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5"/>
    <p:sldMasterId id="2147483707" r:id="rId6"/>
    <p:sldMasterId id="2147483740" r:id="rId7"/>
    <p:sldMasterId id="2147483773" r:id="rId8"/>
    <p:sldMasterId id="2147483784" r:id="rId9"/>
    <p:sldMasterId id="2147483795" r:id="rId10"/>
    <p:sldMasterId id="2147483832" r:id="rId11"/>
  </p:sldMasterIdLst>
  <p:notesMasterIdLst>
    <p:notesMasterId r:id="rId127"/>
  </p:notesMasterIdLst>
  <p:handoutMasterIdLst>
    <p:handoutMasterId r:id="rId128"/>
  </p:handoutMasterIdLst>
  <p:sldIdLst>
    <p:sldId id="399" r:id="rId12"/>
    <p:sldId id="402" r:id="rId13"/>
    <p:sldId id="740" r:id="rId14"/>
    <p:sldId id="735" r:id="rId15"/>
    <p:sldId id="729" r:id="rId16"/>
    <p:sldId id="730" r:id="rId17"/>
    <p:sldId id="731" r:id="rId18"/>
    <p:sldId id="732" r:id="rId19"/>
    <p:sldId id="733" r:id="rId20"/>
    <p:sldId id="734" r:id="rId21"/>
    <p:sldId id="737" r:id="rId22"/>
    <p:sldId id="259" r:id="rId23"/>
    <p:sldId id="794" r:id="rId24"/>
    <p:sldId id="747" r:id="rId25"/>
    <p:sldId id="797" r:id="rId26"/>
    <p:sldId id="744" r:id="rId27"/>
    <p:sldId id="798" r:id="rId28"/>
    <p:sldId id="749" r:id="rId29"/>
    <p:sldId id="799" r:id="rId30"/>
    <p:sldId id="724" r:id="rId31"/>
    <p:sldId id="725" r:id="rId32"/>
    <p:sldId id="753" r:id="rId33"/>
    <p:sldId id="792" r:id="rId34"/>
    <p:sldId id="425" r:id="rId35"/>
    <p:sldId id="826" r:id="rId36"/>
    <p:sldId id="807" r:id="rId37"/>
    <p:sldId id="808" r:id="rId38"/>
    <p:sldId id="809" r:id="rId39"/>
    <p:sldId id="810" r:id="rId40"/>
    <p:sldId id="821" r:id="rId41"/>
    <p:sldId id="823" r:id="rId42"/>
    <p:sldId id="824" r:id="rId43"/>
    <p:sldId id="933" r:id="rId44"/>
    <p:sldId id="827" r:id="rId45"/>
    <p:sldId id="828" r:id="rId46"/>
    <p:sldId id="829" r:id="rId47"/>
    <p:sldId id="830" r:id="rId48"/>
    <p:sldId id="576" r:id="rId49"/>
    <p:sldId id="833" r:id="rId50"/>
    <p:sldId id="834" r:id="rId51"/>
    <p:sldId id="835" r:id="rId52"/>
    <p:sldId id="837" r:id="rId53"/>
    <p:sldId id="838" r:id="rId54"/>
    <p:sldId id="839" r:id="rId55"/>
    <p:sldId id="841" r:id="rId56"/>
    <p:sldId id="840" r:id="rId57"/>
    <p:sldId id="843" r:id="rId58"/>
    <p:sldId id="844" r:id="rId59"/>
    <p:sldId id="845" r:id="rId60"/>
    <p:sldId id="846" r:id="rId61"/>
    <p:sldId id="847" r:id="rId62"/>
    <p:sldId id="848" r:id="rId63"/>
    <p:sldId id="850" r:id="rId64"/>
    <p:sldId id="852" r:id="rId65"/>
    <p:sldId id="853" r:id="rId66"/>
    <p:sldId id="854" r:id="rId67"/>
    <p:sldId id="855" r:id="rId68"/>
    <p:sldId id="856" r:id="rId69"/>
    <p:sldId id="857" r:id="rId70"/>
    <p:sldId id="858" r:id="rId71"/>
    <p:sldId id="859" r:id="rId72"/>
    <p:sldId id="861" r:id="rId73"/>
    <p:sldId id="865" r:id="rId74"/>
    <p:sldId id="866" r:id="rId75"/>
    <p:sldId id="893" r:id="rId76"/>
    <p:sldId id="868" r:id="rId77"/>
    <p:sldId id="869" r:id="rId78"/>
    <p:sldId id="870" r:id="rId79"/>
    <p:sldId id="871" r:id="rId80"/>
    <p:sldId id="884" r:id="rId81"/>
    <p:sldId id="885" r:id="rId82"/>
    <p:sldId id="886" r:id="rId83"/>
    <p:sldId id="887" r:id="rId84"/>
    <p:sldId id="888" r:id="rId85"/>
    <p:sldId id="875" r:id="rId86"/>
    <p:sldId id="918" r:id="rId87"/>
    <p:sldId id="919" r:id="rId88"/>
    <p:sldId id="920" r:id="rId89"/>
    <p:sldId id="921" r:id="rId90"/>
    <p:sldId id="932" r:id="rId91"/>
    <p:sldId id="923" r:id="rId92"/>
    <p:sldId id="926" r:id="rId93"/>
    <p:sldId id="899" r:id="rId94"/>
    <p:sldId id="900" r:id="rId95"/>
    <p:sldId id="901" r:id="rId96"/>
    <p:sldId id="902" r:id="rId97"/>
    <p:sldId id="904" r:id="rId98"/>
    <p:sldId id="905" r:id="rId99"/>
    <p:sldId id="908" r:id="rId100"/>
    <p:sldId id="909" r:id="rId101"/>
    <p:sldId id="910" r:id="rId102"/>
    <p:sldId id="911" r:id="rId103"/>
    <p:sldId id="914" r:id="rId104"/>
    <p:sldId id="916" r:id="rId105"/>
    <p:sldId id="917" r:id="rId106"/>
    <p:sldId id="934" r:id="rId107"/>
    <p:sldId id="935" r:id="rId108"/>
    <p:sldId id="936" r:id="rId109"/>
    <p:sldId id="937" r:id="rId110"/>
    <p:sldId id="938" r:id="rId111"/>
    <p:sldId id="940" r:id="rId112"/>
    <p:sldId id="943" r:id="rId113"/>
    <p:sldId id="944" r:id="rId114"/>
    <p:sldId id="945" r:id="rId115"/>
    <p:sldId id="946" r:id="rId116"/>
    <p:sldId id="947" r:id="rId117"/>
    <p:sldId id="831" r:id="rId118"/>
    <p:sldId id="948" r:id="rId119"/>
    <p:sldId id="803" r:id="rId120"/>
    <p:sldId id="804" r:id="rId121"/>
    <p:sldId id="805" r:id="rId122"/>
    <p:sldId id="806" r:id="rId123"/>
    <p:sldId id="408" r:id="rId124"/>
    <p:sldId id="751" r:id="rId125"/>
    <p:sldId id="396" r:id="rId12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id="{9F80D04E-464A-45C5-AC9F-DFCFC7D70D9B}">
          <p14:sldIdLst>
            <p14:sldId id="399"/>
            <p14:sldId id="402"/>
            <p14:sldId id="740"/>
          </p14:sldIdLst>
        </p14:section>
        <p14:section name="DevScope" id="{CA62CAB5-6DA4-4B73-9A39-2A26DF966D65}">
          <p14:sldIdLst>
            <p14:sldId id="735"/>
            <p14:sldId id="729"/>
            <p14:sldId id="730"/>
            <p14:sldId id="731"/>
            <p14:sldId id="732"/>
            <p14:sldId id="733"/>
            <p14:sldId id="734"/>
            <p14:sldId id="737"/>
          </p14:sldIdLst>
        </p14:section>
        <p14:section name="Integration Challenges" id="{D15B404A-628B-428C-8660-59D8A97EF68E}">
          <p14:sldIdLst>
            <p14:sldId id="259"/>
            <p14:sldId id="794"/>
            <p14:sldId id="747"/>
            <p14:sldId id="797"/>
            <p14:sldId id="744"/>
            <p14:sldId id="798"/>
            <p14:sldId id="749"/>
          </p14:sldIdLst>
        </p14:section>
        <p14:section name="BizTalk Server" id="{A1124112-1EEE-4D00-A42F-22499A9FB5ED}">
          <p14:sldIdLst>
            <p14:sldId id="799"/>
            <p14:sldId id="724"/>
            <p14:sldId id="725"/>
            <p14:sldId id="753"/>
            <p14:sldId id="792"/>
            <p14:sldId id="425"/>
            <p14:sldId id="826"/>
            <p14:sldId id="807"/>
            <p14:sldId id="808"/>
            <p14:sldId id="809"/>
            <p14:sldId id="810"/>
            <p14:sldId id="821"/>
            <p14:sldId id="823"/>
            <p14:sldId id="824"/>
            <p14:sldId id="933"/>
            <p14:sldId id="827"/>
            <p14:sldId id="828"/>
            <p14:sldId id="829"/>
            <p14:sldId id="830"/>
            <p14:sldId id="576"/>
            <p14:sldId id="833"/>
            <p14:sldId id="834"/>
            <p14:sldId id="835"/>
            <p14:sldId id="837"/>
            <p14:sldId id="838"/>
            <p14:sldId id="839"/>
            <p14:sldId id="841"/>
            <p14:sldId id="840"/>
            <p14:sldId id="843"/>
            <p14:sldId id="844"/>
            <p14:sldId id="845"/>
            <p14:sldId id="846"/>
            <p14:sldId id="847"/>
            <p14:sldId id="848"/>
            <p14:sldId id="850"/>
            <p14:sldId id="852"/>
            <p14:sldId id="853"/>
            <p14:sldId id="854"/>
            <p14:sldId id="855"/>
            <p14:sldId id="856"/>
            <p14:sldId id="857"/>
            <p14:sldId id="858"/>
            <p14:sldId id="859"/>
            <p14:sldId id="861"/>
            <p14:sldId id="865"/>
            <p14:sldId id="866"/>
            <p14:sldId id="893"/>
            <p14:sldId id="868"/>
            <p14:sldId id="869"/>
            <p14:sldId id="870"/>
            <p14:sldId id="871"/>
            <p14:sldId id="884"/>
            <p14:sldId id="885"/>
            <p14:sldId id="886"/>
            <p14:sldId id="887"/>
            <p14:sldId id="888"/>
            <p14:sldId id="875"/>
            <p14:sldId id="918"/>
            <p14:sldId id="919"/>
            <p14:sldId id="920"/>
            <p14:sldId id="921"/>
            <p14:sldId id="932"/>
            <p14:sldId id="923"/>
            <p14:sldId id="926"/>
            <p14:sldId id="899"/>
            <p14:sldId id="900"/>
            <p14:sldId id="901"/>
            <p14:sldId id="902"/>
            <p14:sldId id="904"/>
            <p14:sldId id="905"/>
            <p14:sldId id="908"/>
            <p14:sldId id="909"/>
            <p14:sldId id="910"/>
            <p14:sldId id="911"/>
            <p14:sldId id="914"/>
            <p14:sldId id="916"/>
            <p14:sldId id="917"/>
            <p14:sldId id="934"/>
            <p14:sldId id="935"/>
            <p14:sldId id="936"/>
            <p14:sldId id="937"/>
            <p14:sldId id="938"/>
            <p14:sldId id="940"/>
            <p14:sldId id="943"/>
            <p14:sldId id="944"/>
            <p14:sldId id="945"/>
            <p14:sldId id="946"/>
          </p14:sldIdLst>
        </p14:section>
        <p14:section name="What’s Next" id="{18560258-7C8A-4E2E-9ADA-BE2DDB96DCF2}">
          <p14:sldIdLst>
            <p14:sldId id="947"/>
            <p14:sldId id="831"/>
            <p14:sldId id="948"/>
            <p14:sldId id="803"/>
            <p14:sldId id="804"/>
            <p14:sldId id="805"/>
            <p14:sldId id="806"/>
          </p14:sldIdLst>
        </p14:section>
        <p14:section name="End" id="{76E5B802-C77F-41B7-9FA9-DD9F1B907FDC}">
          <p14:sldIdLst>
            <p14:sldId id="408"/>
            <p14:sldId id="751"/>
            <p14:sldId id="3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03B1F0"/>
    <a:srgbClr val="66CCFF"/>
    <a:srgbClr val="CCECFF"/>
    <a:srgbClr val="2BADDC"/>
    <a:srgbClr val="FF3300"/>
    <a:srgbClr val="FF0000"/>
    <a:srgbClr val="CC0000"/>
    <a:srgbClr val="FF339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8" autoAdjust="0"/>
    <p:restoredTop sz="78456" autoAdjust="0"/>
  </p:normalViewPr>
  <p:slideViewPr>
    <p:cSldViewPr>
      <p:cViewPr varScale="1">
        <p:scale>
          <a:sx n="58" d="100"/>
          <a:sy n="58" d="100"/>
        </p:scale>
        <p:origin x="1848" y="54"/>
      </p:cViewPr>
      <p:guideLst>
        <p:guide orient="horz" pos="2160"/>
        <p:guide pos="2880"/>
      </p:guideLst>
    </p:cSldViewPr>
  </p:slideViewPr>
  <p:outlineViewPr>
    <p:cViewPr>
      <p:scale>
        <a:sx n="33" d="100"/>
        <a:sy n="33" d="100"/>
      </p:scale>
      <p:origin x="0" y="18750"/>
    </p:cViewPr>
  </p:outlineViewPr>
  <p:notesTextViewPr>
    <p:cViewPr>
      <p:scale>
        <a:sx n="66" d="100"/>
        <a:sy n="66" d="100"/>
      </p:scale>
      <p:origin x="0" y="0"/>
    </p:cViewPr>
  </p:notesTextViewPr>
  <p:sorterViewPr>
    <p:cViewPr>
      <p:scale>
        <a:sx n="100" d="100"/>
        <a:sy n="100" d="100"/>
      </p:scale>
      <p:origin x="0" y="0"/>
    </p:cViewPr>
  </p:sorterViewPr>
  <p:notesViewPr>
    <p:cSldViewPr>
      <p:cViewPr varScale="1">
        <p:scale>
          <a:sx n="75" d="100"/>
          <a:sy n="75" d="100"/>
        </p:scale>
        <p:origin x="-1878" y="-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7.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handoutMaster" Target="handoutMasters/handoutMaster1.xml"/><Relationship Id="rId5" Type="http://schemas.openxmlformats.org/officeDocument/2006/relationships/slideMaster" Target="slideMasters/slideMaster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notesMaster" Target="notesMasters/notesMaster1.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DDE77-7E7B-4AB6-A4BC-6939A1353572}" type="doc">
      <dgm:prSet loTypeId="urn:microsoft.com/office/officeart/2009/3/layout/StepUpProcess#2" loCatId="process" qsTypeId="urn:microsoft.com/office/officeart/2005/8/quickstyle/simple5" qsCatId="simple" csTypeId="urn:microsoft.com/office/officeart/2005/8/colors/colorful4" csCatId="colorful" phldr="1"/>
      <dgm:spPr/>
      <dgm:t>
        <a:bodyPr/>
        <a:lstStyle/>
        <a:p>
          <a:endParaRPr lang="en-US"/>
        </a:p>
      </dgm:t>
    </dgm:pt>
    <dgm:pt modelId="{52665D6F-C08E-4039-9088-D411F32F4724}">
      <dgm:prSet phldrT="[Text]" custT="1"/>
      <dgm:spPr>
        <a:xfrm>
          <a:off x="281324" y="2485646"/>
          <a:ext cx="2268238" cy="1988243"/>
        </a:xfrm>
        <a:noFill/>
        <a:ln>
          <a:noFill/>
        </a:ln>
        <a:effectLst/>
      </dgm:spPr>
      <dgm:t>
        <a:bodyPr/>
        <a:lstStyle/>
        <a:p>
          <a:r>
            <a:rPr lang="en-US" sz="1600" dirty="0" smtClean="0">
              <a:solidFill>
                <a:schemeClr val="tx1"/>
              </a:solidFill>
              <a:latin typeface="Segoe UI"/>
              <a:ea typeface="+mn-ea"/>
              <a:cs typeface="+mn-cs"/>
            </a:rPr>
            <a:t>BizTalk Server 2010</a:t>
          </a:r>
          <a:endParaRPr lang="en-US" sz="1600" dirty="0" smtClean="0">
            <a:solidFill>
              <a:schemeClr val="tx1"/>
            </a:solidFill>
            <a:latin typeface="Calibri" pitchFamily="34" charset="0"/>
            <a:ea typeface="+mn-ea"/>
            <a:cs typeface="+mn-cs"/>
          </a:endParaRPr>
        </a:p>
        <a:p>
          <a:r>
            <a:rPr lang="en-US" sz="1600" dirty="0" smtClean="0">
              <a:latin typeface="Calibri" pitchFamily="34" charset="0"/>
            </a:rPr>
            <a:t>- Platform Support</a:t>
          </a:r>
        </a:p>
        <a:p>
          <a:r>
            <a:rPr lang="en-US" sz="1600" dirty="0" smtClean="0">
              <a:latin typeface="Calibri" pitchFamily="34" charset="0"/>
            </a:rPr>
            <a:t>- Productivity </a:t>
          </a:r>
        </a:p>
        <a:p>
          <a:r>
            <a:rPr lang="en-US" sz="1600" dirty="0" smtClean="0">
              <a:latin typeface="Calibri" pitchFamily="34" charset="0"/>
            </a:rPr>
            <a:t>improvements</a:t>
          </a:r>
        </a:p>
        <a:p>
          <a:r>
            <a:rPr lang="en-US" sz="1600" dirty="0" smtClean="0">
              <a:latin typeface="Calibri" pitchFamily="34" charset="0"/>
            </a:rPr>
            <a:t>- B2B scenarios made    </a:t>
          </a:r>
        </a:p>
        <a:p>
          <a:r>
            <a:rPr lang="en-US" sz="1600" dirty="0" smtClean="0">
              <a:latin typeface="Calibri" pitchFamily="34" charset="0"/>
            </a:rPr>
            <a:t>easy</a:t>
          </a:r>
          <a:endParaRPr lang="en-US" sz="1200" dirty="0" smtClean="0">
            <a:solidFill>
              <a:schemeClr val="tx1"/>
            </a:solidFill>
            <a:latin typeface="Calibri" pitchFamily="34" charset="0"/>
            <a:ea typeface="+mn-ea"/>
            <a:cs typeface="+mn-cs"/>
          </a:endParaRPr>
        </a:p>
      </dgm:t>
    </dgm:pt>
    <dgm:pt modelId="{0743D6E1-F8F8-4E31-9E7C-DC0BF214086B}" type="parTrans" cxnId="{19464E04-E793-4878-8E47-F723D3F5AFF9}">
      <dgm:prSet/>
      <dgm:spPr/>
      <dgm:t>
        <a:bodyPr/>
        <a:lstStyle/>
        <a:p>
          <a:endParaRPr lang="en-US">
            <a:solidFill>
              <a:schemeClr val="tx1"/>
            </a:solidFill>
          </a:endParaRPr>
        </a:p>
      </dgm:t>
    </dgm:pt>
    <dgm:pt modelId="{75945AEA-5FE3-4068-A5B3-EC6CE8E18D2E}" type="sibTrans" cxnId="{19464E04-E793-4878-8E47-F723D3F5AFF9}">
      <dgm:prSet/>
      <dgm:spPr/>
      <dgm:t>
        <a:bodyPr/>
        <a:lstStyle/>
        <a:p>
          <a:endParaRPr lang="en-US">
            <a:solidFill>
              <a:schemeClr val="tx1"/>
            </a:solidFill>
          </a:endParaRPr>
        </a:p>
      </dgm:t>
    </dgm:pt>
    <dgm:pt modelId="{BAA971DE-DE6A-4F04-A3A4-1109A7D0DD6A}">
      <dgm:prSet phldrT="[Text]"/>
      <dgm:spPr>
        <a:xfrm>
          <a:off x="3029488" y="1794337"/>
          <a:ext cx="2268238" cy="1988243"/>
        </a:xfrm>
        <a:noFill/>
        <a:ln>
          <a:noFill/>
        </a:ln>
        <a:effectLst/>
      </dgm:spPr>
      <dgm:t>
        <a:bodyPr/>
        <a:lstStyle/>
        <a:p>
          <a:r>
            <a:rPr lang="en-US" dirty="0" smtClean="0"/>
            <a:t>BizTalk Server 2013</a:t>
          </a:r>
        </a:p>
        <a:p>
          <a:r>
            <a:rPr lang="en-US" dirty="0" smtClean="0">
              <a:latin typeface="Calibri" pitchFamily="34" charset="0"/>
            </a:rPr>
            <a:t>- </a:t>
          </a:r>
          <a:r>
            <a:rPr lang="pt-PT" dirty="0" err="1" smtClean="0">
              <a:latin typeface="Calibri" pitchFamily="34" charset="0"/>
            </a:rPr>
            <a:t>Integration</a:t>
          </a:r>
          <a:r>
            <a:rPr lang="pt-PT" dirty="0" smtClean="0">
              <a:latin typeface="Calibri" pitchFamily="34" charset="0"/>
            </a:rPr>
            <a:t> </a:t>
          </a:r>
          <a:r>
            <a:rPr lang="pt-PT" dirty="0" err="1" smtClean="0">
              <a:latin typeface="Calibri" pitchFamily="34" charset="0"/>
            </a:rPr>
            <a:t>with</a:t>
          </a:r>
          <a:r>
            <a:rPr lang="pt-PT" dirty="0" smtClean="0">
              <a:latin typeface="Calibri" pitchFamily="34" charset="0"/>
            </a:rPr>
            <a:t> </a:t>
          </a:r>
          <a:r>
            <a:rPr lang="pt-PT" dirty="0" err="1" smtClean="0">
              <a:latin typeface="Calibri" pitchFamily="34" charset="0"/>
            </a:rPr>
            <a:t>Cloud</a:t>
          </a:r>
          <a:r>
            <a:rPr lang="pt-PT" dirty="0" smtClean="0">
              <a:latin typeface="Calibri" pitchFamily="34" charset="0"/>
            </a:rPr>
            <a:t> </a:t>
          </a:r>
          <a:r>
            <a:rPr lang="pt-PT" dirty="0" err="1" smtClean="0">
              <a:latin typeface="Calibri" pitchFamily="34" charset="0"/>
            </a:rPr>
            <a:t>Services</a:t>
          </a:r>
          <a:r>
            <a:rPr lang="pt-PT" dirty="0" smtClean="0">
              <a:latin typeface="Calibri" pitchFamily="34" charset="0"/>
            </a:rPr>
            <a:t>:</a:t>
          </a:r>
        </a:p>
        <a:p>
          <a:r>
            <a:rPr lang="en-US" dirty="0" smtClean="0">
              <a:solidFill>
                <a:schemeClr val="tx1"/>
              </a:solidFill>
              <a:latin typeface="Segoe UI"/>
              <a:ea typeface="+mn-ea"/>
              <a:cs typeface="+mn-cs"/>
            </a:rPr>
            <a:t>- </a:t>
          </a:r>
          <a:r>
            <a:rPr lang="pt-PT" dirty="0" err="1" smtClean="0">
              <a:solidFill>
                <a:schemeClr val="tx1"/>
              </a:solidFill>
              <a:latin typeface="Segoe UI"/>
              <a:ea typeface="+mn-ea"/>
              <a:cs typeface="+mn-cs"/>
            </a:rPr>
            <a:t>RESTful</a:t>
          </a:r>
          <a:r>
            <a:rPr lang="pt-PT" dirty="0" smtClean="0">
              <a:solidFill>
                <a:schemeClr val="tx1"/>
              </a:solidFill>
              <a:latin typeface="Segoe UI"/>
              <a:ea typeface="+mn-ea"/>
              <a:cs typeface="+mn-cs"/>
            </a:rPr>
            <a:t> </a:t>
          </a:r>
          <a:r>
            <a:rPr lang="pt-PT" dirty="0" err="1" smtClean="0">
              <a:solidFill>
                <a:schemeClr val="tx1"/>
              </a:solidFill>
              <a:latin typeface="Segoe UI"/>
              <a:ea typeface="+mn-ea"/>
              <a:cs typeface="+mn-cs"/>
            </a:rPr>
            <a:t>services</a:t>
          </a:r>
          <a:endParaRPr lang="pt-PT" dirty="0" smtClean="0">
            <a:solidFill>
              <a:schemeClr val="tx1"/>
            </a:solidFill>
            <a:latin typeface="Segoe UI"/>
            <a:ea typeface="+mn-ea"/>
            <a:cs typeface="+mn-cs"/>
          </a:endParaRPr>
        </a:p>
        <a:p>
          <a:r>
            <a:rPr lang="en-US" dirty="0" smtClean="0">
              <a:solidFill>
                <a:schemeClr val="tx1"/>
              </a:solidFill>
              <a:latin typeface="Segoe UI"/>
              <a:ea typeface="+mn-ea"/>
              <a:cs typeface="+mn-cs"/>
            </a:rPr>
            <a:t>- New Adapters and many improvements in existing adapters</a:t>
          </a:r>
        </a:p>
      </dgm:t>
    </dgm:pt>
    <dgm:pt modelId="{502A24EA-5EAA-4505-8032-5107ECE5EF10}" type="sibTrans" cxnId="{3980FB1B-A725-425F-9C62-0D8F30067751}">
      <dgm:prSet/>
      <dgm:spPr/>
      <dgm:t>
        <a:bodyPr/>
        <a:lstStyle/>
        <a:p>
          <a:endParaRPr lang="en-US">
            <a:solidFill>
              <a:schemeClr val="tx1"/>
            </a:solidFill>
          </a:endParaRPr>
        </a:p>
      </dgm:t>
    </dgm:pt>
    <dgm:pt modelId="{79EC0E05-63AE-4FCF-A7AD-97B1F2F60462}" type="parTrans" cxnId="{3980FB1B-A725-425F-9C62-0D8F30067751}">
      <dgm:prSet/>
      <dgm:spPr/>
      <dgm:t>
        <a:bodyPr/>
        <a:lstStyle/>
        <a:p>
          <a:endParaRPr lang="en-US">
            <a:solidFill>
              <a:schemeClr val="tx1"/>
            </a:solidFill>
          </a:endParaRPr>
        </a:p>
      </dgm:t>
    </dgm:pt>
    <dgm:pt modelId="{DAC38ED9-8EC4-41B5-AAFE-9E2CFB60C000}">
      <dgm:prSet phldrT="[Text]"/>
      <dgm:spPr>
        <a:xfrm>
          <a:off x="281324" y="2485646"/>
          <a:ext cx="2268238" cy="1988243"/>
        </a:xfrm>
        <a:noFill/>
        <a:ln>
          <a:noFill/>
        </a:ln>
        <a:effectLst/>
      </dgm:spPr>
      <dgm:t>
        <a:bodyPr/>
        <a:lstStyle/>
        <a:p>
          <a:r>
            <a:rPr lang="en-US" dirty="0" smtClean="0"/>
            <a:t>BizTalk </a:t>
          </a:r>
          <a:r>
            <a:rPr lang="en-US" dirty="0" err="1" smtClean="0"/>
            <a:t>PaaS</a:t>
          </a:r>
          <a:endParaRPr lang="en-US" dirty="0" smtClean="0"/>
        </a:p>
        <a:p>
          <a:r>
            <a:rPr lang="en-US" dirty="0" smtClean="0">
              <a:latin typeface="Calibri" pitchFamily="34" charset="0"/>
            </a:rPr>
            <a:t>- </a:t>
          </a:r>
          <a:r>
            <a:rPr lang="en-US" dirty="0" smtClean="0"/>
            <a:t>EAI Capabilities in the Cloud</a:t>
          </a:r>
        </a:p>
        <a:p>
          <a:r>
            <a:rPr lang="en-US" dirty="0" smtClean="0">
              <a:latin typeface="Calibri" pitchFamily="34" charset="0"/>
            </a:rPr>
            <a:t>- </a:t>
          </a:r>
          <a:r>
            <a:rPr lang="en-US" dirty="0" smtClean="0"/>
            <a:t>EDI Capabilities in the Cloud </a:t>
          </a:r>
        </a:p>
        <a:p>
          <a:r>
            <a:rPr lang="en-US" smtClean="0">
              <a:latin typeface="Calibri" pitchFamily="34" charset="0"/>
            </a:rPr>
            <a:t>- </a:t>
          </a:r>
          <a:r>
            <a:rPr lang="pt-PT" smtClean="0">
              <a:latin typeface="Calibri" pitchFamily="34" charset="0"/>
            </a:rPr>
            <a:t>Build Hybrid Applications</a:t>
          </a:r>
        </a:p>
        <a:p>
          <a:endParaRPr lang="en-US" dirty="0">
            <a:solidFill>
              <a:schemeClr val="tx1"/>
            </a:solidFill>
            <a:latin typeface="Segoe UI"/>
            <a:ea typeface="+mn-ea"/>
            <a:cs typeface="+mn-cs"/>
          </a:endParaRPr>
        </a:p>
      </dgm:t>
    </dgm:pt>
    <dgm:pt modelId="{4DC5000A-9CE1-4656-B470-CA950C33ECC6}" type="parTrans" cxnId="{2717B1AB-9963-436A-ABCF-309599CEE208}">
      <dgm:prSet/>
      <dgm:spPr/>
      <dgm:t>
        <a:bodyPr/>
        <a:lstStyle/>
        <a:p>
          <a:endParaRPr lang="en-US">
            <a:solidFill>
              <a:schemeClr val="tx1"/>
            </a:solidFill>
          </a:endParaRPr>
        </a:p>
      </dgm:t>
    </dgm:pt>
    <dgm:pt modelId="{F414BE2C-6CF9-4D45-979F-25E8308F28D0}" type="sibTrans" cxnId="{2717B1AB-9963-436A-ABCF-309599CEE208}">
      <dgm:prSet/>
      <dgm:spPr/>
      <dgm:t>
        <a:bodyPr/>
        <a:lstStyle/>
        <a:p>
          <a:endParaRPr lang="en-US">
            <a:solidFill>
              <a:schemeClr val="tx1"/>
            </a:solidFill>
          </a:endParaRPr>
        </a:p>
      </dgm:t>
    </dgm:pt>
    <dgm:pt modelId="{190C27D4-7EB8-437F-8C62-A29401AF696E}" type="pres">
      <dgm:prSet presAssocID="{F9CDDE77-7E7B-4AB6-A4BC-6939A1353572}" presName="rootnode" presStyleCnt="0">
        <dgm:presLayoutVars>
          <dgm:chMax/>
          <dgm:chPref/>
          <dgm:dir/>
          <dgm:animLvl val="lvl"/>
        </dgm:presLayoutVars>
      </dgm:prSet>
      <dgm:spPr/>
      <dgm:t>
        <a:bodyPr/>
        <a:lstStyle/>
        <a:p>
          <a:endParaRPr lang="en-US"/>
        </a:p>
      </dgm:t>
    </dgm:pt>
    <dgm:pt modelId="{DCA1B5C4-4474-46CC-891A-6696A8508B1B}" type="pres">
      <dgm:prSet presAssocID="{52665D6F-C08E-4039-9088-D411F32F4724}" presName="composite" presStyleCnt="0"/>
      <dgm:spPr/>
      <dgm:t>
        <a:bodyPr/>
        <a:lstStyle/>
        <a:p>
          <a:endParaRPr lang="en-US"/>
        </a:p>
      </dgm:t>
    </dgm:pt>
    <dgm:pt modelId="{A865FCFB-F4CE-4A9E-A01F-4BCE19F8490A}" type="pres">
      <dgm:prSet presAssocID="{52665D6F-C08E-4039-9088-D411F32F4724}" presName="LShape" presStyleLbl="alignNode1" presStyleIdx="0" presStyleCnt="5"/>
      <dgm:spPr>
        <a:xfrm rot="5400000">
          <a:off x="504761" y="1730775"/>
          <a:ext cx="1509895" cy="2512432"/>
        </a:xfrm>
        <a:prstGeom prst="corner">
          <a:avLst>
            <a:gd name="adj1" fmla="val 16120"/>
            <a:gd name="adj2" fmla="val 16110"/>
          </a:avLst>
        </a:prstGeom>
        <a:gradFill rotWithShape="0">
          <a:gsLst>
            <a:gs pos="0">
              <a:srgbClr val="DF8536">
                <a:hueOff val="0"/>
                <a:satOff val="0"/>
                <a:lumOff val="0"/>
                <a:alphaOff val="0"/>
                <a:shade val="58000"/>
                <a:satMod val="150000"/>
              </a:srgbClr>
            </a:gs>
            <a:gs pos="72000">
              <a:srgbClr val="DF8536">
                <a:hueOff val="0"/>
                <a:satOff val="0"/>
                <a:lumOff val="0"/>
                <a:alphaOff val="0"/>
                <a:tint val="90000"/>
                <a:satMod val="135000"/>
              </a:srgbClr>
            </a:gs>
            <a:gs pos="100000">
              <a:srgbClr val="DF8536">
                <a:hueOff val="0"/>
                <a:satOff val="0"/>
                <a:lumOff val="0"/>
                <a:alphaOff val="0"/>
                <a:tint val="80000"/>
                <a:satMod val="155000"/>
              </a:srgbClr>
            </a:gs>
          </a:gsLst>
          <a:lin ang="16200000" scaled="0"/>
        </a:gradFill>
        <a:ln w="9525" cap="flat" cmpd="sng" algn="ctr">
          <a:solidFill>
            <a:srgbClr val="DF8536">
              <a:hueOff val="0"/>
              <a:satOff val="0"/>
              <a:lumOff val="0"/>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endParaRPr lang="en-US"/>
        </a:p>
      </dgm:t>
    </dgm:pt>
    <dgm:pt modelId="{6C10BDB0-5EB4-4CE2-8365-DB1E597923D7}" type="pres">
      <dgm:prSet presAssocID="{52665D6F-C08E-4039-9088-D411F32F4724}" presName="ParentText" presStyleLbl="revTx" presStyleIdx="0" presStyleCnt="3" custLinFactNeighborX="1261" custLinFactNeighborY="211">
        <dgm:presLayoutVars>
          <dgm:chMax val="0"/>
          <dgm:chPref val="0"/>
          <dgm:bulletEnabled val="1"/>
        </dgm:presLayoutVars>
      </dgm:prSet>
      <dgm:spPr>
        <a:prstGeom prst="rect">
          <a:avLst/>
        </a:prstGeom>
      </dgm:spPr>
      <dgm:t>
        <a:bodyPr/>
        <a:lstStyle/>
        <a:p>
          <a:endParaRPr lang="en-US"/>
        </a:p>
      </dgm:t>
    </dgm:pt>
    <dgm:pt modelId="{C452C55E-6097-4E57-869A-424CF38C09F7}" type="pres">
      <dgm:prSet presAssocID="{52665D6F-C08E-4039-9088-D411F32F4724}" presName="Triangle" presStyleLbl="alignNode1" presStyleIdx="1" presStyleCnt="5"/>
      <dgm:spPr>
        <a:xfrm>
          <a:off x="2092990" y="1545806"/>
          <a:ext cx="427969" cy="427969"/>
        </a:xfrm>
        <a:prstGeom prst="triangle">
          <a:avLst>
            <a:gd name="adj" fmla="val 100000"/>
          </a:avLst>
        </a:prstGeom>
        <a:gradFill rotWithShape="0">
          <a:gsLst>
            <a:gs pos="0">
              <a:srgbClr val="DF8536">
                <a:hueOff val="2825230"/>
                <a:satOff val="-12057"/>
                <a:lumOff val="-1275"/>
                <a:alphaOff val="0"/>
                <a:shade val="58000"/>
                <a:satMod val="150000"/>
              </a:srgbClr>
            </a:gs>
            <a:gs pos="72000">
              <a:srgbClr val="DF8536">
                <a:hueOff val="2825230"/>
                <a:satOff val="-12057"/>
                <a:lumOff val="-1275"/>
                <a:alphaOff val="0"/>
                <a:tint val="90000"/>
                <a:satMod val="135000"/>
              </a:srgbClr>
            </a:gs>
            <a:gs pos="100000">
              <a:srgbClr val="DF8536">
                <a:hueOff val="2825230"/>
                <a:satOff val="-12057"/>
                <a:lumOff val="-1275"/>
                <a:alphaOff val="0"/>
                <a:tint val="80000"/>
                <a:satMod val="155000"/>
              </a:srgbClr>
            </a:gs>
          </a:gsLst>
          <a:lin ang="16200000" scaled="0"/>
        </a:gradFill>
        <a:ln w="9525" cap="flat" cmpd="sng" algn="ctr">
          <a:solidFill>
            <a:srgbClr val="DF8536">
              <a:hueOff val="2825230"/>
              <a:satOff val="-12057"/>
              <a:lumOff val="-1275"/>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endParaRPr lang="en-US"/>
        </a:p>
      </dgm:t>
    </dgm:pt>
    <dgm:pt modelId="{35C11DD2-D7F4-40F6-8063-BE6BC1864BB2}" type="pres">
      <dgm:prSet presAssocID="{75945AEA-5FE3-4068-A5B3-EC6CE8E18D2E}" presName="sibTrans" presStyleCnt="0"/>
      <dgm:spPr/>
      <dgm:t>
        <a:bodyPr/>
        <a:lstStyle/>
        <a:p>
          <a:endParaRPr lang="en-US"/>
        </a:p>
      </dgm:t>
    </dgm:pt>
    <dgm:pt modelId="{76FC7BBD-1BE4-4D8A-B851-4163B58A20A1}" type="pres">
      <dgm:prSet presAssocID="{75945AEA-5FE3-4068-A5B3-EC6CE8E18D2E}" presName="space" presStyleCnt="0"/>
      <dgm:spPr/>
      <dgm:t>
        <a:bodyPr/>
        <a:lstStyle/>
        <a:p>
          <a:endParaRPr lang="en-US"/>
        </a:p>
      </dgm:t>
    </dgm:pt>
    <dgm:pt modelId="{C211B8E7-07EA-4E81-8C73-724C1A177F80}" type="pres">
      <dgm:prSet presAssocID="{BAA971DE-DE6A-4F04-A3A4-1109A7D0DD6A}" presName="composite" presStyleCnt="0"/>
      <dgm:spPr/>
      <dgm:t>
        <a:bodyPr/>
        <a:lstStyle/>
        <a:p>
          <a:endParaRPr lang="en-US"/>
        </a:p>
      </dgm:t>
    </dgm:pt>
    <dgm:pt modelId="{0DA89226-7DA3-49B2-899B-92CAEC8E17D1}" type="pres">
      <dgm:prSet presAssocID="{BAA971DE-DE6A-4F04-A3A4-1109A7D0DD6A}" presName="LShape" presStyleLbl="alignNode1" presStyleIdx="2" presStyleCnt="5"/>
      <dgm:spPr>
        <a:xfrm rot="5400000">
          <a:off x="3281527" y="1043661"/>
          <a:ext cx="1509895" cy="2512432"/>
        </a:xfrm>
        <a:prstGeom prst="corner">
          <a:avLst>
            <a:gd name="adj1" fmla="val 16120"/>
            <a:gd name="adj2" fmla="val 16110"/>
          </a:avLst>
        </a:prstGeom>
        <a:gradFill rotWithShape="0">
          <a:gsLst>
            <a:gs pos="0">
              <a:srgbClr val="DF8536">
                <a:hueOff val="5650460"/>
                <a:satOff val="-24115"/>
                <a:lumOff val="-2549"/>
                <a:alphaOff val="0"/>
                <a:shade val="58000"/>
                <a:satMod val="150000"/>
              </a:srgbClr>
            </a:gs>
            <a:gs pos="72000">
              <a:srgbClr val="DF8536">
                <a:hueOff val="5650460"/>
                <a:satOff val="-24115"/>
                <a:lumOff val="-2549"/>
                <a:alphaOff val="0"/>
                <a:tint val="90000"/>
                <a:satMod val="135000"/>
              </a:srgbClr>
            </a:gs>
            <a:gs pos="100000">
              <a:srgbClr val="DF8536">
                <a:hueOff val="5650460"/>
                <a:satOff val="-24115"/>
                <a:lumOff val="-2549"/>
                <a:alphaOff val="0"/>
                <a:tint val="80000"/>
                <a:satMod val="155000"/>
              </a:srgbClr>
            </a:gs>
          </a:gsLst>
          <a:lin ang="16200000" scaled="0"/>
        </a:gradFill>
        <a:ln w="9525" cap="flat" cmpd="sng" algn="ctr">
          <a:solidFill>
            <a:srgbClr val="DF8536">
              <a:hueOff val="5650460"/>
              <a:satOff val="-24115"/>
              <a:lumOff val="-2549"/>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endParaRPr lang="en-US"/>
        </a:p>
      </dgm:t>
    </dgm:pt>
    <dgm:pt modelId="{371BCBFE-DE37-4FF4-9799-E2891193A296}" type="pres">
      <dgm:prSet presAssocID="{BAA971DE-DE6A-4F04-A3A4-1109A7D0DD6A}" presName="ParentText" presStyleLbl="revTx" presStyleIdx="1" presStyleCnt="3">
        <dgm:presLayoutVars>
          <dgm:chMax val="0"/>
          <dgm:chPref val="0"/>
          <dgm:bulletEnabled val="1"/>
        </dgm:presLayoutVars>
      </dgm:prSet>
      <dgm:spPr>
        <a:prstGeom prst="rect">
          <a:avLst/>
        </a:prstGeom>
      </dgm:spPr>
      <dgm:t>
        <a:bodyPr/>
        <a:lstStyle/>
        <a:p>
          <a:endParaRPr lang="en-US"/>
        </a:p>
      </dgm:t>
    </dgm:pt>
    <dgm:pt modelId="{4EE2DC14-99FD-4293-8743-EDA22A7ED4BC}" type="pres">
      <dgm:prSet presAssocID="{BAA971DE-DE6A-4F04-A3A4-1109A7D0DD6A}" presName="Triangle" presStyleLbl="alignNode1" presStyleIdx="3" presStyleCnt="5"/>
      <dgm:spPr>
        <a:xfrm>
          <a:off x="4869757" y="858693"/>
          <a:ext cx="427969" cy="427969"/>
        </a:xfrm>
        <a:prstGeom prst="triangle">
          <a:avLst>
            <a:gd name="adj" fmla="val 100000"/>
          </a:avLst>
        </a:prstGeom>
        <a:gradFill rotWithShape="0">
          <a:gsLst>
            <a:gs pos="0">
              <a:srgbClr val="DF8536">
                <a:hueOff val="8475690"/>
                <a:satOff val="-36172"/>
                <a:lumOff val="-3824"/>
                <a:alphaOff val="0"/>
                <a:shade val="58000"/>
                <a:satMod val="150000"/>
              </a:srgbClr>
            </a:gs>
            <a:gs pos="72000">
              <a:srgbClr val="DF8536">
                <a:hueOff val="8475690"/>
                <a:satOff val="-36172"/>
                <a:lumOff val="-3824"/>
                <a:alphaOff val="0"/>
                <a:tint val="90000"/>
                <a:satMod val="135000"/>
              </a:srgbClr>
            </a:gs>
            <a:gs pos="100000">
              <a:srgbClr val="DF8536">
                <a:hueOff val="8475690"/>
                <a:satOff val="-36172"/>
                <a:lumOff val="-3824"/>
                <a:alphaOff val="0"/>
                <a:tint val="80000"/>
                <a:satMod val="155000"/>
              </a:srgbClr>
            </a:gs>
          </a:gsLst>
          <a:lin ang="16200000" scaled="0"/>
        </a:gradFill>
        <a:ln w="9525" cap="flat" cmpd="sng" algn="ctr">
          <a:solidFill>
            <a:srgbClr val="DF8536">
              <a:hueOff val="8475690"/>
              <a:satOff val="-36172"/>
              <a:lumOff val="-3824"/>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endParaRPr lang="pt-PT"/>
        </a:p>
      </dgm:t>
    </dgm:pt>
    <dgm:pt modelId="{77AFF7F9-3465-4945-855E-A9043DA8B738}" type="pres">
      <dgm:prSet presAssocID="{502A24EA-5EAA-4505-8032-5107ECE5EF10}" presName="sibTrans" presStyleCnt="0"/>
      <dgm:spPr/>
    </dgm:pt>
    <dgm:pt modelId="{D349CD92-19FD-4DCF-9D0C-6CA6B296A438}" type="pres">
      <dgm:prSet presAssocID="{502A24EA-5EAA-4505-8032-5107ECE5EF10}" presName="space" presStyleCnt="0"/>
      <dgm:spPr/>
    </dgm:pt>
    <dgm:pt modelId="{EF189F7A-5FC4-4CA0-A88D-138F0BDC5140}" type="pres">
      <dgm:prSet presAssocID="{DAC38ED9-8EC4-41B5-AAFE-9E2CFB60C000}" presName="composite" presStyleCnt="0"/>
      <dgm:spPr/>
    </dgm:pt>
    <dgm:pt modelId="{1D7B12D3-1476-4948-9AB0-553BC58D3821}" type="pres">
      <dgm:prSet presAssocID="{DAC38ED9-8EC4-41B5-AAFE-9E2CFB60C000}" presName="LShape" presStyleLbl="alignNode1" presStyleIdx="4" presStyleCnt="5"/>
      <dgm:spPr>
        <a:xfrm rot="5400000">
          <a:off x="6058294" y="356547"/>
          <a:ext cx="1509895" cy="2512432"/>
        </a:xfrm>
        <a:prstGeom prst="corner">
          <a:avLst>
            <a:gd name="adj1" fmla="val 16120"/>
            <a:gd name="adj2" fmla="val 16110"/>
          </a:avLst>
        </a:prstGeom>
        <a:gradFill rotWithShape="0">
          <a:gsLst>
            <a:gs pos="0">
              <a:srgbClr val="DF8536">
                <a:hueOff val="11300920"/>
                <a:satOff val="-48230"/>
                <a:lumOff val="-5098"/>
                <a:alphaOff val="0"/>
                <a:shade val="58000"/>
                <a:satMod val="150000"/>
              </a:srgbClr>
            </a:gs>
            <a:gs pos="72000">
              <a:srgbClr val="DF8536">
                <a:hueOff val="11300920"/>
                <a:satOff val="-48230"/>
                <a:lumOff val="-5098"/>
                <a:alphaOff val="0"/>
                <a:tint val="90000"/>
                <a:satMod val="135000"/>
              </a:srgbClr>
            </a:gs>
            <a:gs pos="100000">
              <a:srgbClr val="DF8536">
                <a:hueOff val="11300920"/>
                <a:satOff val="-48230"/>
                <a:lumOff val="-5098"/>
                <a:alphaOff val="0"/>
                <a:tint val="80000"/>
                <a:satMod val="155000"/>
              </a:srgbClr>
            </a:gs>
          </a:gsLst>
          <a:lin ang="16200000" scaled="0"/>
        </a:gradFill>
        <a:ln w="9525" cap="flat" cmpd="sng" algn="ctr">
          <a:solidFill>
            <a:srgbClr val="DF8536">
              <a:hueOff val="11300920"/>
              <a:satOff val="-48230"/>
              <a:lumOff val="-5098"/>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endParaRPr lang="pt-PT"/>
        </a:p>
      </dgm:t>
    </dgm:pt>
    <dgm:pt modelId="{392705E6-0F47-4DA6-A0F2-D537E06A4F25}" type="pres">
      <dgm:prSet presAssocID="{DAC38ED9-8EC4-41B5-AAFE-9E2CFB60C000}" presName="ParentText" presStyleLbl="revTx" presStyleIdx="2" presStyleCnt="3" custLinFactNeighborX="1261" custLinFactNeighborY="211">
        <dgm:presLayoutVars>
          <dgm:chMax val="0"/>
          <dgm:chPref val="0"/>
          <dgm:bulletEnabled val="1"/>
        </dgm:presLayoutVars>
      </dgm:prSet>
      <dgm:spPr>
        <a:prstGeom prst="rect">
          <a:avLst/>
        </a:prstGeom>
      </dgm:spPr>
      <dgm:t>
        <a:bodyPr/>
        <a:lstStyle/>
        <a:p>
          <a:endParaRPr lang="en-US"/>
        </a:p>
      </dgm:t>
    </dgm:pt>
  </dgm:ptLst>
  <dgm:cxnLst>
    <dgm:cxn modelId="{06F05E5D-5C67-4C53-A61B-858455AAA35F}" type="presOf" srcId="{BAA971DE-DE6A-4F04-A3A4-1109A7D0DD6A}" destId="{371BCBFE-DE37-4FF4-9799-E2891193A296}" srcOrd="0" destOrd="0" presId="urn:microsoft.com/office/officeart/2009/3/layout/StepUpProcess#2"/>
    <dgm:cxn modelId="{A1894818-2B58-4C1C-9937-529A05D89012}" type="presOf" srcId="{F9CDDE77-7E7B-4AB6-A4BC-6939A1353572}" destId="{190C27D4-7EB8-437F-8C62-A29401AF696E}" srcOrd="0" destOrd="0" presId="urn:microsoft.com/office/officeart/2009/3/layout/StepUpProcess#2"/>
    <dgm:cxn modelId="{55732BB6-EA17-41BB-8F66-7B065AAF2F6C}" type="presOf" srcId="{DAC38ED9-8EC4-41B5-AAFE-9E2CFB60C000}" destId="{392705E6-0F47-4DA6-A0F2-D537E06A4F25}" srcOrd="0" destOrd="0" presId="urn:microsoft.com/office/officeart/2009/3/layout/StepUpProcess#2"/>
    <dgm:cxn modelId="{3980FB1B-A725-425F-9C62-0D8F30067751}" srcId="{F9CDDE77-7E7B-4AB6-A4BC-6939A1353572}" destId="{BAA971DE-DE6A-4F04-A3A4-1109A7D0DD6A}" srcOrd="1" destOrd="0" parTransId="{79EC0E05-63AE-4FCF-A7AD-97B1F2F60462}" sibTransId="{502A24EA-5EAA-4505-8032-5107ECE5EF10}"/>
    <dgm:cxn modelId="{19464E04-E793-4878-8E47-F723D3F5AFF9}" srcId="{F9CDDE77-7E7B-4AB6-A4BC-6939A1353572}" destId="{52665D6F-C08E-4039-9088-D411F32F4724}" srcOrd="0" destOrd="0" parTransId="{0743D6E1-F8F8-4E31-9E7C-DC0BF214086B}" sibTransId="{75945AEA-5FE3-4068-A5B3-EC6CE8E18D2E}"/>
    <dgm:cxn modelId="{2717B1AB-9963-436A-ABCF-309599CEE208}" srcId="{F9CDDE77-7E7B-4AB6-A4BC-6939A1353572}" destId="{DAC38ED9-8EC4-41B5-AAFE-9E2CFB60C000}" srcOrd="2" destOrd="0" parTransId="{4DC5000A-9CE1-4656-B470-CA950C33ECC6}" sibTransId="{F414BE2C-6CF9-4D45-979F-25E8308F28D0}"/>
    <dgm:cxn modelId="{DEE4216B-12BB-4C20-A1DD-AEE27268E145}" type="presOf" srcId="{52665D6F-C08E-4039-9088-D411F32F4724}" destId="{6C10BDB0-5EB4-4CE2-8365-DB1E597923D7}" srcOrd="0" destOrd="0" presId="urn:microsoft.com/office/officeart/2009/3/layout/StepUpProcess#2"/>
    <dgm:cxn modelId="{17C10248-93C8-47A2-B687-08CC7A0CBC43}" type="presParOf" srcId="{190C27D4-7EB8-437F-8C62-A29401AF696E}" destId="{DCA1B5C4-4474-46CC-891A-6696A8508B1B}" srcOrd="0" destOrd="0" presId="urn:microsoft.com/office/officeart/2009/3/layout/StepUpProcess#2"/>
    <dgm:cxn modelId="{2B9659F9-AA7F-4877-B8A9-36E70BFBA1AA}" type="presParOf" srcId="{DCA1B5C4-4474-46CC-891A-6696A8508B1B}" destId="{A865FCFB-F4CE-4A9E-A01F-4BCE19F8490A}" srcOrd="0" destOrd="0" presId="urn:microsoft.com/office/officeart/2009/3/layout/StepUpProcess#2"/>
    <dgm:cxn modelId="{848B167E-56CD-46AD-AAA2-B150CD97F52F}" type="presParOf" srcId="{DCA1B5C4-4474-46CC-891A-6696A8508B1B}" destId="{6C10BDB0-5EB4-4CE2-8365-DB1E597923D7}" srcOrd="1" destOrd="0" presId="urn:microsoft.com/office/officeart/2009/3/layout/StepUpProcess#2"/>
    <dgm:cxn modelId="{0EF78691-A548-4331-BCE3-BADD9BE9DDC2}" type="presParOf" srcId="{DCA1B5C4-4474-46CC-891A-6696A8508B1B}" destId="{C452C55E-6097-4E57-869A-424CF38C09F7}" srcOrd="2" destOrd="0" presId="urn:microsoft.com/office/officeart/2009/3/layout/StepUpProcess#2"/>
    <dgm:cxn modelId="{CABEAD49-69F5-4342-AB49-715902727CD3}" type="presParOf" srcId="{190C27D4-7EB8-437F-8C62-A29401AF696E}" destId="{35C11DD2-D7F4-40F6-8063-BE6BC1864BB2}" srcOrd="1" destOrd="0" presId="urn:microsoft.com/office/officeart/2009/3/layout/StepUpProcess#2"/>
    <dgm:cxn modelId="{91E77634-B402-4425-AA5A-40492C3350EE}" type="presParOf" srcId="{35C11DD2-D7F4-40F6-8063-BE6BC1864BB2}" destId="{76FC7BBD-1BE4-4D8A-B851-4163B58A20A1}" srcOrd="0" destOrd="0" presId="urn:microsoft.com/office/officeart/2009/3/layout/StepUpProcess#2"/>
    <dgm:cxn modelId="{EC8C5539-D6BE-49A2-A9CE-AAC7022A5776}" type="presParOf" srcId="{190C27D4-7EB8-437F-8C62-A29401AF696E}" destId="{C211B8E7-07EA-4E81-8C73-724C1A177F80}" srcOrd="2" destOrd="0" presId="urn:microsoft.com/office/officeart/2009/3/layout/StepUpProcess#2"/>
    <dgm:cxn modelId="{8E0D2812-ECD6-45A9-B0A6-5A7BED105369}" type="presParOf" srcId="{C211B8E7-07EA-4E81-8C73-724C1A177F80}" destId="{0DA89226-7DA3-49B2-899B-92CAEC8E17D1}" srcOrd="0" destOrd="0" presId="urn:microsoft.com/office/officeart/2009/3/layout/StepUpProcess#2"/>
    <dgm:cxn modelId="{F4B5F6F9-CAA2-4309-8BEA-BB3D734CB6A2}" type="presParOf" srcId="{C211B8E7-07EA-4E81-8C73-724C1A177F80}" destId="{371BCBFE-DE37-4FF4-9799-E2891193A296}" srcOrd="1" destOrd="0" presId="urn:microsoft.com/office/officeart/2009/3/layout/StepUpProcess#2"/>
    <dgm:cxn modelId="{3CBB7026-8894-4C5D-BC87-F6766D89C077}" type="presParOf" srcId="{C211B8E7-07EA-4E81-8C73-724C1A177F80}" destId="{4EE2DC14-99FD-4293-8743-EDA22A7ED4BC}" srcOrd="2" destOrd="0" presId="urn:microsoft.com/office/officeart/2009/3/layout/StepUpProcess#2"/>
    <dgm:cxn modelId="{DD046EA2-CFB2-427A-B6E1-292B52DC8862}" type="presParOf" srcId="{190C27D4-7EB8-437F-8C62-A29401AF696E}" destId="{77AFF7F9-3465-4945-855E-A9043DA8B738}" srcOrd="3" destOrd="0" presId="urn:microsoft.com/office/officeart/2009/3/layout/StepUpProcess#2"/>
    <dgm:cxn modelId="{A44AEF28-CE44-41B1-92CD-4548A40F647B}" type="presParOf" srcId="{77AFF7F9-3465-4945-855E-A9043DA8B738}" destId="{D349CD92-19FD-4DCF-9D0C-6CA6B296A438}" srcOrd="0" destOrd="0" presId="urn:microsoft.com/office/officeart/2009/3/layout/StepUpProcess#2"/>
    <dgm:cxn modelId="{3BEAA989-FECA-4599-B157-F8D5E922A5AF}" type="presParOf" srcId="{190C27D4-7EB8-437F-8C62-A29401AF696E}" destId="{EF189F7A-5FC4-4CA0-A88D-138F0BDC5140}" srcOrd="4" destOrd="0" presId="urn:microsoft.com/office/officeart/2009/3/layout/StepUpProcess#2"/>
    <dgm:cxn modelId="{FFF62F84-13F6-4679-86CF-1F1C22563D82}" type="presParOf" srcId="{EF189F7A-5FC4-4CA0-A88D-138F0BDC5140}" destId="{1D7B12D3-1476-4948-9AB0-553BC58D3821}" srcOrd="0" destOrd="0" presId="urn:microsoft.com/office/officeart/2009/3/layout/StepUpProcess#2"/>
    <dgm:cxn modelId="{73451F00-F68F-46AD-BE0C-E92EC5C2072D}" type="presParOf" srcId="{EF189F7A-5FC4-4CA0-A88D-138F0BDC5140}" destId="{392705E6-0F47-4DA6-A0F2-D537E06A4F25}" srcOrd="1" destOrd="0" presId="urn:microsoft.com/office/officeart/2009/3/layout/StepUp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5FF836-67C3-4095-942C-DD3D93536E55}" type="doc">
      <dgm:prSet loTypeId="urn:microsoft.com/office/officeart/2005/8/layout/chevron1" loCatId="process" qsTypeId="urn:microsoft.com/office/officeart/2005/8/quickstyle/simple5" qsCatId="simple" csTypeId="urn:microsoft.com/office/officeart/2005/8/colors/colorful4" csCatId="colorful" phldr="1"/>
      <dgm:spPr/>
    </dgm:pt>
    <dgm:pt modelId="{D238C2C3-9C7A-4FD9-827F-C0C987391F7F}">
      <dgm:prSet phldrT="[Text]" custT="1"/>
      <dgm:spPr>
        <a:xfrm>
          <a:off x="2401" y="0"/>
          <a:ext cx="2925334" cy="450760"/>
        </a:xfrm>
        <a:gradFill rotWithShape="0">
          <a:gsLst>
            <a:gs pos="0">
              <a:srgbClr val="DF8536">
                <a:hueOff val="0"/>
                <a:satOff val="0"/>
                <a:lumOff val="0"/>
                <a:alphaOff val="0"/>
                <a:shade val="58000"/>
                <a:satMod val="150000"/>
              </a:srgbClr>
            </a:gs>
            <a:gs pos="72000">
              <a:srgbClr val="DF8536">
                <a:hueOff val="0"/>
                <a:satOff val="0"/>
                <a:lumOff val="0"/>
                <a:alphaOff val="0"/>
                <a:tint val="90000"/>
                <a:satMod val="135000"/>
              </a:srgbClr>
            </a:gs>
            <a:gs pos="100000">
              <a:srgbClr val="DF8536">
                <a:hueOff val="0"/>
                <a:satOff val="0"/>
                <a:lumOff val="0"/>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r>
            <a:rPr lang="en-IN" sz="2200" dirty="0" smtClean="0">
              <a:solidFill>
                <a:srgbClr val="FFFFFF"/>
              </a:solidFill>
              <a:latin typeface="Segoe UI"/>
              <a:ea typeface="+mn-ea"/>
              <a:cs typeface="+mn-cs"/>
            </a:rPr>
            <a:t>Available now</a:t>
          </a:r>
          <a:endParaRPr lang="en-IN" sz="2200" dirty="0">
            <a:solidFill>
              <a:srgbClr val="FFFFFF"/>
            </a:solidFill>
            <a:latin typeface="Segoe UI"/>
            <a:ea typeface="+mn-ea"/>
            <a:cs typeface="+mn-cs"/>
          </a:endParaRPr>
        </a:p>
      </dgm:t>
    </dgm:pt>
    <dgm:pt modelId="{58E8119D-9075-4DD3-B873-224E95C1E96E}" type="parTrans" cxnId="{5EB7AF3F-46EE-44D8-9588-831889C2851B}">
      <dgm:prSet/>
      <dgm:spPr/>
      <dgm:t>
        <a:bodyPr/>
        <a:lstStyle/>
        <a:p>
          <a:endParaRPr lang="en-IN" sz="2200"/>
        </a:p>
      </dgm:t>
    </dgm:pt>
    <dgm:pt modelId="{A05484B7-1B84-478F-B58F-A540A2F3D1F6}" type="sibTrans" cxnId="{5EB7AF3F-46EE-44D8-9588-831889C2851B}">
      <dgm:prSet/>
      <dgm:spPr/>
      <dgm:t>
        <a:bodyPr/>
        <a:lstStyle/>
        <a:p>
          <a:endParaRPr lang="en-IN" sz="2200"/>
        </a:p>
      </dgm:t>
    </dgm:pt>
    <dgm:pt modelId="{2C897E9D-185D-4125-9643-92A9A882D3C2}">
      <dgm:prSet phldrT="[Text]" custT="1"/>
      <dgm:spPr>
        <a:xfrm>
          <a:off x="2635201" y="0"/>
          <a:ext cx="2925334" cy="450760"/>
        </a:xfrm>
        <a:gradFill rotWithShape="0">
          <a:gsLst>
            <a:gs pos="0">
              <a:srgbClr val="DF8536">
                <a:hueOff val="5650460"/>
                <a:satOff val="-24115"/>
                <a:lumOff val="-2549"/>
                <a:alphaOff val="0"/>
                <a:shade val="58000"/>
                <a:satMod val="150000"/>
              </a:srgbClr>
            </a:gs>
            <a:gs pos="72000">
              <a:srgbClr val="DF8536">
                <a:hueOff val="5650460"/>
                <a:satOff val="-24115"/>
                <a:lumOff val="-2549"/>
                <a:alphaOff val="0"/>
                <a:tint val="90000"/>
                <a:satMod val="135000"/>
              </a:srgbClr>
            </a:gs>
            <a:gs pos="100000">
              <a:srgbClr val="DF8536">
                <a:hueOff val="5650460"/>
                <a:satOff val="-24115"/>
                <a:lumOff val="-2549"/>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r>
            <a:rPr lang="en-US" sz="2200" dirty="0" smtClean="0">
              <a:solidFill>
                <a:srgbClr val="FFFFFF"/>
              </a:solidFill>
              <a:latin typeface="Segoe UI"/>
              <a:ea typeface="+mn-ea"/>
              <a:cs typeface="+mn-cs"/>
            </a:rPr>
            <a:t>2013</a:t>
          </a:r>
          <a:endParaRPr lang="en-IN" sz="2200" dirty="0">
            <a:solidFill>
              <a:srgbClr val="FFFFFF"/>
            </a:solidFill>
            <a:latin typeface="Segoe UI"/>
            <a:ea typeface="+mn-ea"/>
            <a:cs typeface="+mn-cs"/>
          </a:endParaRPr>
        </a:p>
      </dgm:t>
    </dgm:pt>
    <dgm:pt modelId="{A1E856BC-9947-46B8-A2F7-69C6421299B1}" type="parTrans" cxnId="{0EF1FA9C-E4BB-4CDD-B8FE-949296E15A9F}">
      <dgm:prSet/>
      <dgm:spPr/>
      <dgm:t>
        <a:bodyPr/>
        <a:lstStyle/>
        <a:p>
          <a:endParaRPr lang="en-IN" sz="2200"/>
        </a:p>
      </dgm:t>
    </dgm:pt>
    <dgm:pt modelId="{8150D760-7C3E-4594-B3F5-BC939BA872A1}" type="sibTrans" cxnId="{0EF1FA9C-E4BB-4CDD-B8FE-949296E15A9F}">
      <dgm:prSet/>
      <dgm:spPr/>
      <dgm:t>
        <a:bodyPr/>
        <a:lstStyle/>
        <a:p>
          <a:endParaRPr lang="en-IN" sz="2200"/>
        </a:p>
      </dgm:t>
    </dgm:pt>
    <dgm:pt modelId="{F5C6055F-8489-4BC3-BF87-4FE29ADA8B33}">
      <dgm:prSet phldrT="[Text]" custT="1"/>
      <dgm:spPr>
        <a:xfrm>
          <a:off x="5268002" y="0"/>
          <a:ext cx="2925334" cy="450760"/>
        </a:xfrm>
        <a:gradFill rotWithShape="0">
          <a:gsLst>
            <a:gs pos="0">
              <a:srgbClr val="DF8536">
                <a:hueOff val="11300920"/>
                <a:satOff val="-48230"/>
                <a:lumOff val="-5098"/>
                <a:alphaOff val="0"/>
                <a:shade val="58000"/>
                <a:satMod val="150000"/>
              </a:srgbClr>
            </a:gs>
            <a:gs pos="72000">
              <a:srgbClr val="DF8536">
                <a:hueOff val="11300920"/>
                <a:satOff val="-48230"/>
                <a:lumOff val="-5098"/>
                <a:alphaOff val="0"/>
                <a:tint val="90000"/>
                <a:satMod val="135000"/>
              </a:srgbClr>
            </a:gs>
            <a:gs pos="100000">
              <a:srgbClr val="DF8536">
                <a:hueOff val="11300920"/>
                <a:satOff val="-48230"/>
                <a:lumOff val="-5098"/>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gm:spPr>
      <dgm:t>
        <a:bodyPr/>
        <a:lstStyle/>
        <a:p>
          <a:r>
            <a:rPr lang="en-IN" sz="2200" dirty="0" smtClean="0">
              <a:solidFill>
                <a:srgbClr val="FFFFFF"/>
              </a:solidFill>
              <a:latin typeface="Segoe UI"/>
              <a:ea typeface="+mn-ea"/>
              <a:cs typeface="+mn-cs"/>
            </a:rPr>
            <a:t>Future</a:t>
          </a:r>
          <a:endParaRPr lang="en-IN" sz="2200" dirty="0">
            <a:solidFill>
              <a:srgbClr val="FFFFFF"/>
            </a:solidFill>
            <a:latin typeface="Segoe UI"/>
            <a:ea typeface="+mn-ea"/>
            <a:cs typeface="+mn-cs"/>
          </a:endParaRPr>
        </a:p>
      </dgm:t>
    </dgm:pt>
    <dgm:pt modelId="{61418A8F-C81A-477B-8C3E-5B7AEA7730F2}" type="parTrans" cxnId="{4656B5C8-7661-4843-AD2E-FC59ABFB4CF6}">
      <dgm:prSet/>
      <dgm:spPr/>
      <dgm:t>
        <a:bodyPr/>
        <a:lstStyle/>
        <a:p>
          <a:endParaRPr lang="en-US" sz="2200"/>
        </a:p>
      </dgm:t>
    </dgm:pt>
    <dgm:pt modelId="{6AC227B7-C046-4230-90D0-756C5D8E165C}" type="sibTrans" cxnId="{4656B5C8-7661-4843-AD2E-FC59ABFB4CF6}">
      <dgm:prSet/>
      <dgm:spPr/>
      <dgm:t>
        <a:bodyPr/>
        <a:lstStyle/>
        <a:p>
          <a:endParaRPr lang="en-US" sz="2200"/>
        </a:p>
      </dgm:t>
    </dgm:pt>
    <dgm:pt modelId="{6858662A-EC6C-41FF-8865-F280376DBB87}" type="pres">
      <dgm:prSet presAssocID="{975FF836-67C3-4095-942C-DD3D93536E55}" presName="Name0" presStyleCnt="0">
        <dgm:presLayoutVars>
          <dgm:dir/>
          <dgm:animLvl val="lvl"/>
          <dgm:resizeHandles val="exact"/>
        </dgm:presLayoutVars>
      </dgm:prSet>
      <dgm:spPr/>
    </dgm:pt>
    <dgm:pt modelId="{EC3D9503-D4FA-4073-A248-69D19D27B315}" type="pres">
      <dgm:prSet presAssocID="{D238C2C3-9C7A-4FD9-827F-C0C987391F7F}" presName="parTxOnly" presStyleLbl="node1" presStyleIdx="0" presStyleCnt="3">
        <dgm:presLayoutVars>
          <dgm:chMax val="0"/>
          <dgm:chPref val="0"/>
          <dgm:bulletEnabled val="1"/>
        </dgm:presLayoutVars>
      </dgm:prSet>
      <dgm:spPr>
        <a:prstGeom prst="chevron">
          <a:avLst/>
        </a:prstGeom>
      </dgm:spPr>
      <dgm:t>
        <a:bodyPr/>
        <a:lstStyle/>
        <a:p>
          <a:endParaRPr lang="en-US"/>
        </a:p>
      </dgm:t>
    </dgm:pt>
    <dgm:pt modelId="{ED7A4E15-E17D-4744-837E-0E1B4F4811C4}" type="pres">
      <dgm:prSet presAssocID="{A05484B7-1B84-478F-B58F-A540A2F3D1F6}" presName="parTxOnlySpace" presStyleCnt="0"/>
      <dgm:spPr/>
    </dgm:pt>
    <dgm:pt modelId="{282724F0-CC11-40B6-836E-33F987CDA51C}" type="pres">
      <dgm:prSet presAssocID="{2C897E9D-185D-4125-9643-92A9A882D3C2}" presName="parTxOnly" presStyleLbl="node1" presStyleIdx="1" presStyleCnt="3">
        <dgm:presLayoutVars>
          <dgm:chMax val="0"/>
          <dgm:chPref val="0"/>
          <dgm:bulletEnabled val="1"/>
        </dgm:presLayoutVars>
      </dgm:prSet>
      <dgm:spPr>
        <a:prstGeom prst="chevron">
          <a:avLst/>
        </a:prstGeom>
      </dgm:spPr>
      <dgm:t>
        <a:bodyPr/>
        <a:lstStyle/>
        <a:p>
          <a:endParaRPr lang="en-US"/>
        </a:p>
      </dgm:t>
    </dgm:pt>
    <dgm:pt modelId="{062913F7-B9FF-4ACC-8DC3-C567290087C1}" type="pres">
      <dgm:prSet presAssocID="{8150D760-7C3E-4594-B3F5-BC939BA872A1}" presName="parTxOnlySpace" presStyleCnt="0"/>
      <dgm:spPr/>
    </dgm:pt>
    <dgm:pt modelId="{31BB1091-F41E-4D51-BA95-02DC0F3A7FF5}" type="pres">
      <dgm:prSet presAssocID="{F5C6055F-8489-4BC3-BF87-4FE29ADA8B33}" presName="parTxOnly" presStyleLbl="node1" presStyleIdx="2" presStyleCnt="3">
        <dgm:presLayoutVars>
          <dgm:chMax val="0"/>
          <dgm:chPref val="0"/>
          <dgm:bulletEnabled val="1"/>
        </dgm:presLayoutVars>
      </dgm:prSet>
      <dgm:spPr>
        <a:prstGeom prst="chevron">
          <a:avLst/>
        </a:prstGeom>
      </dgm:spPr>
      <dgm:t>
        <a:bodyPr/>
        <a:lstStyle/>
        <a:p>
          <a:endParaRPr lang="en-US"/>
        </a:p>
      </dgm:t>
    </dgm:pt>
  </dgm:ptLst>
  <dgm:cxnLst>
    <dgm:cxn modelId="{4656B5C8-7661-4843-AD2E-FC59ABFB4CF6}" srcId="{975FF836-67C3-4095-942C-DD3D93536E55}" destId="{F5C6055F-8489-4BC3-BF87-4FE29ADA8B33}" srcOrd="2" destOrd="0" parTransId="{61418A8F-C81A-477B-8C3E-5B7AEA7730F2}" sibTransId="{6AC227B7-C046-4230-90D0-756C5D8E165C}"/>
    <dgm:cxn modelId="{B5F0919C-12C6-439C-9A79-8AF08A9A7252}" type="presOf" srcId="{F5C6055F-8489-4BC3-BF87-4FE29ADA8B33}" destId="{31BB1091-F41E-4D51-BA95-02DC0F3A7FF5}" srcOrd="0" destOrd="0" presId="urn:microsoft.com/office/officeart/2005/8/layout/chevron1"/>
    <dgm:cxn modelId="{2A9E299B-D6FE-4651-85D7-64D523F1B3CC}" type="presOf" srcId="{D238C2C3-9C7A-4FD9-827F-C0C987391F7F}" destId="{EC3D9503-D4FA-4073-A248-69D19D27B315}" srcOrd="0" destOrd="0" presId="urn:microsoft.com/office/officeart/2005/8/layout/chevron1"/>
    <dgm:cxn modelId="{5EB7AF3F-46EE-44D8-9588-831889C2851B}" srcId="{975FF836-67C3-4095-942C-DD3D93536E55}" destId="{D238C2C3-9C7A-4FD9-827F-C0C987391F7F}" srcOrd="0" destOrd="0" parTransId="{58E8119D-9075-4DD3-B873-224E95C1E96E}" sibTransId="{A05484B7-1B84-478F-B58F-A540A2F3D1F6}"/>
    <dgm:cxn modelId="{0EF1FA9C-E4BB-4CDD-B8FE-949296E15A9F}" srcId="{975FF836-67C3-4095-942C-DD3D93536E55}" destId="{2C897E9D-185D-4125-9643-92A9A882D3C2}" srcOrd="1" destOrd="0" parTransId="{A1E856BC-9947-46B8-A2F7-69C6421299B1}" sibTransId="{8150D760-7C3E-4594-B3F5-BC939BA872A1}"/>
    <dgm:cxn modelId="{ABA0659B-C54D-4BC0-B5F8-E98305B62D78}" type="presOf" srcId="{2C897E9D-185D-4125-9643-92A9A882D3C2}" destId="{282724F0-CC11-40B6-836E-33F987CDA51C}" srcOrd="0" destOrd="0" presId="urn:microsoft.com/office/officeart/2005/8/layout/chevron1"/>
    <dgm:cxn modelId="{E20F017A-8582-43F8-AF56-2C3708C79E56}" type="presOf" srcId="{975FF836-67C3-4095-942C-DD3D93536E55}" destId="{6858662A-EC6C-41FF-8865-F280376DBB87}" srcOrd="0" destOrd="0" presId="urn:microsoft.com/office/officeart/2005/8/layout/chevron1"/>
    <dgm:cxn modelId="{C374A282-0C0F-4AAB-8570-847E64B7C15E}" type="presParOf" srcId="{6858662A-EC6C-41FF-8865-F280376DBB87}" destId="{EC3D9503-D4FA-4073-A248-69D19D27B315}" srcOrd="0" destOrd="0" presId="urn:microsoft.com/office/officeart/2005/8/layout/chevron1"/>
    <dgm:cxn modelId="{7D7CF091-8BD4-4A94-8AEC-3DA1F256D06A}" type="presParOf" srcId="{6858662A-EC6C-41FF-8865-F280376DBB87}" destId="{ED7A4E15-E17D-4744-837E-0E1B4F4811C4}" srcOrd="1" destOrd="0" presId="urn:microsoft.com/office/officeart/2005/8/layout/chevron1"/>
    <dgm:cxn modelId="{A025169C-6514-4477-9B5E-6ED48299D0E5}" type="presParOf" srcId="{6858662A-EC6C-41FF-8865-F280376DBB87}" destId="{282724F0-CC11-40B6-836E-33F987CDA51C}" srcOrd="2" destOrd="0" presId="urn:microsoft.com/office/officeart/2005/8/layout/chevron1"/>
    <dgm:cxn modelId="{8C5333D0-175B-453F-B472-148E4B619D4F}" type="presParOf" srcId="{6858662A-EC6C-41FF-8865-F280376DBB87}" destId="{062913F7-B9FF-4ACC-8DC3-C567290087C1}" srcOrd="3" destOrd="0" presId="urn:microsoft.com/office/officeart/2005/8/layout/chevron1"/>
    <dgm:cxn modelId="{C169F20D-1285-48BB-98B4-03DCAFDFFCBE}" type="presParOf" srcId="{6858662A-EC6C-41FF-8865-F280376DBB87}" destId="{31BB1091-F41E-4D51-BA95-02DC0F3A7FF5}"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5FCFB-F4CE-4A9E-A01F-4BCE19F8490A}">
      <dsp:nvSpPr>
        <dsp:cNvPr id="0" name=""/>
        <dsp:cNvSpPr/>
      </dsp:nvSpPr>
      <dsp:spPr>
        <a:xfrm rot="5400000">
          <a:off x="504761" y="1730775"/>
          <a:ext cx="1509895" cy="2512432"/>
        </a:xfrm>
        <a:prstGeom prst="corner">
          <a:avLst>
            <a:gd name="adj1" fmla="val 16120"/>
            <a:gd name="adj2" fmla="val 16110"/>
          </a:avLst>
        </a:prstGeom>
        <a:gradFill rotWithShape="0">
          <a:gsLst>
            <a:gs pos="0">
              <a:srgbClr val="DF8536">
                <a:hueOff val="0"/>
                <a:satOff val="0"/>
                <a:lumOff val="0"/>
                <a:alphaOff val="0"/>
                <a:shade val="58000"/>
                <a:satMod val="150000"/>
              </a:srgbClr>
            </a:gs>
            <a:gs pos="72000">
              <a:srgbClr val="DF8536">
                <a:hueOff val="0"/>
                <a:satOff val="0"/>
                <a:lumOff val="0"/>
                <a:alphaOff val="0"/>
                <a:tint val="90000"/>
                <a:satMod val="135000"/>
              </a:srgbClr>
            </a:gs>
            <a:gs pos="100000">
              <a:srgbClr val="DF8536">
                <a:hueOff val="0"/>
                <a:satOff val="0"/>
                <a:lumOff val="0"/>
                <a:alphaOff val="0"/>
                <a:tint val="80000"/>
                <a:satMod val="155000"/>
              </a:srgbClr>
            </a:gs>
          </a:gsLst>
          <a:lin ang="16200000" scaled="0"/>
        </a:gradFill>
        <a:ln w="9525" cap="flat" cmpd="sng" algn="ctr">
          <a:solidFill>
            <a:srgbClr val="DF8536">
              <a:hueOff val="0"/>
              <a:satOff val="0"/>
              <a:lumOff val="0"/>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sp>
    <dsp:sp modelId="{6C10BDB0-5EB4-4CE2-8365-DB1E597923D7}">
      <dsp:nvSpPr>
        <dsp:cNvPr id="0" name=""/>
        <dsp:cNvSpPr/>
      </dsp:nvSpPr>
      <dsp:spPr>
        <a:xfrm>
          <a:off x="281324" y="2485646"/>
          <a:ext cx="2268238" cy="198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chemeClr val="tx1"/>
              </a:solidFill>
              <a:latin typeface="Segoe UI"/>
              <a:ea typeface="+mn-ea"/>
              <a:cs typeface="+mn-cs"/>
            </a:rPr>
            <a:t>BizTalk Server 2010</a:t>
          </a:r>
          <a:endParaRPr lang="en-US" sz="1600" kern="1200" dirty="0" smtClean="0">
            <a:solidFill>
              <a:schemeClr val="tx1"/>
            </a:solidFill>
            <a:latin typeface="Calibri" pitchFamily="34" charset="0"/>
            <a:ea typeface="+mn-ea"/>
            <a:cs typeface="+mn-cs"/>
          </a:endParaRPr>
        </a:p>
        <a:p>
          <a:pPr lvl="0" algn="l" defTabSz="711200">
            <a:lnSpc>
              <a:spcPct val="90000"/>
            </a:lnSpc>
            <a:spcBef>
              <a:spcPct val="0"/>
            </a:spcBef>
            <a:spcAft>
              <a:spcPct val="35000"/>
            </a:spcAft>
          </a:pPr>
          <a:r>
            <a:rPr lang="en-US" sz="1600" kern="1200" dirty="0" smtClean="0">
              <a:latin typeface="Calibri" pitchFamily="34" charset="0"/>
            </a:rPr>
            <a:t>- Platform Support</a:t>
          </a:r>
        </a:p>
        <a:p>
          <a:pPr lvl="0" algn="l" defTabSz="711200">
            <a:lnSpc>
              <a:spcPct val="90000"/>
            </a:lnSpc>
            <a:spcBef>
              <a:spcPct val="0"/>
            </a:spcBef>
            <a:spcAft>
              <a:spcPct val="35000"/>
            </a:spcAft>
          </a:pPr>
          <a:r>
            <a:rPr lang="en-US" sz="1600" kern="1200" dirty="0" smtClean="0">
              <a:latin typeface="Calibri" pitchFamily="34" charset="0"/>
            </a:rPr>
            <a:t>- Productivity </a:t>
          </a:r>
        </a:p>
        <a:p>
          <a:pPr lvl="0" algn="l" defTabSz="711200">
            <a:lnSpc>
              <a:spcPct val="90000"/>
            </a:lnSpc>
            <a:spcBef>
              <a:spcPct val="0"/>
            </a:spcBef>
            <a:spcAft>
              <a:spcPct val="35000"/>
            </a:spcAft>
          </a:pPr>
          <a:r>
            <a:rPr lang="en-US" sz="1600" kern="1200" dirty="0" smtClean="0">
              <a:latin typeface="Calibri" pitchFamily="34" charset="0"/>
            </a:rPr>
            <a:t>improvements</a:t>
          </a:r>
        </a:p>
        <a:p>
          <a:pPr lvl="0" algn="l" defTabSz="711200">
            <a:lnSpc>
              <a:spcPct val="90000"/>
            </a:lnSpc>
            <a:spcBef>
              <a:spcPct val="0"/>
            </a:spcBef>
            <a:spcAft>
              <a:spcPct val="35000"/>
            </a:spcAft>
          </a:pPr>
          <a:r>
            <a:rPr lang="en-US" sz="1600" kern="1200" dirty="0" smtClean="0">
              <a:latin typeface="Calibri" pitchFamily="34" charset="0"/>
            </a:rPr>
            <a:t>- B2B scenarios made    </a:t>
          </a:r>
        </a:p>
        <a:p>
          <a:pPr lvl="0" algn="l" defTabSz="711200">
            <a:lnSpc>
              <a:spcPct val="90000"/>
            </a:lnSpc>
            <a:spcBef>
              <a:spcPct val="0"/>
            </a:spcBef>
            <a:spcAft>
              <a:spcPct val="35000"/>
            </a:spcAft>
          </a:pPr>
          <a:r>
            <a:rPr lang="en-US" sz="1600" kern="1200" dirty="0" smtClean="0">
              <a:latin typeface="Calibri" pitchFamily="34" charset="0"/>
            </a:rPr>
            <a:t>easy</a:t>
          </a:r>
          <a:endParaRPr lang="en-US" sz="1200" kern="1200" dirty="0" smtClean="0">
            <a:solidFill>
              <a:schemeClr val="tx1"/>
            </a:solidFill>
            <a:latin typeface="Calibri" pitchFamily="34" charset="0"/>
            <a:ea typeface="+mn-ea"/>
            <a:cs typeface="+mn-cs"/>
          </a:endParaRPr>
        </a:p>
      </dsp:txBody>
      <dsp:txXfrm>
        <a:off x="281324" y="2485646"/>
        <a:ext cx="2268238" cy="1988243"/>
      </dsp:txXfrm>
    </dsp:sp>
    <dsp:sp modelId="{C452C55E-6097-4E57-869A-424CF38C09F7}">
      <dsp:nvSpPr>
        <dsp:cNvPr id="0" name=""/>
        <dsp:cNvSpPr/>
      </dsp:nvSpPr>
      <dsp:spPr>
        <a:xfrm>
          <a:off x="2092990" y="1545806"/>
          <a:ext cx="427969" cy="427969"/>
        </a:xfrm>
        <a:prstGeom prst="triangle">
          <a:avLst>
            <a:gd name="adj" fmla="val 100000"/>
          </a:avLst>
        </a:prstGeom>
        <a:gradFill rotWithShape="0">
          <a:gsLst>
            <a:gs pos="0">
              <a:srgbClr val="DF8536">
                <a:hueOff val="2825230"/>
                <a:satOff val="-12057"/>
                <a:lumOff val="-1275"/>
                <a:alphaOff val="0"/>
                <a:shade val="58000"/>
                <a:satMod val="150000"/>
              </a:srgbClr>
            </a:gs>
            <a:gs pos="72000">
              <a:srgbClr val="DF8536">
                <a:hueOff val="2825230"/>
                <a:satOff val="-12057"/>
                <a:lumOff val="-1275"/>
                <a:alphaOff val="0"/>
                <a:tint val="90000"/>
                <a:satMod val="135000"/>
              </a:srgbClr>
            </a:gs>
            <a:gs pos="100000">
              <a:srgbClr val="DF8536">
                <a:hueOff val="2825230"/>
                <a:satOff val="-12057"/>
                <a:lumOff val="-1275"/>
                <a:alphaOff val="0"/>
                <a:tint val="80000"/>
                <a:satMod val="155000"/>
              </a:srgbClr>
            </a:gs>
          </a:gsLst>
          <a:lin ang="16200000" scaled="0"/>
        </a:gradFill>
        <a:ln w="9525" cap="flat" cmpd="sng" algn="ctr">
          <a:solidFill>
            <a:srgbClr val="DF8536">
              <a:hueOff val="2825230"/>
              <a:satOff val="-12057"/>
              <a:lumOff val="-1275"/>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sp>
    <dsp:sp modelId="{0DA89226-7DA3-49B2-899B-92CAEC8E17D1}">
      <dsp:nvSpPr>
        <dsp:cNvPr id="0" name=""/>
        <dsp:cNvSpPr/>
      </dsp:nvSpPr>
      <dsp:spPr>
        <a:xfrm rot="5400000">
          <a:off x="3281527" y="1043661"/>
          <a:ext cx="1509895" cy="2512432"/>
        </a:xfrm>
        <a:prstGeom prst="corner">
          <a:avLst>
            <a:gd name="adj1" fmla="val 16120"/>
            <a:gd name="adj2" fmla="val 16110"/>
          </a:avLst>
        </a:prstGeom>
        <a:gradFill rotWithShape="0">
          <a:gsLst>
            <a:gs pos="0">
              <a:srgbClr val="DF8536">
                <a:hueOff val="5650460"/>
                <a:satOff val="-24115"/>
                <a:lumOff val="-2549"/>
                <a:alphaOff val="0"/>
                <a:shade val="58000"/>
                <a:satMod val="150000"/>
              </a:srgbClr>
            </a:gs>
            <a:gs pos="72000">
              <a:srgbClr val="DF8536">
                <a:hueOff val="5650460"/>
                <a:satOff val="-24115"/>
                <a:lumOff val="-2549"/>
                <a:alphaOff val="0"/>
                <a:tint val="90000"/>
                <a:satMod val="135000"/>
              </a:srgbClr>
            </a:gs>
            <a:gs pos="100000">
              <a:srgbClr val="DF8536">
                <a:hueOff val="5650460"/>
                <a:satOff val="-24115"/>
                <a:lumOff val="-2549"/>
                <a:alphaOff val="0"/>
                <a:tint val="80000"/>
                <a:satMod val="155000"/>
              </a:srgbClr>
            </a:gs>
          </a:gsLst>
          <a:lin ang="16200000" scaled="0"/>
        </a:gradFill>
        <a:ln w="9525" cap="flat" cmpd="sng" algn="ctr">
          <a:solidFill>
            <a:srgbClr val="DF8536">
              <a:hueOff val="5650460"/>
              <a:satOff val="-24115"/>
              <a:lumOff val="-2549"/>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sp>
    <dsp:sp modelId="{371BCBFE-DE37-4FF4-9799-E2891193A296}">
      <dsp:nvSpPr>
        <dsp:cNvPr id="0" name=""/>
        <dsp:cNvSpPr/>
      </dsp:nvSpPr>
      <dsp:spPr>
        <a:xfrm>
          <a:off x="3029488" y="1794337"/>
          <a:ext cx="2268238" cy="198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BizTalk Server 2013</a:t>
          </a:r>
        </a:p>
        <a:p>
          <a:pPr lvl="0" algn="l" defTabSz="622300">
            <a:lnSpc>
              <a:spcPct val="90000"/>
            </a:lnSpc>
            <a:spcBef>
              <a:spcPct val="0"/>
            </a:spcBef>
            <a:spcAft>
              <a:spcPct val="35000"/>
            </a:spcAft>
          </a:pPr>
          <a:r>
            <a:rPr lang="en-US" sz="1400" kern="1200" dirty="0" smtClean="0">
              <a:latin typeface="Calibri" pitchFamily="34" charset="0"/>
            </a:rPr>
            <a:t>- </a:t>
          </a:r>
          <a:r>
            <a:rPr lang="pt-PT" sz="1400" kern="1200" dirty="0" err="1" smtClean="0">
              <a:latin typeface="Calibri" pitchFamily="34" charset="0"/>
            </a:rPr>
            <a:t>Integration</a:t>
          </a:r>
          <a:r>
            <a:rPr lang="pt-PT" sz="1400" kern="1200" dirty="0" smtClean="0">
              <a:latin typeface="Calibri" pitchFamily="34" charset="0"/>
            </a:rPr>
            <a:t> </a:t>
          </a:r>
          <a:r>
            <a:rPr lang="pt-PT" sz="1400" kern="1200" dirty="0" err="1" smtClean="0">
              <a:latin typeface="Calibri" pitchFamily="34" charset="0"/>
            </a:rPr>
            <a:t>with</a:t>
          </a:r>
          <a:r>
            <a:rPr lang="pt-PT" sz="1400" kern="1200" dirty="0" smtClean="0">
              <a:latin typeface="Calibri" pitchFamily="34" charset="0"/>
            </a:rPr>
            <a:t> </a:t>
          </a:r>
          <a:r>
            <a:rPr lang="pt-PT" sz="1400" kern="1200" dirty="0" err="1" smtClean="0">
              <a:latin typeface="Calibri" pitchFamily="34" charset="0"/>
            </a:rPr>
            <a:t>Cloud</a:t>
          </a:r>
          <a:r>
            <a:rPr lang="pt-PT" sz="1400" kern="1200" dirty="0" smtClean="0">
              <a:latin typeface="Calibri" pitchFamily="34" charset="0"/>
            </a:rPr>
            <a:t> </a:t>
          </a:r>
          <a:r>
            <a:rPr lang="pt-PT" sz="1400" kern="1200" dirty="0" err="1" smtClean="0">
              <a:latin typeface="Calibri" pitchFamily="34" charset="0"/>
            </a:rPr>
            <a:t>Services</a:t>
          </a:r>
          <a:r>
            <a:rPr lang="pt-PT" sz="1400" kern="1200" dirty="0" smtClean="0">
              <a:latin typeface="Calibri" pitchFamily="34" charset="0"/>
            </a:rPr>
            <a:t>:</a:t>
          </a:r>
        </a:p>
        <a:p>
          <a:pPr lvl="0" algn="l" defTabSz="622300">
            <a:lnSpc>
              <a:spcPct val="90000"/>
            </a:lnSpc>
            <a:spcBef>
              <a:spcPct val="0"/>
            </a:spcBef>
            <a:spcAft>
              <a:spcPct val="35000"/>
            </a:spcAft>
          </a:pPr>
          <a:r>
            <a:rPr lang="en-US" sz="1400" kern="1200" dirty="0" smtClean="0">
              <a:solidFill>
                <a:schemeClr val="tx1"/>
              </a:solidFill>
              <a:latin typeface="Segoe UI"/>
              <a:ea typeface="+mn-ea"/>
              <a:cs typeface="+mn-cs"/>
            </a:rPr>
            <a:t>- </a:t>
          </a:r>
          <a:r>
            <a:rPr lang="pt-PT" sz="1400" kern="1200" dirty="0" err="1" smtClean="0">
              <a:solidFill>
                <a:schemeClr val="tx1"/>
              </a:solidFill>
              <a:latin typeface="Segoe UI"/>
              <a:ea typeface="+mn-ea"/>
              <a:cs typeface="+mn-cs"/>
            </a:rPr>
            <a:t>RESTful</a:t>
          </a:r>
          <a:r>
            <a:rPr lang="pt-PT" sz="1400" kern="1200" dirty="0" smtClean="0">
              <a:solidFill>
                <a:schemeClr val="tx1"/>
              </a:solidFill>
              <a:latin typeface="Segoe UI"/>
              <a:ea typeface="+mn-ea"/>
              <a:cs typeface="+mn-cs"/>
            </a:rPr>
            <a:t> </a:t>
          </a:r>
          <a:r>
            <a:rPr lang="pt-PT" sz="1400" kern="1200" dirty="0" err="1" smtClean="0">
              <a:solidFill>
                <a:schemeClr val="tx1"/>
              </a:solidFill>
              <a:latin typeface="Segoe UI"/>
              <a:ea typeface="+mn-ea"/>
              <a:cs typeface="+mn-cs"/>
            </a:rPr>
            <a:t>services</a:t>
          </a:r>
          <a:endParaRPr lang="pt-PT" sz="1400" kern="1200" dirty="0" smtClean="0">
            <a:solidFill>
              <a:schemeClr val="tx1"/>
            </a:solidFill>
            <a:latin typeface="Segoe UI"/>
            <a:ea typeface="+mn-ea"/>
            <a:cs typeface="+mn-cs"/>
          </a:endParaRPr>
        </a:p>
        <a:p>
          <a:pPr lvl="0" algn="l" defTabSz="622300">
            <a:lnSpc>
              <a:spcPct val="90000"/>
            </a:lnSpc>
            <a:spcBef>
              <a:spcPct val="0"/>
            </a:spcBef>
            <a:spcAft>
              <a:spcPct val="35000"/>
            </a:spcAft>
          </a:pPr>
          <a:r>
            <a:rPr lang="en-US" sz="1400" kern="1200" dirty="0" smtClean="0">
              <a:solidFill>
                <a:schemeClr val="tx1"/>
              </a:solidFill>
              <a:latin typeface="Segoe UI"/>
              <a:ea typeface="+mn-ea"/>
              <a:cs typeface="+mn-cs"/>
            </a:rPr>
            <a:t>- New Adapters and many improvements in existing adapters</a:t>
          </a:r>
        </a:p>
      </dsp:txBody>
      <dsp:txXfrm>
        <a:off x="3029488" y="1794337"/>
        <a:ext cx="2268238" cy="1988243"/>
      </dsp:txXfrm>
    </dsp:sp>
    <dsp:sp modelId="{4EE2DC14-99FD-4293-8743-EDA22A7ED4BC}">
      <dsp:nvSpPr>
        <dsp:cNvPr id="0" name=""/>
        <dsp:cNvSpPr/>
      </dsp:nvSpPr>
      <dsp:spPr>
        <a:xfrm>
          <a:off x="4869757" y="858693"/>
          <a:ext cx="427969" cy="427969"/>
        </a:xfrm>
        <a:prstGeom prst="triangle">
          <a:avLst>
            <a:gd name="adj" fmla="val 100000"/>
          </a:avLst>
        </a:prstGeom>
        <a:gradFill rotWithShape="0">
          <a:gsLst>
            <a:gs pos="0">
              <a:srgbClr val="DF8536">
                <a:hueOff val="8475690"/>
                <a:satOff val="-36172"/>
                <a:lumOff val="-3824"/>
                <a:alphaOff val="0"/>
                <a:shade val="58000"/>
                <a:satMod val="150000"/>
              </a:srgbClr>
            </a:gs>
            <a:gs pos="72000">
              <a:srgbClr val="DF8536">
                <a:hueOff val="8475690"/>
                <a:satOff val="-36172"/>
                <a:lumOff val="-3824"/>
                <a:alphaOff val="0"/>
                <a:tint val="90000"/>
                <a:satMod val="135000"/>
              </a:srgbClr>
            </a:gs>
            <a:gs pos="100000">
              <a:srgbClr val="DF8536">
                <a:hueOff val="8475690"/>
                <a:satOff val="-36172"/>
                <a:lumOff val="-3824"/>
                <a:alphaOff val="0"/>
                <a:tint val="80000"/>
                <a:satMod val="155000"/>
              </a:srgbClr>
            </a:gs>
          </a:gsLst>
          <a:lin ang="16200000" scaled="0"/>
        </a:gradFill>
        <a:ln w="9525" cap="flat" cmpd="sng" algn="ctr">
          <a:solidFill>
            <a:srgbClr val="DF8536">
              <a:hueOff val="8475690"/>
              <a:satOff val="-36172"/>
              <a:lumOff val="-3824"/>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sp>
    <dsp:sp modelId="{1D7B12D3-1476-4948-9AB0-553BC58D3821}">
      <dsp:nvSpPr>
        <dsp:cNvPr id="0" name=""/>
        <dsp:cNvSpPr/>
      </dsp:nvSpPr>
      <dsp:spPr>
        <a:xfrm rot="5400000">
          <a:off x="6058294" y="356547"/>
          <a:ext cx="1509895" cy="2512432"/>
        </a:xfrm>
        <a:prstGeom prst="corner">
          <a:avLst>
            <a:gd name="adj1" fmla="val 16120"/>
            <a:gd name="adj2" fmla="val 16110"/>
          </a:avLst>
        </a:prstGeom>
        <a:gradFill rotWithShape="0">
          <a:gsLst>
            <a:gs pos="0">
              <a:srgbClr val="DF8536">
                <a:hueOff val="11300920"/>
                <a:satOff val="-48230"/>
                <a:lumOff val="-5098"/>
                <a:alphaOff val="0"/>
                <a:shade val="58000"/>
                <a:satMod val="150000"/>
              </a:srgbClr>
            </a:gs>
            <a:gs pos="72000">
              <a:srgbClr val="DF8536">
                <a:hueOff val="11300920"/>
                <a:satOff val="-48230"/>
                <a:lumOff val="-5098"/>
                <a:alphaOff val="0"/>
                <a:tint val="90000"/>
                <a:satMod val="135000"/>
              </a:srgbClr>
            </a:gs>
            <a:gs pos="100000">
              <a:srgbClr val="DF8536">
                <a:hueOff val="11300920"/>
                <a:satOff val="-48230"/>
                <a:lumOff val="-5098"/>
                <a:alphaOff val="0"/>
                <a:tint val="80000"/>
                <a:satMod val="155000"/>
              </a:srgbClr>
            </a:gs>
          </a:gsLst>
          <a:lin ang="16200000" scaled="0"/>
        </a:gradFill>
        <a:ln w="9525" cap="flat" cmpd="sng" algn="ctr">
          <a:solidFill>
            <a:srgbClr val="DF8536">
              <a:hueOff val="11300920"/>
              <a:satOff val="-48230"/>
              <a:lumOff val="-5098"/>
              <a:alphaOff val="0"/>
            </a:srgb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sp>
    <dsp:sp modelId="{392705E6-0F47-4DA6-A0F2-D537E06A4F25}">
      <dsp:nvSpPr>
        <dsp:cNvPr id="0" name=""/>
        <dsp:cNvSpPr/>
      </dsp:nvSpPr>
      <dsp:spPr>
        <a:xfrm>
          <a:off x="5809747" y="1111418"/>
          <a:ext cx="2268238" cy="198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BizTalk </a:t>
          </a:r>
          <a:r>
            <a:rPr lang="en-US" sz="1400" kern="1200" dirty="0" err="1" smtClean="0"/>
            <a:t>PaaS</a:t>
          </a:r>
          <a:endParaRPr lang="en-US" sz="1400" kern="1200" dirty="0" smtClean="0"/>
        </a:p>
        <a:p>
          <a:pPr lvl="0" algn="l" defTabSz="622300">
            <a:lnSpc>
              <a:spcPct val="90000"/>
            </a:lnSpc>
            <a:spcBef>
              <a:spcPct val="0"/>
            </a:spcBef>
            <a:spcAft>
              <a:spcPct val="35000"/>
            </a:spcAft>
          </a:pPr>
          <a:r>
            <a:rPr lang="en-US" sz="1400" kern="1200" dirty="0" smtClean="0">
              <a:latin typeface="Calibri" pitchFamily="34" charset="0"/>
            </a:rPr>
            <a:t>- </a:t>
          </a:r>
          <a:r>
            <a:rPr lang="en-US" sz="1400" kern="1200" dirty="0" smtClean="0"/>
            <a:t>EAI Capabilities in the Cloud</a:t>
          </a:r>
        </a:p>
        <a:p>
          <a:pPr lvl="0" algn="l" defTabSz="622300">
            <a:lnSpc>
              <a:spcPct val="90000"/>
            </a:lnSpc>
            <a:spcBef>
              <a:spcPct val="0"/>
            </a:spcBef>
            <a:spcAft>
              <a:spcPct val="35000"/>
            </a:spcAft>
          </a:pPr>
          <a:r>
            <a:rPr lang="en-US" sz="1400" kern="1200" dirty="0" smtClean="0">
              <a:latin typeface="Calibri" pitchFamily="34" charset="0"/>
            </a:rPr>
            <a:t>- </a:t>
          </a:r>
          <a:r>
            <a:rPr lang="en-US" sz="1400" kern="1200" dirty="0" smtClean="0"/>
            <a:t>EDI Capabilities in the Cloud </a:t>
          </a:r>
        </a:p>
        <a:p>
          <a:pPr lvl="0" algn="l" defTabSz="622300">
            <a:lnSpc>
              <a:spcPct val="90000"/>
            </a:lnSpc>
            <a:spcBef>
              <a:spcPct val="0"/>
            </a:spcBef>
            <a:spcAft>
              <a:spcPct val="35000"/>
            </a:spcAft>
          </a:pPr>
          <a:r>
            <a:rPr lang="en-US" sz="1400" kern="1200" smtClean="0">
              <a:latin typeface="Calibri" pitchFamily="34" charset="0"/>
            </a:rPr>
            <a:t>- </a:t>
          </a:r>
          <a:r>
            <a:rPr lang="pt-PT" sz="1400" kern="1200" smtClean="0">
              <a:latin typeface="Calibri" pitchFamily="34" charset="0"/>
            </a:rPr>
            <a:t>Build Hybrid Applications</a:t>
          </a:r>
        </a:p>
        <a:p>
          <a:pPr lvl="0" algn="l" defTabSz="622300">
            <a:lnSpc>
              <a:spcPct val="90000"/>
            </a:lnSpc>
            <a:spcBef>
              <a:spcPct val="0"/>
            </a:spcBef>
            <a:spcAft>
              <a:spcPct val="35000"/>
            </a:spcAft>
          </a:pPr>
          <a:endParaRPr lang="en-US" sz="1400" kern="1200" dirty="0">
            <a:solidFill>
              <a:schemeClr val="tx1"/>
            </a:solidFill>
            <a:latin typeface="Segoe UI"/>
            <a:ea typeface="+mn-ea"/>
            <a:cs typeface="+mn-cs"/>
          </a:endParaRPr>
        </a:p>
      </dsp:txBody>
      <dsp:txXfrm>
        <a:off x="5809747" y="1111418"/>
        <a:ext cx="2268238" cy="1988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D9503-D4FA-4073-A248-69D19D27B315}">
      <dsp:nvSpPr>
        <dsp:cNvPr id="0" name=""/>
        <dsp:cNvSpPr/>
      </dsp:nvSpPr>
      <dsp:spPr>
        <a:xfrm>
          <a:off x="2401" y="0"/>
          <a:ext cx="2925334" cy="450760"/>
        </a:xfrm>
        <a:prstGeom prst="chevron">
          <a:avLst/>
        </a:prstGeom>
        <a:gradFill rotWithShape="0">
          <a:gsLst>
            <a:gs pos="0">
              <a:srgbClr val="DF8536">
                <a:hueOff val="0"/>
                <a:satOff val="0"/>
                <a:lumOff val="0"/>
                <a:alphaOff val="0"/>
                <a:shade val="58000"/>
                <a:satMod val="150000"/>
              </a:srgbClr>
            </a:gs>
            <a:gs pos="72000">
              <a:srgbClr val="DF8536">
                <a:hueOff val="0"/>
                <a:satOff val="0"/>
                <a:lumOff val="0"/>
                <a:alphaOff val="0"/>
                <a:tint val="90000"/>
                <a:satMod val="135000"/>
              </a:srgbClr>
            </a:gs>
            <a:gs pos="100000">
              <a:srgbClr val="DF8536">
                <a:hueOff val="0"/>
                <a:satOff val="0"/>
                <a:lumOff val="0"/>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IN" sz="2200" kern="1200" dirty="0" smtClean="0">
              <a:solidFill>
                <a:srgbClr val="FFFFFF"/>
              </a:solidFill>
              <a:latin typeface="Segoe UI"/>
              <a:ea typeface="+mn-ea"/>
              <a:cs typeface="+mn-cs"/>
            </a:rPr>
            <a:t>Available now</a:t>
          </a:r>
          <a:endParaRPr lang="en-IN" sz="2200" kern="1200" dirty="0">
            <a:solidFill>
              <a:srgbClr val="FFFFFF"/>
            </a:solidFill>
            <a:latin typeface="Segoe UI"/>
            <a:ea typeface="+mn-ea"/>
            <a:cs typeface="+mn-cs"/>
          </a:endParaRPr>
        </a:p>
      </dsp:txBody>
      <dsp:txXfrm>
        <a:off x="227781" y="0"/>
        <a:ext cx="2474574" cy="450760"/>
      </dsp:txXfrm>
    </dsp:sp>
    <dsp:sp modelId="{282724F0-CC11-40B6-836E-33F987CDA51C}">
      <dsp:nvSpPr>
        <dsp:cNvPr id="0" name=""/>
        <dsp:cNvSpPr/>
      </dsp:nvSpPr>
      <dsp:spPr>
        <a:xfrm>
          <a:off x="2635201" y="0"/>
          <a:ext cx="2925334" cy="450760"/>
        </a:xfrm>
        <a:prstGeom prst="chevron">
          <a:avLst/>
        </a:prstGeom>
        <a:gradFill rotWithShape="0">
          <a:gsLst>
            <a:gs pos="0">
              <a:srgbClr val="DF8536">
                <a:hueOff val="5650460"/>
                <a:satOff val="-24115"/>
                <a:lumOff val="-2549"/>
                <a:alphaOff val="0"/>
                <a:shade val="58000"/>
                <a:satMod val="150000"/>
              </a:srgbClr>
            </a:gs>
            <a:gs pos="72000">
              <a:srgbClr val="DF8536">
                <a:hueOff val="5650460"/>
                <a:satOff val="-24115"/>
                <a:lumOff val="-2549"/>
                <a:alphaOff val="0"/>
                <a:tint val="90000"/>
                <a:satMod val="135000"/>
              </a:srgbClr>
            </a:gs>
            <a:gs pos="100000">
              <a:srgbClr val="DF8536">
                <a:hueOff val="5650460"/>
                <a:satOff val="-24115"/>
                <a:lumOff val="-2549"/>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solidFill>
                <a:srgbClr val="FFFFFF"/>
              </a:solidFill>
              <a:latin typeface="Segoe UI"/>
              <a:ea typeface="+mn-ea"/>
              <a:cs typeface="+mn-cs"/>
            </a:rPr>
            <a:t>2013</a:t>
          </a:r>
          <a:endParaRPr lang="en-IN" sz="2200" kern="1200" dirty="0">
            <a:solidFill>
              <a:srgbClr val="FFFFFF"/>
            </a:solidFill>
            <a:latin typeface="Segoe UI"/>
            <a:ea typeface="+mn-ea"/>
            <a:cs typeface="+mn-cs"/>
          </a:endParaRPr>
        </a:p>
      </dsp:txBody>
      <dsp:txXfrm>
        <a:off x="2860581" y="0"/>
        <a:ext cx="2474574" cy="450760"/>
      </dsp:txXfrm>
    </dsp:sp>
    <dsp:sp modelId="{31BB1091-F41E-4D51-BA95-02DC0F3A7FF5}">
      <dsp:nvSpPr>
        <dsp:cNvPr id="0" name=""/>
        <dsp:cNvSpPr/>
      </dsp:nvSpPr>
      <dsp:spPr>
        <a:xfrm>
          <a:off x="5268002" y="0"/>
          <a:ext cx="2925334" cy="450760"/>
        </a:xfrm>
        <a:prstGeom prst="chevron">
          <a:avLst/>
        </a:prstGeom>
        <a:gradFill rotWithShape="0">
          <a:gsLst>
            <a:gs pos="0">
              <a:srgbClr val="DF8536">
                <a:hueOff val="11300920"/>
                <a:satOff val="-48230"/>
                <a:lumOff val="-5098"/>
                <a:alphaOff val="0"/>
                <a:shade val="58000"/>
                <a:satMod val="150000"/>
              </a:srgbClr>
            </a:gs>
            <a:gs pos="72000">
              <a:srgbClr val="DF8536">
                <a:hueOff val="11300920"/>
                <a:satOff val="-48230"/>
                <a:lumOff val="-5098"/>
                <a:alphaOff val="0"/>
                <a:tint val="90000"/>
                <a:satMod val="135000"/>
              </a:srgbClr>
            </a:gs>
            <a:gs pos="100000">
              <a:srgbClr val="DF8536">
                <a:hueOff val="11300920"/>
                <a:satOff val="-48230"/>
                <a:lumOff val="-5098"/>
                <a:alphaOff val="0"/>
                <a:tint val="80000"/>
                <a:satMod val="155000"/>
              </a:srgb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IN" sz="2200" kern="1200" dirty="0" smtClean="0">
              <a:solidFill>
                <a:srgbClr val="FFFFFF"/>
              </a:solidFill>
              <a:latin typeface="Segoe UI"/>
              <a:ea typeface="+mn-ea"/>
              <a:cs typeface="+mn-cs"/>
            </a:rPr>
            <a:t>Future</a:t>
          </a:r>
          <a:endParaRPr lang="en-IN" sz="2200" kern="1200" dirty="0">
            <a:solidFill>
              <a:srgbClr val="FFFFFF"/>
            </a:solidFill>
            <a:latin typeface="Segoe UI"/>
            <a:ea typeface="+mn-ea"/>
            <a:cs typeface="+mn-cs"/>
          </a:endParaRPr>
        </a:p>
      </dsp:txBody>
      <dsp:txXfrm>
        <a:off x="5493382" y="0"/>
        <a:ext cx="2474574" cy="45076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2">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E4411C3-D923-49C6-AE3E-B0F8A5523486}" type="datetimeFigureOut">
              <a:rPr lang="en-US" smtClean="0"/>
              <a:t>11/18/2012</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r>
              <a:rPr lang="en-US" smtClean="0"/>
              <a:t>lorem ipsum</a:t>
            </a: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9526097B-AF02-49CC-B091-AB2F2883861D}" type="slidenum">
              <a:rPr lang="en-US" smtClean="0"/>
              <a:t>‹#›</a:t>
            </a:fld>
            <a:endParaRPr lang="en-US"/>
          </a:p>
        </p:txBody>
      </p:sp>
    </p:spTree>
    <p:extLst>
      <p:ext uri="{BB962C8B-B14F-4D97-AF65-F5344CB8AC3E}">
        <p14:creationId xmlns:p14="http://schemas.microsoft.com/office/powerpoint/2010/main" val="199616940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DDB24CCE-82F9-469F-B0D3-CCDE297C61D0}" type="datetimeFigureOut">
              <a:rPr lang="en-US" smtClean="0"/>
              <a:t>11/18/2012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r>
              <a:rPr lang="en-US" smtClean="0"/>
              <a:t>lorem ipsum</a:t>
            </a: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E116F5B0-2218-4C13-B576-F1D4E210943C}" type="slidenum">
              <a:rPr lang="en-US" smtClean="0"/>
              <a:t>‹#›</a:t>
            </a:fld>
            <a:endParaRPr lang="en-US"/>
          </a:p>
        </p:txBody>
      </p:sp>
    </p:spTree>
    <p:extLst>
      <p:ext uri="{BB962C8B-B14F-4D97-AF65-F5344CB8AC3E}">
        <p14:creationId xmlns:p14="http://schemas.microsoft.com/office/powerpoint/2010/main" val="94617762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1</a:t>
            </a:fld>
            <a:endParaRPr lang="en-US" dirty="0"/>
          </a:p>
        </p:txBody>
      </p:sp>
      <p:sp>
        <p:nvSpPr>
          <p:cNvPr id="5" name="Footer Placeholder 4"/>
          <p:cNvSpPr>
            <a:spLocks noGrp="1"/>
          </p:cNvSpPr>
          <p:nvPr>
            <p:ph type="ftr" sz="quarter" idx="11"/>
          </p:nvPr>
        </p:nvSpPr>
        <p:spPr/>
        <p:txBody>
          <a:bodyPr/>
          <a:lstStyle/>
          <a:p>
            <a:r>
              <a:rPr lang="en-US" dirty="0" err="1" smtClean="0"/>
              <a:t>lorem</a:t>
            </a:r>
            <a:r>
              <a:rPr lang="en-US" smtClean="0"/>
              <a:t> ipsum</a:t>
            </a:r>
            <a:endParaRPr lang="en-US"/>
          </a:p>
        </p:txBody>
      </p:sp>
    </p:spTree>
    <p:extLst>
      <p:ext uri="{BB962C8B-B14F-4D97-AF65-F5344CB8AC3E}">
        <p14:creationId xmlns:p14="http://schemas.microsoft.com/office/powerpoint/2010/main" val="661561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12</a:t>
            </a:fld>
            <a:endParaRPr lang="en-US"/>
          </a:p>
        </p:txBody>
      </p:sp>
    </p:spTree>
    <p:extLst>
      <p:ext uri="{BB962C8B-B14F-4D97-AF65-F5344CB8AC3E}">
        <p14:creationId xmlns:p14="http://schemas.microsoft.com/office/powerpoint/2010/main" val="413068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 Connectivity and Processing</a:t>
            </a:r>
          </a:p>
          <a:p>
            <a:r>
              <a:rPr lang="en-US" dirty="0" smtClean="0"/>
              <a:t>Event Driven Architecture</a:t>
            </a:r>
          </a:p>
          <a:p>
            <a:r>
              <a:rPr lang="en-US" dirty="0" smtClean="0"/>
              <a:t>Data flow and Data warehouse ETL</a:t>
            </a:r>
          </a:p>
          <a:p>
            <a:r>
              <a:rPr lang="en-US" dirty="0" smtClean="0"/>
              <a:t>Master Data Management and Data Quality</a:t>
            </a:r>
          </a:p>
          <a:p>
            <a:r>
              <a:rPr lang="en-US" dirty="0" smtClean="0"/>
              <a:t>High throughput and low latency</a:t>
            </a:r>
          </a:p>
          <a:p>
            <a:r>
              <a:rPr lang="en-US" dirty="0" smtClean="0"/>
              <a:t>Cloud and inter-enterprise Connectivity</a:t>
            </a:r>
          </a:p>
          <a:p>
            <a:r>
              <a:rPr lang="en-US" dirty="0" smtClean="0"/>
              <a:t>Data Access from a Unified User Interface</a:t>
            </a:r>
          </a:p>
          <a:p>
            <a:r>
              <a:rPr lang="en-US" dirty="0" smtClean="0"/>
              <a:t>Burst scenarios &amp; Sometimes connected clients/scenarios</a:t>
            </a:r>
          </a:p>
          <a:p>
            <a:r>
              <a:rPr lang="en-US" dirty="0" smtClean="0"/>
              <a:t>Integration as a service</a:t>
            </a: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13</a:t>
            </a:fld>
            <a:endParaRPr lang="en-US"/>
          </a:p>
        </p:txBody>
      </p:sp>
    </p:spTree>
    <p:extLst>
      <p:ext uri="{BB962C8B-B14F-4D97-AF65-F5344CB8AC3E}">
        <p14:creationId xmlns:p14="http://schemas.microsoft.com/office/powerpoint/2010/main" val="4087319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may follow a software with different configuration for a process and another software with entirely different configuration to take care of another process</a:t>
            </a:r>
          </a:p>
          <a:p>
            <a:r>
              <a:rPr lang="en-US" dirty="0" smtClean="0"/>
              <a:t>Both processes may depend on each other’s data</a:t>
            </a:r>
          </a:p>
          <a:p>
            <a:r>
              <a:rPr lang="en-US" dirty="0" smtClean="0"/>
              <a:t>For example a company’s attendance system need to be connected with payroll system</a:t>
            </a:r>
          </a:p>
          <a:p>
            <a:r>
              <a:rPr lang="en-US" dirty="0" smtClean="0"/>
              <a:t>Or a purchase order need to be communicated to invoice generating system</a:t>
            </a: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15</a:t>
            </a:fld>
            <a:endParaRPr lang="en-US"/>
          </a:p>
        </p:txBody>
      </p:sp>
    </p:spTree>
    <p:extLst>
      <p:ext uri="{BB962C8B-B14F-4D97-AF65-F5344CB8AC3E}">
        <p14:creationId xmlns:p14="http://schemas.microsoft.com/office/powerpoint/2010/main" val="47633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16</a:t>
            </a:fld>
            <a:endParaRPr lang="en-US"/>
          </a:p>
        </p:txBody>
      </p:sp>
    </p:spTree>
    <p:extLst>
      <p:ext uri="{BB962C8B-B14F-4D97-AF65-F5344CB8AC3E}">
        <p14:creationId xmlns:p14="http://schemas.microsoft.com/office/powerpoint/2010/main" val="1324699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19</a:t>
            </a:fld>
            <a:endParaRPr lang="en-US"/>
          </a:p>
        </p:txBody>
      </p:sp>
    </p:spTree>
    <p:extLst>
      <p:ext uri="{BB962C8B-B14F-4D97-AF65-F5344CB8AC3E}">
        <p14:creationId xmlns:p14="http://schemas.microsoft.com/office/powerpoint/2010/main" val="98489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começar tenho</a:t>
            </a:r>
            <a:r>
              <a:rPr lang="pt-PT" baseline="0" dirty="0" smtClean="0"/>
              <a:t> de perguntar aqui quem sabe o que é o </a:t>
            </a:r>
            <a:r>
              <a:rPr lang="pt-PT" baseline="0" dirty="0" err="1" smtClean="0"/>
              <a:t>BizTalk</a:t>
            </a:r>
            <a:r>
              <a:rPr lang="pt-PT" baseline="0" dirty="0" smtClean="0"/>
              <a:t> Server?</a:t>
            </a:r>
          </a:p>
          <a:p>
            <a:endParaRPr lang="pt-PT" baseline="0" dirty="0" smtClean="0"/>
          </a:p>
          <a:p>
            <a:r>
              <a:rPr lang="pt-PT" baseline="0" dirty="0" smtClean="0"/>
              <a:t>Podíamos começar por definir o </a:t>
            </a:r>
            <a:r>
              <a:rPr lang="pt-PT" baseline="0" dirty="0" err="1" smtClean="0"/>
              <a:t>BizTalk</a:t>
            </a:r>
            <a:r>
              <a:rPr lang="pt-PT" baseline="0" dirty="0" smtClean="0"/>
              <a:t>, de uma forma simples, como um </a:t>
            </a:r>
            <a:r>
              <a:rPr lang="pt-PT" baseline="0" dirty="0" err="1" smtClean="0"/>
              <a:t>router</a:t>
            </a:r>
            <a:r>
              <a:rPr lang="pt-PT" baseline="0" dirty="0" smtClean="0"/>
              <a:t>/broker de mensagens</a:t>
            </a:r>
          </a:p>
          <a:p>
            <a:endParaRPr lang="pt-PT" baseline="0" dirty="0" smtClean="0"/>
          </a:p>
          <a:p>
            <a:r>
              <a:rPr lang="pt-PT" baseline="0" dirty="0" smtClean="0"/>
              <a:t>Para fazer uma analogia com o mundo real, como uma plataforma logística de troca de mercadorias.</a:t>
            </a:r>
          </a:p>
          <a:p>
            <a:r>
              <a:rPr lang="pt-PT" baseline="0" dirty="0" smtClean="0"/>
              <a:t>As matérias primas entram nas empresas, são armazenadas, processadas, transformadas e enviadas aos clientes. </a:t>
            </a:r>
          </a:p>
          <a:p>
            <a:endParaRPr lang="pt-PT" baseline="0" dirty="0" smtClean="0"/>
          </a:p>
          <a:p>
            <a:r>
              <a:rPr lang="pt-PT" baseline="0" dirty="0" smtClean="0"/>
              <a:t>E da mesma forma as mensagens electrónicas são…</a:t>
            </a:r>
            <a:endParaRPr lang="pt-PT"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20</a:t>
            </a:fld>
            <a:endParaRPr lang="en-US"/>
          </a:p>
        </p:txBody>
      </p:sp>
    </p:spTree>
    <p:extLst>
      <p:ext uri="{BB962C8B-B14F-4D97-AF65-F5344CB8AC3E}">
        <p14:creationId xmlns:p14="http://schemas.microsoft.com/office/powerpoint/2010/main" val="130131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Recebidas, validadas,</a:t>
            </a:r>
            <a:r>
              <a:rPr lang="pt-PT" baseline="0" dirty="0" smtClean="0"/>
              <a:t> arquivadas, transformadas e enviadas para outros sistemas.</a:t>
            </a:r>
          </a:p>
          <a:p>
            <a:endParaRPr lang="pt-PT" baseline="0" dirty="0" smtClean="0"/>
          </a:p>
          <a:p>
            <a:r>
              <a:rPr lang="pt-PT" baseline="0" dirty="0" smtClean="0"/>
              <a:t>Nestes processos, o problema é a quantidade de novas ligações que é preciso manter a funcionar durante muitos anos.</a:t>
            </a:r>
          </a:p>
          <a:p>
            <a:r>
              <a:rPr lang="pt-PT" baseline="0" dirty="0" smtClean="0"/>
              <a:t>Ao mesmo tempo novos processos são adicionados e os existentes vão sofrendo pequenas melhorias, tudo sem perder o rasto ao que está a acontecer em produtivo.</a:t>
            </a:r>
          </a:p>
          <a:p>
            <a:endParaRPr lang="pt-PT" baseline="0" dirty="0" smtClean="0"/>
          </a:p>
          <a:p>
            <a:r>
              <a:rPr lang="pt-PT" baseline="0" dirty="0" smtClean="0"/>
              <a:t>O </a:t>
            </a:r>
            <a:r>
              <a:rPr lang="pt-PT" baseline="0" dirty="0" err="1" smtClean="0"/>
              <a:t>BizTalk</a:t>
            </a:r>
            <a:r>
              <a:rPr lang="pt-PT" baseline="0" dirty="0" smtClean="0"/>
              <a:t> ajuda-nos a resolver muitos destes problemas, resolvendo automaticamente questões como a persistência, </a:t>
            </a:r>
            <a:r>
              <a:rPr lang="pt-PT" baseline="0" dirty="0" err="1" smtClean="0"/>
              <a:t>tracking</a:t>
            </a:r>
            <a:r>
              <a:rPr lang="pt-PT" baseline="0" dirty="0" smtClean="0"/>
              <a:t> de todas as mensagens, </a:t>
            </a:r>
            <a:r>
              <a:rPr lang="pt-PT" sz="1200" kern="1200" dirty="0" smtClean="0">
                <a:solidFill>
                  <a:schemeClr val="tx1"/>
                </a:solidFill>
                <a:effectLst/>
                <a:latin typeface="+mn-lt"/>
                <a:ea typeface="+mn-ea"/>
                <a:cs typeface="+mn-cs"/>
              </a:rPr>
              <a:t>tratamento e recuperação de erros, suporte a transacções</a:t>
            </a:r>
            <a:r>
              <a:rPr lang="pt-PT" baseline="0" dirty="0" smtClean="0"/>
              <a:t>, encriptação e assinaturas digitais, os processos </a:t>
            </a:r>
            <a:r>
              <a:rPr lang="pt-PT" baseline="0" dirty="0" err="1" smtClean="0"/>
              <a:t>asyncronos</a:t>
            </a:r>
            <a:r>
              <a:rPr lang="pt-PT" baseline="0" dirty="0" smtClean="0"/>
              <a:t> de </a:t>
            </a:r>
            <a:r>
              <a:rPr lang="pt-PT" baseline="0" dirty="0" err="1" smtClean="0"/>
              <a:t>workflow</a:t>
            </a:r>
            <a:r>
              <a:rPr lang="pt-PT" baseline="0" dirty="0" smtClean="0"/>
              <a:t>, etc…</a:t>
            </a:r>
          </a:p>
          <a:p>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Para além disto tudo, esta plataforma já tem mais de 10 anos (</a:t>
            </a:r>
            <a:r>
              <a:rPr lang="pt-PT" sz="1200" b="1" kern="1200" dirty="0" smtClean="0">
                <a:solidFill>
                  <a:schemeClr val="tx1"/>
                </a:solidFill>
                <a:effectLst/>
                <a:latin typeface="+mn-lt"/>
                <a:ea typeface="+mn-ea"/>
                <a:cs typeface="+mn-cs"/>
              </a:rPr>
              <a:t>Microsoft </a:t>
            </a:r>
            <a:r>
              <a:rPr lang="pt-PT" sz="1200" b="1" kern="1200" dirty="0" err="1" smtClean="0">
                <a:solidFill>
                  <a:schemeClr val="tx1"/>
                </a:solidFill>
                <a:effectLst/>
                <a:latin typeface="+mn-lt"/>
                <a:ea typeface="+mn-ea"/>
                <a:cs typeface="+mn-cs"/>
              </a:rPr>
              <a:t>BizTalk</a:t>
            </a:r>
            <a:r>
              <a:rPr lang="pt-PT" sz="1200" b="1" kern="1200" dirty="0" smtClean="0">
                <a:solidFill>
                  <a:schemeClr val="tx1"/>
                </a:solidFill>
                <a:effectLst/>
                <a:latin typeface="+mn-lt"/>
                <a:ea typeface="+mn-ea"/>
                <a:cs typeface="+mn-cs"/>
              </a:rPr>
              <a:t> Server 2010</a:t>
            </a:r>
            <a:r>
              <a:rPr lang="pt-PT" sz="1200" kern="1200" dirty="0" smtClean="0">
                <a:solidFill>
                  <a:schemeClr val="tx1"/>
                </a:solidFill>
                <a:effectLst/>
                <a:latin typeface="+mn-lt"/>
                <a:ea typeface="+mn-ea"/>
                <a:cs typeface="+mn-cs"/>
              </a:rPr>
              <a:t> é a sétima versão do produto</a:t>
            </a:r>
            <a:r>
              <a:rPr lang="pt-PT" baseline="0" dirty="0" smtClean="0"/>
              <a:t>) e portanto é uma plataforma madura e com muitos componentes 3rd-Party (</a:t>
            </a:r>
            <a:r>
              <a:rPr lang="pt-PT" sz="1200" kern="1200" dirty="0" smtClean="0">
                <a:solidFill>
                  <a:schemeClr val="tx1"/>
                </a:solidFill>
                <a:effectLst/>
                <a:latin typeface="+mn-lt"/>
                <a:ea typeface="+mn-ea"/>
                <a:cs typeface="+mn-cs"/>
              </a:rPr>
              <a:t>mais de 25 adaptadores multiplataforma)</a:t>
            </a:r>
            <a:r>
              <a:rPr lang="pt-PT" baseline="0" dirty="0" smtClean="0"/>
              <a:t> para ligação a sistemas como o SAP, Oracle, Siebel, SQL, etc…</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r>
              <a:rPr lang="pt-PT" baseline="0" dirty="0" smtClean="0"/>
              <a:t>Gostava de frisar aqui um ponto: um dos desafios que se colocam nestes cenários é exactamente a transformação de documentos…</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21</a:t>
            </a:fld>
            <a:endParaRPr lang="en-US"/>
          </a:p>
        </p:txBody>
      </p:sp>
    </p:spTree>
    <p:extLst>
      <p:ext uri="{BB962C8B-B14F-4D97-AF65-F5344CB8AC3E}">
        <p14:creationId xmlns:p14="http://schemas.microsoft.com/office/powerpoint/2010/main" val="1301311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BizTalk Server is Microsoft’s Integration and connectivity server solution</a:t>
            </a:r>
            <a:endParaRPr lang="pt-PT" sz="1200" dirty="0" smtClean="0"/>
          </a:p>
          <a:p>
            <a:r>
              <a:rPr lang="en-US" dirty="0" smtClean="0"/>
              <a:t>Connects disparate systems together</a:t>
            </a:r>
          </a:p>
          <a:p>
            <a:r>
              <a:rPr lang="en-US" dirty="0" smtClean="0"/>
              <a:t>Communication among systems are established through messages</a:t>
            </a:r>
          </a:p>
          <a:p>
            <a:r>
              <a:rPr lang="en-US" dirty="0" smtClean="0"/>
              <a:t>All messages inside BizTalk are XML data</a:t>
            </a:r>
          </a:p>
          <a:p>
            <a:r>
              <a:rPr lang="en-US" dirty="0" smtClean="0"/>
              <a:t>Since XML can be interpreted in any system, BizTalk helps in connectivity</a:t>
            </a:r>
          </a:p>
          <a:p>
            <a:r>
              <a:rPr lang="en-US" sz="1200" dirty="0" smtClean="0"/>
              <a:t>Includes over 25 multi-platform adapters and a robust messaging infrastructure</a:t>
            </a:r>
          </a:p>
          <a:p>
            <a:r>
              <a:rPr lang="en-US" sz="1200" dirty="0" smtClean="0"/>
              <a:t>Provides strong durable messaging, a rules engine, EDI connectivity, Business Activity Monitoring (BAM), RFID capabilities and IBM Host/Mainframe connectivity</a:t>
            </a:r>
            <a:endParaRPr lang="pt-PT" sz="1200" dirty="0" smtClean="0"/>
          </a:p>
          <a:p>
            <a:endParaRPr lang="en-US"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22</a:t>
            </a:fld>
            <a:endParaRPr lang="en-US"/>
          </a:p>
        </p:txBody>
      </p:sp>
    </p:spTree>
    <p:extLst>
      <p:ext uri="{BB962C8B-B14F-4D97-AF65-F5344CB8AC3E}">
        <p14:creationId xmlns:p14="http://schemas.microsoft.com/office/powerpoint/2010/main" val="73773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Allows organizations to more easily connect disparate systems</a:t>
            </a:r>
            <a:endParaRPr lang="pt-PT" sz="1200" dirty="0" smtClean="0"/>
          </a:p>
          <a:p>
            <a:r>
              <a:rPr lang="en-US" sz="1200" dirty="0" smtClean="0"/>
              <a:t>Includes over 25 multi-platform adapters and a robust messaging infrastructure</a:t>
            </a:r>
          </a:p>
          <a:p>
            <a:r>
              <a:rPr lang="en-US" sz="1200" dirty="0" smtClean="0"/>
              <a:t>Provides strong durable messaging, a rules engine, EDI connectivity, Business Activity Monitoring (BAM), RFID capabilities and IBM Host/Mainframe connectivity</a:t>
            </a:r>
            <a:endParaRPr lang="pt-PT" sz="1200"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23</a:t>
            </a:fld>
            <a:endParaRPr lang="en-US"/>
          </a:p>
        </p:txBody>
      </p:sp>
    </p:spTree>
    <p:extLst>
      <p:ext uri="{BB962C8B-B14F-4D97-AF65-F5344CB8AC3E}">
        <p14:creationId xmlns:p14="http://schemas.microsoft.com/office/powerpoint/2010/main" val="320886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050" b="1" kern="1200" dirty="0" smtClean="0">
                <a:solidFill>
                  <a:schemeClr val="tx1"/>
                </a:solidFill>
                <a:effectLst/>
                <a:latin typeface="+mn-lt"/>
                <a:ea typeface="+mn-ea"/>
                <a:cs typeface="+mn-cs"/>
              </a:rPr>
              <a:t>Common Complaints</a:t>
            </a:r>
            <a:endParaRPr lang="pt-PT" sz="105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As empresas muitas vezes adquirem múltiplos sistemas e/ou aplicações de diferentes fornecedores para atender as necessidades de seus negócios. Isso resulta em uma variedade de aplicações que correm em plataformas dedicadas e que não foram projectados para trabalhar em conjunto. Isso porque cada aplicação geralmente é projectado de forma isolada para cumprir um propósito específico, como estoques, recursos humanos ou gestão de relacionamento com clientes (CRM).</a:t>
            </a:r>
          </a:p>
          <a:p>
            <a:endParaRPr lang="en-US" sz="1050" kern="1200" dirty="0" smtClean="0">
              <a:solidFill>
                <a:schemeClr val="tx1"/>
              </a:solidFill>
              <a:effectLst/>
              <a:latin typeface="+mn-lt"/>
              <a:ea typeface="+mn-ea"/>
              <a:cs typeface="+mn-cs"/>
            </a:endParaRPr>
          </a:p>
          <a:p>
            <a:r>
              <a:rPr lang="en-US" sz="1050" kern="1200" dirty="0" smtClean="0">
                <a:solidFill>
                  <a:schemeClr val="tx1"/>
                </a:solidFill>
                <a:effectLst/>
                <a:latin typeface="+mn-lt"/>
                <a:ea typeface="+mn-ea"/>
                <a:cs typeface="+mn-cs"/>
              </a:rPr>
              <a:t>Consider the following common integration complaints:</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Disparate applications</a:t>
            </a:r>
            <a:r>
              <a:rPr lang="en-US" sz="1050" kern="1200" dirty="0" smtClean="0">
                <a:solidFill>
                  <a:schemeClr val="tx1"/>
                </a:solidFill>
                <a:effectLst/>
                <a:latin typeface="+mn-lt"/>
                <a:ea typeface="+mn-ea"/>
                <a:cs typeface="+mn-cs"/>
              </a:rPr>
              <a:t>. “It is too difficult to integrate dissimilar applications within my company.”</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Programming overruns</a:t>
            </a:r>
            <a:r>
              <a:rPr lang="en-US" sz="1050" kern="1200" dirty="0" smtClean="0">
                <a:solidFill>
                  <a:schemeClr val="tx1"/>
                </a:solidFill>
                <a:effectLst/>
                <a:latin typeface="+mn-lt"/>
                <a:ea typeface="+mn-ea"/>
                <a:cs typeface="+mn-cs"/>
              </a:rPr>
              <a:t>. “It takes too long to develop integrated applications for my company’s enterprise resource plan with our existing development tools.”</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Time-consuming deployment</a:t>
            </a:r>
            <a:r>
              <a:rPr lang="en-US" sz="1050" kern="1200" dirty="0" smtClean="0">
                <a:solidFill>
                  <a:schemeClr val="tx1"/>
                </a:solidFill>
                <a:effectLst/>
                <a:latin typeface="+mn-lt"/>
                <a:ea typeface="+mn-ea"/>
                <a:cs typeface="+mn-cs"/>
              </a:rPr>
              <a:t>. “Deploying a business process to integrate with my trading partner’s system takes practically as long as developing the process in the first place.”</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Dissimilar reports</a:t>
            </a:r>
            <a:r>
              <a:rPr lang="en-US" sz="1050" kern="1200" dirty="0" smtClean="0">
                <a:solidFill>
                  <a:schemeClr val="tx1"/>
                </a:solidFill>
                <a:effectLst/>
                <a:latin typeface="+mn-lt"/>
                <a:ea typeface="+mn-ea"/>
                <a:cs typeface="+mn-cs"/>
              </a:rPr>
              <a:t>. “There is no way to generate integrated, timely reports from my various applications, because the data is stored in so many places.”</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Modification difficulties</a:t>
            </a:r>
            <a:r>
              <a:rPr lang="en-US" sz="1050" kern="1200" dirty="0" smtClean="0">
                <a:solidFill>
                  <a:schemeClr val="tx1"/>
                </a:solidFill>
                <a:effectLst/>
                <a:latin typeface="+mn-lt"/>
                <a:ea typeface="+mn-ea"/>
                <a:cs typeface="+mn-cs"/>
              </a:rPr>
              <a:t>. “Once my internal applications are integrated, changing them is arduous and expensive.”</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Lack of set procedures</a:t>
            </a:r>
            <a:r>
              <a:rPr lang="en-US" sz="1050" kern="1200" dirty="0" smtClean="0">
                <a:solidFill>
                  <a:schemeClr val="tx1"/>
                </a:solidFill>
                <a:effectLst/>
                <a:latin typeface="+mn-lt"/>
                <a:ea typeface="+mn-ea"/>
                <a:cs typeface="+mn-cs"/>
              </a:rPr>
              <a:t>. “My company does not have a consistent method for implementing our critical business processes.”</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Limited tracking</a:t>
            </a:r>
            <a:r>
              <a:rPr lang="en-US" sz="1050" kern="1200" dirty="0" smtClean="0">
                <a:solidFill>
                  <a:schemeClr val="tx1"/>
                </a:solidFill>
                <a:effectLst/>
                <a:latin typeface="+mn-lt"/>
                <a:ea typeface="+mn-ea"/>
                <a:cs typeface="+mn-cs"/>
              </a:rPr>
              <a:t>. “I have no way of extracting usable, real-time data from a running business process.”</a:t>
            </a:r>
            <a:endParaRPr lang="pt-PT" sz="1050" kern="1200" dirty="0" smtClean="0">
              <a:solidFill>
                <a:schemeClr val="tx1"/>
              </a:solidFill>
              <a:effectLst/>
              <a:latin typeface="+mn-lt"/>
              <a:ea typeface="+mn-ea"/>
              <a:cs typeface="+mn-cs"/>
            </a:endParaRPr>
          </a:p>
          <a:p>
            <a:pPr marL="171450" lvl="0" indent="-171450">
              <a:buFont typeface="Arial" pitchFamily="34" charset="0"/>
              <a:buChar char="•"/>
            </a:pPr>
            <a:r>
              <a:rPr lang="en-US" sz="1050" i="1" kern="1200" dirty="0" smtClean="0">
                <a:solidFill>
                  <a:schemeClr val="tx1"/>
                </a:solidFill>
                <a:effectLst/>
                <a:latin typeface="+mn-lt"/>
                <a:ea typeface="+mn-ea"/>
                <a:cs typeface="+mn-cs"/>
              </a:rPr>
              <a:t>Changing partners</a:t>
            </a:r>
            <a:r>
              <a:rPr lang="en-US" sz="1050" kern="1200" dirty="0" smtClean="0">
                <a:solidFill>
                  <a:schemeClr val="tx1"/>
                </a:solidFill>
                <a:effectLst/>
                <a:latin typeface="+mn-lt"/>
                <a:ea typeface="+mn-ea"/>
                <a:cs typeface="+mn-cs"/>
              </a:rPr>
              <a:t>. “If another business offers me a better deal, it is too difficult to take advantage of it because of all of the IT infrastructure changes that it would require.”</a:t>
            </a:r>
            <a:endParaRPr lang="pt-PT" sz="1050" kern="1200" dirty="0" smtClean="0">
              <a:solidFill>
                <a:schemeClr val="tx1"/>
              </a:solidFill>
              <a:effectLst/>
              <a:latin typeface="+mn-lt"/>
              <a:ea typeface="+mn-ea"/>
              <a:cs typeface="+mn-cs"/>
            </a:endParaRPr>
          </a:p>
          <a:p>
            <a:endParaRPr lang="pt-PT" sz="1050"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24</a:t>
            </a:fld>
            <a:endParaRPr lang="en-US"/>
          </a:p>
        </p:txBody>
      </p:sp>
    </p:spTree>
    <p:extLst>
      <p:ext uri="{BB962C8B-B14F-4D97-AF65-F5344CB8AC3E}">
        <p14:creationId xmlns:p14="http://schemas.microsoft.com/office/powerpoint/2010/main" val="49752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a:t>
            </a:fld>
            <a:endParaRPr lang="en-US"/>
          </a:p>
        </p:txBody>
      </p:sp>
    </p:spTree>
    <p:extLst>
      <p:ext uri="{BB962C8B-B14F-4D97-AF65-F5344CB8AC3E}">
        <p14:creationId xmlns:p14="http://schemas.microsoft.com/office/powerpoint/2010/main" val="974277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some Service is down, we can set Retry Mechanism, Alternate Transport Mechanism. It even supports service windows. We can take advantage of enlist and stop features and</a:t>
            </a:r>
          </a:p>
          <a:p>
            <a:r>
              <a:rPr lang="en-US" dirty="0" smtClean="0"/>
              <a:t>prevent losing even a single Message</a:t>
            </a: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25</a:t>
            </a:fld>
            <a:endParaRPr lang="en-US"/>
          </a:p>
        </p:txBody>
      </p:sp>
    </p:spTree>
    <p:extLst>
      <p:ext uri="{BB962C8B-B14F-4D97-AF65-F5344CB8AC3E}">
        <p14:creationId xmlns:p14="http://schemas.microsoft.com/office/powerpoint/2010/main" val="3884095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27</a:t>
            </a:fld>
            <a:endParaRPr lang="en-US"/>
          </a:p>
        </p:txBody>
      </p:sp>
    </p:spTree>
    <p:extLst>
      <p:ext uri="{BB962C8B-B14F-4D97-AF65-F5344CB8AC3E}">
        <p14:creationId xmlns:p14="http://schemas.microsoft.com/office/powerpoint/2010/main" val="119933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Microsoft BizTalk Server 2010 is available in five editions designed to meet the needs of organizations of different sizes and needs: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Enterprise Edition</a:t>
            </a:r>
            <a:r>
              <a:rPr lang="en-US" sz="1200" kern="1200" dirty="0" smtClean="0">
                <a:solidFill>
                  <a:schemeClr val="tx1"/>
                </a:solidFill>
                <a:effectLst/>
                <a:latin typeface="+mn-lt"/>
                <a:ea typeface="+mn-ea"/>
                <a:cs typeface="+mn-cs"/>
              </a:rPr>
              <a:t>. BizTalk Server 2010 Enterprise Edition is targeted to large organizations and trading hubs as well as digital marketplaces. Enterprise Edition offers the complete set of BizTalk Server 2010 features.  It supports an unlimited number of internal applications running on multiple processors, and it supports clustered deployments.  Microsoft also offers a specialized edition of BizTalk Server 2010 named the </a:t>
            </a:r>
            <a:r>
              <a:rPr lang="en-US" sz="1200" i="1" kern="1200" dirty="0" smtClean="0">
                <a:solidFill>
                  <a:schemeClr val="tx1"/>
                </a:solidFill>
                <a:effectLst/>
                <a:latin typeface="+mn-lt"/>
                <a:ea typeface="+mn-ea"/>
                <a:cs typeface="+mn-cs"/>
              </a:rPr>
              <a:t>RFID Enterprise Edition</a:t>
            </a:r>
            <a:r>
              <a:rPr lang="en-US" sz="1200" kern="1200" dirty="0" smtClean="0">
                <a:solidFill>
                  <a:schemeClr val="tx1"/>
                </a:solidFill>
                <a:effectLst/>
                <a:latin typeface="+mn-lt"/>
                <a:ea typeface="+mn-ea"/>
                <a:cs typeface="+mn-cs"/>
              </a:rPr>
              <a:t> that offers only RFID capability for integration of remote RFID sensors.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Standard Edition</a:t>
            </a:r>
            <a:r>
              <a:rPr lang="en-US" sz="1200" kern="1200" dirty="0" smtClean="0">
                <a:solidFill>
                  <a:schemeClr val="tx1"/>
                </a:solidFill>
                <a:effectLst/>
                <a:latin typeface="+mn-lt"/>
                <a:ea typeface="+mn-ea"/>
                <a:cs typeface="+mn-cs"/>
              </a:rPr>
              <a:t>. BizTalk Server 2010 Standard Edition is designed for small and medium-sized organizations. It offers the same set of features as BizTalk Server 2010 Enterprise Edition, but the number of internal applications is limited to five.  This is a decrease of 5 internal applications, but there is no longer a limit to the number of trading partners.  Standard Edition will run on 2 CPUs on a single server.</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Branch Edition</a:t>
            </a:r>
            <a:r>
              <a:rPr lang="en-US" sz="1200" kern="1200" dirty="0" smtClean="0">
                <a:solidFill>
                  <a:schemeClr val="tx1"/>
                </a:solidFill>
                <a:effectLst/>
                <a:latin typeface="+mn-lt"/>
                <a:ea typeface="+mn-ea"/>
                <a:cs typeface="+mn-cs"/>
              </a:rPr>
              <a:t>. BizTalk Server 2010 Branch Edition is a new licensing option.  Branch Edition is designed for intra-enterprise hub and spoke scenarios.  You can use Branch Edition to integrate 1 internal application with a BizTalk Server “hub” that coordinates/aggregates events across multiple Branch Editions.  It is a subset of BizTalk Server 2010 functionality that includes the technology adapters, RFID, mobile support and Host Integration Server.  Branch Edition does not include the application adapters, the BizTalk Adapter Pack or any of the BizTalk accelerators.  Branch Edition is limited to 2 CPUs on a single server with a single message box.</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Developer Edition</a:t>
            </a:r>
            <a:r>
              <a:rPr lang="en-US" sz="1200" kern="1200" dirty="0" smtClean="0">
                <a:solidFill>
                  <a:schemeClr val="tx1"/>
                </a:solidFill>
                <a:effectLst/>
                <a:latin typeface="+mn-lt"/>
                <a:ea typeface="+mn-ea"/>
                <a:cs typeface="+mn-cs"/>
              </a:rPr>
              <a:t>. BizTalk Server 2010 Developer Edition is available as a free download from the Microsoft web-site.  It provides the same set of features as Enterprise Edition, but it is not licensed for production use.  Developers can use this edition of BizTalk Server 2010 in a development environment for application development and testing, and for deploying applications to a full production environment. </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29</a:t>
            </a:fld>
            <a:endParaRPr lang="en-US"/>
          </a:p>
        </p:txBody>
      </p:sp>
    </p:spTree>
    <p:extLst>
      <p:ext uri="{BB962C8B-B14F-4D97-AF65-F5344CB8AC3E}">
        <p14:creationId xmlns:p14="http://schemas.microsoft.com/office/powerpoint/2010/main" val="4167984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Messaging</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Inbound</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Outbound</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Durable</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Messaging</a:t>
            </a:r>
            <a:r>
              <a:rPr lang="pt-PT" sz="1200" kern="1200" dirty="0" smtClean="0">
                <a:solidFill>
                  <a:schemeClr val="tx1"/>
                </a:solidFill>
                <a:effectLst/>
                <a:latin typeface="+mn-lt"/>
                <a:ea typeface="+mn-ea"/>
                <a:cs typeface="+mn-cs"/>
              </a:rPr>
              <a: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Security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Assembly</a:t>
            </a:r>
            <a:r>
              <a:rPr lang="pt-PT" sz="1200" kern="1200" baseline="0" dirty="0" smtClean="0">
                <a:solidFill>
                  <a:schemeClr val="tx1"/>
                </a:solidFill>
                <a:effectLst/>
                <a:latin typeface="+mn-lt"/>
                <a:ea typeface="+mn-ea"/>
                <a:cs typeface="+mn-cs"/>
              </a:rPr>
              <a:t>/</a:t>
            </a:r>
            <a:r>
              <a:rPr lang="pt-PT" sz="1200" kern="1200" baseline="0" dirty="0" err="1" smtClean="0">
                <a:solidFill>
                  <a:schemeClr val="tx1"/>
                </a:solidFill>
                <a:effectLst/>
                <a:latin typeface="+mn-lt"/>
                <a:ea typeface="+mn-ea"/>
                <a:cs typeface="+mn-cs"/>
              </a:rPr>
              <a:t>Disassembly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Pluggable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Security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Assembly</a:t>
            </a:r>
            <a:r>
              <a:rPr lang="pt-PT" sz="1200" kern="1200" baseline="0" dirty="0" smtClean="0">
                <a:solidFill>
                  <a:schemeClr val="tx1"/>
                </a:solidFill>
                <a:effectLst/>
                <a:latin typeface="+mn-lt"/>
                <a:ea typeface="+mn-ea"/>
                <a:cs typeface="+mn-cs"/>
              </a:rPr>
              <a:t>/</a:t>
            </a:r>
            <a:r>
              <a:rPr lang="pt-PT" sz="1200" kern="1200" baseline="0" dirty="0" err="1" smtClean="0">
                <a:solidFill>
                  <a:schemeClr val="tx1"/>
                </a:solidFill>
                <a:effectLst/>
                <a:latin typeface="+mn-lt"/>
                <a:ea typeface="+mn-ea"/>
                <a:cs typeface="+mn-cs"/>
              </a:rPr>
              <a:t>Disassembly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Pluggable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Enterprise</a:t>
            </a:r>
            <a:r>
              <a:rPr lang="pt-PT" sz="1200" kern="1200" baseline="0" dirty="0" smtClean="0">
                <a:solidFill>
                  <a:schemeClr val="tx1"/>
                </a:solidFill>
                <a:effectLst/>
                <a:latin typeface="+mn-lt"/>
                <a:ea typeface="+mn-ea"/>
                <a:cs typeface="+mn-cs"/>
              </a:rPr>
              <a:t> Single </a:t>
            </a:r>
            <a:r>
              <a:rPr lang="pt-PT" sz="1200" kern="1200" baseline="0" dirty="0" err="1" smtClean="0">
                <a:solidFill>
                  <a:schemeClr val="tx1"/>
                </a:solidFill>
                <a:effectLst/>
                <a:latin typeface="+mn-lt"/>
                <a:ea typeface="+mn-ea"/>
                <a:cs typeface="+mn-cs"/>
              </a:rPr>
              <a:t>Sign-On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Service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Enablement</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baseline="0" dirty="0" smtClean="0">
                <a:solidFill>
                  <a:schemeClr val="tx1"/>
                </a:solidFill>
                <a:effectLst/>
                <a:latin typeface="+mn-lt"/>
                <a:ea typeface="+mn-ea"/>
                <a:cs typeface="+mn-cs"/>
              </a:rPr>
              <a:t> • Web </a:t>
            </a:r>
            <a:r>
              <a:rPr lang="pt-PT" sz="1200" kern="1200" baseline="0" dirty="0" err="1" smtClean="0">
                <a:solidFill>
                  <a:schemeClr val="tx1"/>
                </a:solidFill>
                <a:effectLst/>
                <a:latin typeface="+mn-lt"/>
                <a:ea typeface="+mn-ea"/>
                <a:cs typeface="+mn-cs"/>
              </a:rPr>
              <a:t>Services</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based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messaging</a:t>
            </a:r>
            <a:r>
              <a:rPr lang="pt-PT" sz="1200" kern="1200" baseline="0" dirty="0" smtClean="0">
                <a:solidFill>
                  <a:schemeClr val="tx1"/>
                </a:solidFill>
                <a:effectLst/>
                <a:latin typeface="+mn-lt"/>
                <a:ea typeface="+mn-ea"/>
                <a:cs typeface="+mn-cs"/>
              </a:rPr>
              <a:t> (WS* standards)Windows® </a:t>
            </a:r>
            <a:r>
              <a:rPr lang="pt-PT" sz="1200" kern="1200" baseline="0" dirty="0" err="1" smtClean="0">
                <a:solidFill>
                  <a:schemeClr val="tx1"/>
                </a:solidFill>
                <a:effectLst/>
                <a:latin typeface="+mn-lt"/>
                <a:ea typeface="+mn-ea"/>
                <a:cs typeface="+mn-cs"/>
              </a:rPr>
              <a:t>Communication</a:t>
            </a:r>
            <a:r>
              <a:rPr lang="pt-PT" sz="1200" kern="1200" baseline="0" dirty="0" smtClean="0">
                <a:solidFill>
                  <a:schemeClr val="tx1"/>
                </a:solidFill>
                <a:effectLst/>
                <a:latin typeface="+mn-lt"/>
                <a:ea typeface="+mn-ea"/>
                <a:cs typeface="+mn-cs"/>
              </a:rPr>
              <a:t> Foundation (WCF) </a:t>
            </a:r>
            <a:r>
              <a:rPr lang="pt-PT" sz="1200" kern="1200" baseline="0" dirty="0" err="1" smtClean="0">
                <a:solidFill>
                  <a:schemeClr val="tx1"/>
                </a:solidFill>
                <a:effectLst/>
                <a:latin typeface="+mn-lt"/>
                <a:ea typeface="+mn-ea"/>
                <a:cs typeface="+mn-cs"/>
              </a:rPr>
              <a:t>Adapters</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BasicHttp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WsHttp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NetTcp</a:t>
            </a:r>
            <a:r>
              <a:rPr lang="pt-PT" sz="1200" kern="1200" baseline="0" dirty="0" smtClean="0">
                <a:solidFill>
                  <a:schemeClr val="tx1"/>
                </a:solidFill>
                <a:effectLst/>
                <a:latin typeface="+mn-lt"/>
                <a:ea typeface="+mn-ea"/>
                <a:cs typeface="+mn-cs"/>
              </a:rPr>
              <a:t> • WCF-</a:t>
            </a:r>
            <a:r>
              <a:rPr lang="pt-PT" sz="1200" kern="1200" baseline="0" dirty="0" err="1" smtClean="0">
                <a:solidFill>
                  <a:schemeClr val="tx1"/>
                </a:solidFill>
                <a:effectLst/>
                <a:latin typeface="+mn-lt"/>
                <a:ea typeface="+mn-ea"/>
                <a:cs typeface="+mn-cs"/>
              </a:rPr>
              <a:t>NetMsmq</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Orchestration</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Flow</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Control</a:t>
            </a:r>
            <a:r>
              <a:rPr lang="pt-PT" sz="1200" kern="1200" dirty="0" smtClean="0">
                <a:solidFill>
                  <a:schemeClr val="tx1"/>
                </a:solidFill>
                <a:effectLst/>
                <a:latin typeface="+mn-lt"/>
                <a:ea typeface="+mn-ea"/>
                <a:cs typeface="+mn-cs"/>
              </a:rPr>
              <a: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Port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Bindings</a:t>
            </a:r>
            <a:r>
              <a:rPr lang="pt-PT" sz="1200" kern="1200" baseline="0" dirty="0" smtClean="0">
                <a:solidFill>
                  <a:schemeClr val="tx1"/>
                </a:solidFill>
                <a:effectLst/>
                <a:latin typeface="+mn-lt"/>
                <a:ea typeface="+mn-ea"/>
                <a:cs typeface="+mn-cs"/>
              </a:rPr>
              <a:t>, Scopes, Design </a:t>
            </a:r>
            <a:r>
              <a:rPr lang="pt-PT" sz="1200" kern="1200" baseline="0" dirty="0" err="1" smtClean="0">
                <a:solidFill>
                  <a:schemeClr val="tx1"/>
                </a:solidFill>
                <a:effectLst/>
                <a:latin typeface="+mn-lt"/>
                <a:ea typeface="+mn-ea"/>
                <a:cs typeface="+mn-cs"/>
              </a:rPr>
              <a:t>Patterns</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Asynchronous</a:t>
            </a:r>
            <a:r>
              <a:rPr lang="pt-PT" sz="1200" kern="1200" baseline="0" dirty="0" smtClean="0">
                <a:solidFill>
                  <a:schemeClr val="tx1"/>
                </a:solidFill>
                <a:effectLst/>
                <a:latin typeface="+mn-lt"/>
                <a:ea typeface="+mn-ea"/>
                <a:cs typeface="+mn-cs"/>
              </a:rPr>
              <a:t> Response </a:t>
            </a:r>
            <a:r>
              <a:rPr lang="pt-PT" sz="1200" kern="1200" baseline="0" dirty="0" err="1" smtClean="0">
                <a:solidFill>
                  <a:schemeClr val="tx1"/>
                </a:solidFill>
                <a:effectLst/>
                <a:latin typeface="+mn-lt"/>
                <a:ea typeface="+mn-ea"/>
                <a:cs typeface="+mn-cs"/>
              </a:rPr>
              <a:t>Correlation</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Aggregator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Composed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Message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Processor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Dynamic</a:t>
            </a:r>
            <a:r>
              <a:rPr lang="pt-PT" sz="1200" kern="1200" baseline="0" dirty="0" smtClean="0">
                <a:solidFill>
                  <a:schemeClr val="tx1"/>
                </a:solidFill>
                <a:effectLst/>
                <a:latin typeface="+mn-lt"/>
                <a:ea typeface="+mn-ea"/>
                <a:cs typeface="+mn-cs"/>
              </a:rPr>
              <a:t> Router • </a:t>
            </a:r>
            <a:r>
              <a:rPr lang="pt-PT" sz="1200" kern="1200" baseline="0" dirty="0" err="1" smtClean="0">
                <a:solidFill>
                  <a:schemeClr val="tx1"/>
                </a:solidFill>
                <a:effectLst/>
                <a:latin typeface="+mn-lt"/>
                <a:ea typeface="+mn-ea"/>
                <a:cs typeface="+mn-cs"/>
              </a:rPr>
              <a:t>Parallel</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Convoy</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Scatter</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and</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Gather</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Sequential</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Convoy</a:t>
            </a:r>
            <a:r>
              <a:rPr lang="pt-PT" sz="1200" kern="1200" baseline="0" dirty="0" smtClean="0">
                <a:solidFill>
                  <a:schemeClr val="tx1"/>
                </a:solidFill>
                <a:effectLst/>
                <a:latin typeface="+mn-lt"/>
                <a:ea typeface="+mn-ea"/>
                <a:cs typeface="+mn-cs"/>
              </a:rPr>
              <a:t> • </a:t>
            </a:r>
            <a:r>
              <a:rPr lang="pt-PT" sz="1200" kern="1200" baseline="0" dirty="0" err="1" smtClean="0">
                <a:solidFill>
                  <a:schemeClr val="tx1"/>
                </a:solidFill>
                <a:effectLst/>
                <a:latin typeface="+mn-lt"/>
                <a:ea typeface="+mn-ea"/>
                <a:cs typeface="+mn-cs"/>
              </a:rPr>
              <a:t>Splitter</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Business to Business </a:t>
            </a:r>
            <a:r>
              <a:rPr lang="pt-PT" sz="1200" b="1" kern="1200" dirty="0" err="1" smtClean="0">
                <a:solidFill>
                  <a:schemeClr val="tx1"/>
                </a:solidFill>
                <a:effectLst/>
                <a:latin typeface="+mn-lt"/>
                <a:ea typeface="+mn-ea"/>
                <a:cs typeface="+mn-cs"/>
              </a:rPr>
              <a:t>Integration</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Trading</a:t>
            </a:r>
            <a:r>
              <a:rPr lang="pt-PT" sz="1200" kern="1200" dirty="0" smtClean="0">
                <a:solidFill>
                  <a:schemeClr val="tx1"/>
                </a:solidFill>
                <a:effectLst/>
                <a:latin typeface="+mn-lt"/>
                <a:ea typeface="+mn-ea"/>
                <a:cs typeface="+mn-cs"/>
              </a:rPr>
              <a:t> </a:t>
            </a:r>
            <a:r>
              <a:rPr lang="pt-PT" sz="1200" kern="1200" dirty="0" err="1" smtClean="0">
                <a:solidFill>
                  <a:schemeClr val="tx1"/>
                </a:solidFill>
                <a:effectLst/>
                <a:latin typeface="+mn-lt"/>
                <a:ea typeface="+mn-ea"/>
                <a:cs typeface="+mn-cs"/>
              </a:rPr>
              <a:t>Partner</a:t>
            </a:r>
            <a:r>
              <a:rPr lang="pt-PT" sz="1200" kern="1200" dirty="0" smtClean="0">
                <a:solidFill>
                  <a:schemeClr val="tx1"/>
                </a:solidFill>
                <a:effectLst/>
                <a:latin typeface="+mn-lt"/>
                <a:ea typeface="+mn-ea"/>
                <a:cs typeface="+mn-cs"/>
              </a:rPr>
              <a:t> Management,</a:t>
            </a:r>
            <a:r>
              <a:rPr lang="pt-PT" sz="1200" kern="1200" baseline="0" dirty="0" smtClean="0">
                <a:solidFill>
                  <a:schemeClr val="tx1"/>
                </a:solidFill>
                <a:effectLst/>
                <a:latin typeface="+mn-lt"/>
                <a:ea typeface="+mn-ea"/>
                <a:cs typeface="+mn-cs"/>
              </a:rPr>
              <a:t> EDI </a:t>
            </a:r>
            <a:r>
              <a:rPr lang="pt-PT" sz="1200" kern="1200" baseline="0" dirty="0" err="1" smtClean="0">
                <a:solidFill>
                  <a:schemeClr val="tx1"/>
                </a:solidFill>
                <a:effectLst/>
                <a:latin typeface="+mn-lt"/>
                <a:ea typeface="+mn-ea"/>
                <a:cs typeface="+mn-cs"/>
              </a:rPr>
              <a:t>Support</a:t>
            </a:r>
            <a:r>
              <a:rPr lang="pt-PT" sz="1200" kern="1200" baseline="0" dirty="0" smtClean="0">
                <a:solidFill>
                  <a:schemeClr val="tx1"/>
                </a:solidFill>
                <a:effectLst/>
                <a:latin typeface="+mn-lt"/>
                <a:ea typeface="+mn-ea"/>
                <a:cs typeface="+mn-cs"/>
              </a:rPr>
              <a:t>, AS2 </a:t>
            </a:r>
            <a:r>
              <a:rPr lang="pt-PT" sz="1200" kern="1200" baseline="0" dirty="0" err="1" smtClean="0">
                <a:solidFill>
                  <a:schemeClr val="tx1"/>
                </a:solidFill>
                <a:effectLst/>
                <a:latin typeface="+mn-lt"/>
                <a:ea typeface="+mn-ea"/>
                <a:cs typeface="+mn-cs"/>
              </a:rPr>
              <a:t>Support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Industry</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Accelerators</a:t>
            </a:r>
            <a:r>
              <a:rPr lang="pt-PT" sz="1200" kern="1200" baseline="0" dirty="0" smtClean="0">
                <a:solidFill>
                  <a:schemeClr val="tx1"/>
                </a:solidFill>
                <a:effectLst/>
                <a:latin typeface="+mn-lt"/>
                <a:ea typeface="+mn-ea"/>
                <a:cs typeface="+mn-cs"/>
              </a:rPr>
              <a:t> • SWIFT • HL7 • </a:t>
            </a:r>
            <a:r>
              <a:rPr lang="pt-PT" sz="1200" kern="1200" baseline="0" dirty="0" err="1" smtClean="0">
                <a:solidFill>
                  <a:schemeClr val="tx1"/>
                </a:solidFill>
                <a:effectLst/>
                <a:latin typeface="+mn-lt"/>
                <a:ea typeface="+mn-ea"/>
                <a:cs typeface="+mn-cs"/>
              </a:rPr>
              <a:t>RosettaNet</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Business Rule Framework</a:t>
            </a:r>
            <a:r>
              <a:rPr lang="pt-PT" sz="1200" kern="1200" baseline="0" dirty="0" smtClean="0">
                <a:solidFill>
                  <a:schemeClr val="tx1"/>
                </a:solidFill>
                <a:effectLst/>
                <a:latin typeface="+mn-lt"/>
                <a:ea typeface="+mn-ea"/>
                <a:cs typeface="+mn-cs"/>
              </a:rPr>
              <a:t>: Business Rule </a:t>
            </a:r>
            <a:r>
              <a:rPr lang="pt-PT" sz="1200" kern="1200" baseline="0" dirty="0" err="1" smtClean="0">
                <a:solidFill>
                  <a:schemeClr val="tx1"/>
                </a:solidFill>
                <a:effectLst/>
                <a:latin typeface="+mn-lt"/>
                <a:ea typeface="+mn-ea"/>
                <a:cs typeface="+mn-cs"/>
              </a:rPr>
              <a:t>Engine</a:t>
            </a:r>
            <a:r>
              <a:rPr lang="pt-PT" sz="1200" kern="1200" baseline="0" dirty="0" smtClean="0">
                <a:solidFill>
                  <a:schemeClr val="tx1"/>
                </a:solidFill>
                <a:effectLst/>
                <a:latin typeface="+mn-lt"/>
                <a:ea typeface="+mn-ea"/>
                <a:cs typeface="+mn-cs"/>
              </a:rPr>
              <a:t>, Business Rule </a:t>
            </a:r>
            <a:r>
              <a:rPr lang="pt-PT" sz="1200" kern="1200" baseline="0" dirty="0" err="1" smtClean="0">
                <a:solidFill>
                  <a:schemeClr val="tx1"/>
                </a:solidFill>
                <a:effectLst/>
                <a:latin typeface="+mn-lt"/>
                <a:ea typeface="+mn-ea"/>
                <a:cs typeface="+mn-cs"/>
              </a:rPr>
              <a:t>Authoring</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Business </a:t>
            </a:r>
            <a:r>
              <a:rPr lang="pt-PT" sz="1200" b="1" kern="1200" baseline="0" dirty="0" err="1" smtClean="0">
                <a:solidFill>
                  <a:schemeClr val="tx1"/>
                </a:solidFill>
                <a:effectLst/>
                <a:latin typeface="+mn-lt"/>
                <a:ea typeface="+mn-ea"/>
                <a:cs typeface="+mn-cs"/>
              </a:rPr>
              <a:t>Activity</a:t>
            </a:r>
            <a:r>
              <a:rPr lang="pt-PT" sz="1200" b="1" kern="1200" baseline="0" dirty="0" smtClean="0">
                <a:solidFill>
                  <a:schemeClr val="tx1"/>
                </a:solidFill>
                <a:effectLst/>
                <a:latin typeface="+mn-lt"/>
                <a:ea typeface="+mn-ea"/>
                <a:cs typeface="+mn-cs"/>
              </a:rPr>
              <a:t> </a:t>
            </a:r>
            <a:r>
              <a:rPr lang="pt-PT" sz="1200" b="1" kern="1200" baseline="0" dirty="0" err="1" smtClean="0">
                <a:solidFill>
                  <a:schemeClr val="tx1"/>
                </a:solidFill>
                <a:effectLst/>
                <a:latin typeface="+mn-lt"/>
                <a:ea typeface="+mn-ea"/>
                <a:cs typeface="+mn-cs"/>
              </a:rPr>
              <a:t>Monitoring</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Observation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Model</a:t>
            </a:r>
            <a:r>
              <a:rPr lang="pt-PT" sz="1200" kern="1200" baseline="0" dirty="0" smtClean="0">
                <a:solidFill>
                  <a:schemeClr val="tx1"/>
                </a:solidFill>
                <a:effectLst/>
                <a:latin typeface="+mn-lt"/>
                <a:ea typeface="+mn-ea"/>
                <a:cs typeface="+mn-cs"/>
              </a:rPr>
              <a:t> Design, </a:t>
            </a:r>
            <a:r>
              <a:rPr lang="pt-PT" sz="1200" kern="1200" baseline="0" dirty="0" err="1" smtClean="0">
                <a:solidFill>
                  <a:schemeClr val="tx1"/>
                </a:solidFill>
                <a:effectLst/>
                <a:latin typeface="+mn-lt"/>
                <a:ea typeface="+mn-ea"/>
                <a:cs typeface="+mn-cs"/>
              </a:rPr>
              <a:t>Event</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Observation</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Engine</a:t>
            </a:r>
            <a:r>
              <a:rPr lang="pt-PT" sz="1200" kern="1200" baseline="0" dirty="0" smtClean="0">
                <a:solidFill>
                  <a:schemeClr val="tx1"/>
                </a:solidFill>
                <a:effectLst/>
                <a:latin typeface="+mn-lt"/>
                <a:ea typeface="+mn-ea"/>
                <a:cs typeface="+mn-cs"/>
              </a:rPr>
              <a:t>, </a:t>
            </a:r>
            <a:r>
              <a:rPr lang="pt-PT" sz="1200" kern="1200" baseline="0" dirty="0" err="1" smtClean="0">
                <a:solidFill>
                  <a:schemeClr val="tx1"/>
                </a:solidFill>
                <a:effectLst/>
                <a:latin typeface="+mn-lt"/>
                <a:ea typeface="+mn-ea"/>
                <a:cs typeface="+mn-cs"/>
              </a:rPr>
              <a:t>Reporting</a:t>
            </a:r>
            <a:r>
              <a:rPr lang="pt-PT"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baseline="0" dirty="0" smtClean="0">
                <a:solidFill>
                  <a:schemeClr val="tx1"/>
                </a:solidFill>
                <a:effectLst/>
                <a:latin typeface="+mn-lt"/>
                <a:ea typeface="+mn-ea"/>
                <a:cs typeface="+mn-cs"/>
              </a:rPr>
              <a:t>Management &amp; </a:t>
            </a:r>
            <a:r>
              <a:rPr lang="pt-PT" sz="1200" b="1" kern="1200" baseline="0" dirty="0" err="1" smtClean="0">
                <a:solidFill>
                  <a:schemeClr val="tx1"/>
                </a:solidFill>
                <a:effectLst/>
                <a:latin typeface="+mn-lt"/>
                <a:ea typeface="+mn-ea"/>
                <a:cs typeface="+mn-cs"/>
              </a:rPr>
              <a:t>Operations</a:t>
            </a:r>
            <a:r>
              <a:rPr lang="pt-PT"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Application Management, Tracking Configuration &amp; Reporting, Host Management, Application Deployment, Best Practices Analysis, MOM Monitoring, Data Management</a:t>
            </a:r>
            <a:endParaRPr lang="pt-P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AppFabric</a:t>
            </a:r>
            <a:r>
              <a:rPr lang="en-US" sz="1200" b="1" kern="1200" dirty="0" smtClean="0">
                <a:solidFill>
                  <a:schemeClr val="tx1"/>
                </a:solidFill>
                <a:effectLst/>
                <a:latin typeface="+mn-lt"/>
                <a:ea typeface="+mn-ea"/>
                <a:cs typeface="+mn-cs"/>
              </a:rPr>
              <a:t> Connect Integration</a:t>
            </a:r>
            <a:r>
              <a:rPr lang="en-US" sz="1200" kern="1200" dirty="0" smtClean="0">
                <a:solidFill>
                  <a:schemeClr val="tx1"/>
                </a:solidFill>
                <a:effectLst/>
                <a:latin typeface="+mn-lt"/>
                <a:ea typeface="+mn-ea"/>
                <a:cs typeface="+mn-cs"/>
              </a:rPr>
              <a:t>: Line of Business Applications (LOB) activities (Consume LOB operations as Windows Workflow Foundation (WF) activities), Mapper Activity (Transformation as a WF activity)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RFID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err="1" smtClean="0">
                <a:solidFill>
                  <a:schemeClr val="tx1"/>
                </a:solidFill>
                <a:effectLst/>
                <a:latin typeface="+mn-lt"/>
                <a:ea typeface="+mn-ea"/>
                <a:cs typeface="+mn-cs"/>
              </a:rPr>
              <a:t>Tools</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Editor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Flat File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Mapper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Pipeline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Orchestration</a:t>
            </a:r>
            <a:r>
              <a:rPr lang="pt-PT" sz="1200" b="1" kern="1200" dirty="0" smtClean="0">
                <a:solidFill>
                  <a:schemeClr val="tx1"/>
                </a:solidFill>
                <a:effectLst/>
                <a:latin typeface="+mn-lt"/>
                <a:ea typeface="+mn-ea"/>
                <a:cs typeface="+mn-cs"/>
              </a:rPr>
              <a:t>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WCF </a:t>
            </a:r>
            <a:r>
              <a:rPr lang="pt-PT" sz="1200" b="1" kern="1200" dirty="0" err="1" smtClean="0">
                <a:solidFill>
                  <a:schemeClr val="tx1"/>
                </a:solidFill>
                <a:effectLst/>
                <a:latin typeface="+mn-lt"/>
                <a:ea typeface="+mn-ea"/>
                <a:cs typeface="+mn-cs"/>
              </a:rPr>
              <a:t>Service</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Publishing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Administration</a:t>
            </a:r>
            <a:r>
              <a:rPr lang="pt-PT" sz="1200" b="1" kern="1200" dirty="0" smtClean="0">
                <a:solidFill>
                  <a:schemeClr val="tx1"/>
                </a:solidFill>
                <a:effectLst/>
                <a:latin typeface="+mn-lt"/>
                <a:ea typeface="+mn-ea"/>
                <a:cs typeface="+mn-cs"/>
              </a:rPr>
              <a:t> Console</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MOM Management Pack</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Best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Practices</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Analyzer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Business Rule </a:t>
            </a:r>
            <a:r>
              <a:rPr lang="pt-PT" sz="1200" b="1" kern="1200" dirty="0" err="1" smtClean="0">
                <a:solidFill>
                  <a:schemeClr val="tx1"/>
                </a:solidFill>
                <a:effectLst/>
                <a:latin typeface="+mn-lt"/>
                <a:ea typeface="+mn-ea"/>
                <a:cs typeface="+mn-cs"/>
              </a:rPr>
              <a:t>Composer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Policy</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Deployment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Wizard</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Orchestration</a:t>
            </a:r>
            <a:r>
              <a:rPr lang="pt-PT" sz="1200" b="1" kern="1200" dirty="0" smtClean="0">
                <a:solidFill>
                  <a:schemeClr val="tx1"/>
                </a:solidFill>
                <a:effectLst/>
                <a:latin typeface="+mn-lt"/>
                <a:ea typeface="+mn-ea"/>
                <a:cs typeface="+mn-cs"/>
              </a:rPr>
              <a:t> Designer for Business </a:t>
            </a:r>
            <a:r>
              <a:rPr lang="pt-PT" sz="1200" b="1" kern="1200" dirty="0" err="1" smtClean="0">
                <a:solidFill>
                  <a:schemeClr val="tx1"/>
                </a:solidFill>
                <a:effectLst/>
                <a:latin typeface="+mn-lt"/>
                <a:ea typeface="+mn-ea"/>
                <a:cs typeface="+mn-cs"/>
              </a:rPr>
              <a:t>Analysts</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Observation</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Model</a:t>
            </a:r>
            <a:r>
              <a:rPr lang="pt-PT" sz="1200" b="1" kern="1200" dirty="0" smtClean="0">
                <a:solidFill>
                  <a:schemeClr val="tx1"/>
                </a:solidFill>
                <a:effectLst/>
                <a:latin typeface="+mn-lt"/>
                <a:ea typeface="+mn-ea"/>
                <a:cs typeface="+mn-cs"/>
              </a:rPr>
              <a:t> Designer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Tracking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Profile</a:t>
            </a:r>
            <a:r>
              <a:rPr lang="pt-PT" sz="1200" b="1" kern="1200" dirty="0" smtClean="0">
                <a:solidFill>
                  <a:schemeClr val="tx1"/>
                </a:solidFill>
                <a:effectLst/>
                <a:latin typeface="+mn-lt"/>
                <a:ea typeface="+mn-ea"/>
                <a:cs typeface="+mn-cs"/>
              </a:rPr>
              <a:t> Editor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BAM Portal</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BAM Manager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EDI </a:t>
            </a:r>
            <a:r>
              <a:rPr lang="pt-PT" sz="1200" b="1" kern="1200" dirty="0" err="1" smtClean="0">
                <a:solidFill>
                  <a:schemeClr val="tx1"/>
                </a:solidFill>
                <a:effectLst/>
                <a:latin typeface="+mn-lt"/>
                <a:ea typeface="+mn-ea"/>
                <a:cs typeface="+mn-cs"/>
              </a:rPr>
              <a:t>User</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Friendly</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Schema</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Viewer</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EDI </a:t>
            </a:r>
            <a:r>
              <a:rPr lang="pt-PT" sz="1200" b="1" kern="1200" dirty="0" err="1" smtClean="0">
                <a:solidFill>
                  <a:schemeClr val="tx1"/>
                </a:solidFill>
                <a:effectLst/>
                <a:latin typeface="+mn-lt"/>
                <a:ea typeface="+mn-ea"/>
                <a:cs typeface="+mn-cs"/>
              </a:rPr>
              <a:t>Document</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Instance</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Generation</a:t>
            </a:r>
            <a:r>
              <a:rPr lang="pt-PT" sz="1200" b="1" kern="1200" dirty="0" smtClean="0">
                <a:solidFill>
                  <a:schemeClr val="tx1"/>
                </a:solidFill>
                <a:effectLst/>
                <a:latin typeface="+mn-lt"/>
                <a:ea typeface="+mn-ea"/>
                <a:cs typeface="+mn-cs"/>
              </a:rPr>
              <a:t>/</a:t>
            </a:r>
            <a:r>
              <a:rPr lang="pt-PT" sz="1200" b="1" kern="1200" dirty="0" err="1" smtClean="0">
                <a:solidFill>
                  <a:schemeClr val="tx1"/>
                </a:solidFill>
                <a:effectLst/>
                <a:latin typeface="+mn-lt"/>
                <a:ea typeface="+mn-ea"/>
                <a:cs typeface="+mn-cs"/>
              </a:rPr>
              <a:t>Validation</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Trading</a:t>
            </a:r>
            <a:r>
              <a:rPr lang="pt-PT" sz="1200" b="1" kern="1200" dirty="0" smtClean="0">
                <a:solidFill>
                  <a:schemeClr val="tx1"/>
                </a:solidFill>
                <a:effectLst/>
                <a:latin typeface="+mn-lt"/>
                <a:ea typeface="+mn-ea"/>
                <a:cs typeface="+mn-cs"/>
              </a:rPr>
              <a:t> </a:t>
            </a:r>
            <a:r>
              <a:rPr lang="pt-PT" sz="1200" b="1" kern="1200" dirty="0" err="1" smtClean="0">
                <a:solidFill>
                  <a:schemeClr val="tx1"/>
                </a:solidFill>
                <a:effectLst/>
                <a:latin typeface="+mn-lt"/>
                <a:ea typeface="+mn-ea"/>
                <a:cs typeface="+mn-cs"/>
              </a:rPr>
              <a:t>Partner</a:t>
            </a:r>
            <a:r>
              <a:rPr lang="pt-PT" sz="1200" b="1" kern="1200" dirty="0" smtClean="0">
                <a:solidFill>
                  <a:schemeClr val="tx1"/>
                </a:solidFill>
                <a:effectLst/>
                <a:latin typeface="+mn-lt"/>
                <a:ea typeface="+mn-ea"/>
                <a:cs typeface="+mn-cs"/>
              </a:rPr>
              <a:t> Portal</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Manager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Tray</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Event</a:t>
            </a:r>
            <a:r>
              <a:rPr lang="pt-PT" sz="1200" b="1" kern="1200" dirty="0" smtClean="0">
                <a:solidFill>
                  <a:schemeClr val="tx1"/>
                </a:solidFill>
                <a:effectLst/>
                <a:latin typeface="+mn-lt"/>
                <a:ea typeface="+mn-ea"/>
                <a:cs typeface="+mn-cs"/>
              </a:rPr>
              <a:t> Simulator</a:t>
            </a:r>
          </a:p>
          <a:p>
            <a:pPr marL="0" marR="0" indent="0" algn="l" defTabSz="914400" rtl="0" eaLnBrk="1" fontAlgn="auto" latinLnBrk="0" hangingPunct="1">
              <a:lnSpc>
                <a:spcPct val="100000"/>
              </a:lnSpc>
              <a:spcBef>
                <a:spcPts val="0"/>
              </a:spcBef>
              <a:spcAft>
                <a:spcPts val="0"/>
              </a:spcAft>
              <a:buClrTx/>
              <a:buSzTx/>
              <a:buFontTx/>
              <a:buNone/>
              <a:tabLst/>
              <a:defRPr/>
            </a:pPr>
            <a:r>
              <a:rPr lang="pt-PT" sz="1200" b="1" kern="1200" dirty="0" smtClean="0">
                <a:solidFill>
                  <a:schemeClr val="tx1"/>
                </a:solidFill>
                <a:effectLst/>
                <a:latin typeface="+mn-lt"/>
                <a:ea typeface="+mn-ea"/>
                <a:cs typeface="+mn-cs"/>
              </a:rPr>
              <a:t>• RFID </a:t>
            </a:r>
            <a:r>
              <a:rPr lang="pt-PT" sz="1200" b="1" kern="1200" dirty="0" err="1" smtClean="0">
                <a:solidFill>
                  <a:schemeClr val="tx1"/>
                </a:solidFill>
                <a:effectLst/>
                <a:latin typeface="+mn-lt"/>
                <a:ea typeface="+mn-ea"/>
                <a:cs typeface="+mn-cs"/>
              </a:rPr>
              <a:t>Client</a:t>
            </a:r>
            <a:r>
              <a:rPr lang="pt-PT" sz="1200" b="1" kern="1200" dirty="0" smtClean="0">
                <a:solidFill>
                  <a:schemeClr val="tx1"/>
                </a:solidFill>
                <a:effectLst/>
                <a:latin typeface="+mn-lt"/>
                <a:ea typeface="+mn-ea"/>
                <a:cs typeface="+mn-cs"/>
              </a:rPr>
              <a:t>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b="1"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31</a:t>
            </a:fld>
            <a:endParaRPr lang="en-US"/>
          </a:p>
        </p:txBody>
      </p:sp>
    </p:spTree>
    <p:extLst>
      <p:ext uri="{BB962C8B-B14F-4D97-AF65-F5344CB8AC3E}">
        <p14:creationId xmlns:p14="http://schemas.microsoft.com/office/powerpoint/2010/main" val="360791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Neste cenário, um aplicativo de inventário, talvez a correr num </a:t>
            </a:r>
            <a:r>
              <a:rPr lang="pt-PT" sz="1200" kern="1200" dirty="0" err="1" smtClean="0">
                <a:solidFill>
                  <a:schemeClr val="tx1"/>
                </a:solidFill>
                <a:effectLst/>
                <a:latin typeface="+mn-lt"/>
                <a:ea typeface="+mn-ea"/>
                <a:cs typeface="+mn-cs"/>
              </a:rPr>
              <a:t>mainframe</a:t>
            </a:r>
            <a:r>
              <a:rPr lang="pt-PT" sz="1200" kern="1200" dirty="0" smtClean="0">
                <a:solidFill>
                  <a:schemeClr val="tx1"/>
                </a:solidFill>
                <a:effectLst/>
                <a:latin typeface="+mn-lt"/>
                <a:ea typeface="+mn-ea"/>
                <a:cs typeface="+mn-cs"/>
              </a:rPr>
              <a:t>, determina que o stock de um item é baixa e emite um pedido para pedir mais desse item. Ocorrem as seguintes etapas:</a:t>
            </a:r>
          </a:p>
          <a:p>
            <a:pPr marL="228600" lvl="0" indent="-228600">
              <a:buFont typeface="+mj-lt"/>
              <a:buAutoNum type="arabicPeriod"/>
            </a:pPr>
            <a:r>
              <a:rPr lang="en-US" sz="1200" kern="1200" dirty="0" smtClean="0">
                <a:solidFill>
                  <a:schemeClr val="tx1"/>
                </a:solidFill>
                <a:effectLst/>
                <a:latin typeface="+mn-lt"/>
                <a:ea typeface="+mn-ea"/>
                <a:cs typeface="+mn-cs"/>
              </a:rPr>
              <a:t>The request is sent to a BizTalk Server 2010 application</a:t>
            </a:r>
            <a:endParaRPr lang="pt-P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BizTalk application requests a purchase order (PO) from the organization’s Enterprise Resource Planning (ERP) application.</a:t>
            </a:r>
            <a:endParaRPr lang="pt-P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ERP application, which might be running on a UNIX system, sends back the requested PO.</a:t>
            </a:r>
            <a:endParaRPr lang="pt-P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The BizTalk application informs a fulfillment application, built on the Microsoft .NET Framework, that the item should be ordered</a:t>
            </a:r>
          </a:p>
          <a:p>
            <a:pPr marL="228600" indent="-228600">
              <a:buFont typeface="+mj-lt"/>
              <a:buAutoNum type="arabicPeriod"/>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pt-PT" sz="1200" kern="1200" dirty="0" smtClean="0">
                <a:solidFill>
                  <a:schemeClr val="tx1"/>
                </a:solidFill>
                <a:effectLst/>
                <a:latin typeface="+mn-lt"/>
                <a:ea typeface="+mn-ea"/>
                <a:cs typeface="+mn-cs"/>
              </a:rPr>
              <a:t>Neste exemplo, cada aplicação comunica por meio de um protocolo diferente, utilizando os formatos de mensagens específicas de cada aplicação. Isto significa que o mecanismo de mensagens do </a:t>
            </a:r>
            <a:r>
              <a:rPr lang="pt-PT" sz="1200" kern="1200" dirty="0" err="1" smtClean="0">
                <a:solidFill>
                  <a:schemeClr val="tx1"/>
                </a:solidFill>
                <a:effectLst/>
                <a:latin typeface="+mn-lt"/>
                <a:ea typeface="+mn-ea"/>
                <a:cs typeface="+mn-cs"/>
              </a:rPr>
              <a:t>BizTalk</a:t>
            </a:r>
            <a:r>
              <a:rPr lang="pt-PT" sz="1200" kern="1200" dirty="0" smtClean="0">
                <a:solidFill>
                  <a:schemeClr val="tx1"/>
                </a:solidFill>
                <a:effectLst/>
                <a:latin typeface="+mn-lt"/>
                <a:ea typeface="+mn-ea"/>
                <a:cs typeface="+mn-cs"/>
              </a:rPr>
              <a:t> deve ser capaz de se comunicar com cada aplicativo no seu protocolo de comunicação e formato nativo e também converter as mensagens para o protocolo e formato exigido pelos demais sistemas</a:t>
            </a:r>
            <a:r>
              <a:rPr lang="pt-PT" sz="1200" kern="1200" dirty="0">
                <a:solidFill>
                  <a:schemeClr val="tx1"/>
                </a:solidFill>
                <a:effectLst/>
                <a:latin typeface="+mn-lt"/>
                <a:ea typeface="+mn-ea"/>
                <a:cs typeface="+mn-cs"/>
              </a:rPr>
              <a:t>.</a:t>
            </a:r>
            <a:endParaRPr lang="pt-PT" sz="120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32</a:t>
            </a:fld>
            <a:endParaRPr lang="en-US"/>
          </a:p>
        </p:txBody>
      </p:sp>
    </p:spTree>
    <p:extLst>
      <p:ext uri="{BB962C8B-B14F-4D97-AF65-F5344CB8AC3E}">
        <p14:creationId xmlns:p14="http://schemas.microsoft.com/office/powerpoint/2010/main" val="3500523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E6D9D71-69A2-42BA-AED2-14A5B5834A9C}" type="slidenum">
              <a:rPr lang="en-US" smtClean="0">
                <a:solidFill>
                  <a:prstClr val="black"/>
                </a:solidFill>
              </a:rPr>
              <a:pPr/>
              <a:t>33</a:t>
            </a:fld>
            <a:endParaRPr lang="en-US" smtClean="0">
              <a:solidFill>
                <a:prstClr val="black"/>
              </a:solidFill>
            </a:endParaRPr>
          </a:p>
        </p:txBody>
      </p:sp>
      <p:sp>
        <p:nvSpPr>
          <p:cNvPr id="2" name="Notes Placeholder 1"/>
          <p:cNvSpPr>
            <a:spLocks noGrp="1"/>
          </p:cNvSpPr>
          <p:nvPr>
            <p:ph type="body" idx="1"/>
          </p:nvPr>
        </p:nvSpPr>
        <p:spPr/>
        <p:txBody>
          <a:bodyPr/>
          <a:lstStyle/>
          <a:p>
            <a:r>
              <a:rPr lang="en-US" sz="1200" kern="1200" dirty="0" smtClean="0">
                <a:solidFill>
                  <a:schemeClr val="tx1"/>
                </a:solidFill>
                <a:effectLst/>
                <a:latin typeface="+mn-lt"/>
                <a:ea typeface="+mn-ea"/>
                <a:cs typeface="+mn-cs"/>
              </a:rPr>
              <a:t>The two main services in BizTalk Server 2010, the messaging engine and the orchestration engine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O </a:t>
            </a:r>
            <a:r>
              <a:rPr lang="pt-PT" sz="1200" kern="1200" dirty="0" err="1" smtClean="0">
                <a:solidFill>
                  <a:schemeClr val="tx1"/>
                </a:solidFill>
                <a:effectLst/>
                <a:latin typeface="+mn-lt"/>
                <a:ea typeface="+mn-ea"/>
                <a:cs typeface="+mn-cs"/>
              </a:rPr>
              <a:t>objetivo</a:t>
            </a:r>
            <a:r>
              <a:rPr lang="pt-PT" sz="1200" kern="1200" dirty="0" smtClean="0">
                <a:solidFill>
                  <a:schemeClr val="tx1"/>
                </a:solidFill>
                <a:effectLst/>
                <a:latin typeface="+mn-lt"/>
                <a:ea typeface="+mn-ea"/>
                <a:cs typeface="+mn-cs"/>
              </a:rPr>
              <a:t> do BizTalk é processar mensagens. Toda a comunicação dentro e entre um servidor de BizTalk são baseados na troca de mensagens. Por esse motivo, o mecanismo de mensagens é essencial para todas as operações do BizTalk.</a:t>
            </a:r>
          </a:p>
          <a:p>
            <a:endParaRPr lang="pt-PT" dirty="0" smtClean="0"/>
          </a:p>
          <a:p>
            <a:r>
              <a:rPr lang="en-US" sz="1200" kern="1200" dirty="0" smtClean="0">
                <a:solidFill>
                  <a:schemeClr val="tx1"/>
                </a:solidFill>
                <a:effectLst/>
                <a:latin typeface="+mn-lt"/>
                <a:ea typeface="+mn-ea"/>
                <a:cs typeface="+mn-cs"/>
              </a:rPr>
              <a:t>The BizTalk messaging engine performs the following tasks: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Receives inbound messages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Parses inbound documents to identify their specific formats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Extracts key identifiers and identifies applicable routing rules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Delivers documents to their respective destinations including ports or orchestrations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Tracks documents</a:t>
            </a:r>
          </a:p>
          <a:p>
            <a:pPr marL="171450" lvl="0" indent="-171450">
              <a:buFont typeface="Arial" pitchFamily="34" charset="0"/>
              <a:buChar char="•"/>
            </a:pP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Message database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is a Microsoft SQL Server™ database that is used by BizTalk to store and route messages to orchestrations and send ports. When a message arrives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the metadata associated with the message is matched and evaluated to determine the services that subscribe to messages of this type.</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Publish-Subscribe Model</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implements a publish-subscribe model for the routing of messages. In the publish-subscribe model, message providers (publishers) submit messages to a central store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where subscribers (send ports and orchestrations) can subscribe to specific messages. After a message of interest is received by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it is sent to all subscribers</a:t>
            </a:r>
            <a:endParaRPr lang="pt-PT" sz="1200" kern="1200" dirty="0" smtClean="0">
              <a:solidFill>
                <a:schemeClr val="tx1"/>
              </a:solidFill>
              <a:effectLst/>
              <a:latin typeface="+mn-lt"/>
              <a:ea typeface="+mn-ea"/>
              <a:cs typeface="+mn-cs"/>
            </a:endParaRPr>
          </a:p>
          <a:p>
            <a:endParaRPr lang="pt-PT" dirty="0" smtClean="0"/>
          </a:p>
          <a:p>
            <a:endParaRPr lang="pt-PT" dirty="0"/>
          </a:p>
        </p:txBody>
      </p:sp>
    </p:spTree>
    <p:extLst>
      <p:ext uri="{BB962C8B-B14F-4D97-AF65-F5344CB8AC3E}">
        <p14:creationId xmlns:p14="http://schemas.microsoft.com/office/powerpoint/2010/main" val="1068019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35</a:t>
            </a:fld>
            <a:endParaRPr lang="en-US"/>
          </a:p>
        </p:txBody>
      </p:sp>
    </p:spTree>
    <p:extLst>
      <p:ext uri="{BB962C8B-B14F-4D97-AF65-F5344CB8AC3E}">
        <p14:creationId xmlns:p14="http://schemas.microsoft.com/office/powerpoint/2010/main" val="2035804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lvl="0"/>
            <a:r>
              <a:rPr lang="en-US" sz="1200" i="1" kern="1200" dirty="0" smtClean="0">
                <a:solidFill>
                  <a:schemeClr val="tx1"/>
                </a:solidFill>
                <a:effectLst/>
                <a:latin typeface="+mn-lt"/>
                <a:ea typeface="+mn-ea"/>
                <a:cs typeface="+mn-cs"/>
              </a:rPr>
              <a:t>Empty BizTalk Server Project</a:t>
            </a:r>
            <a:r>
              <a:rPr lang="en-US" sz="1200" kern="1200" dirty="0" smtClean="0">
                <a:solidFill>
                  <a:schemeClr val="tx1"/>
                </a:solidFill>
                <a:effectLst/>
                <a:latin typeface="+mn-lt"/>
                <a:ea typeface="+mn-ea"/>
                <a:cs typeface="+mn-cs"/>
              </a:rPr>
              <a:t>. Use the Empty BizTalk Server Project template when you want to create a new application that runs on BizTalk Server 2010. This is the most common BizTalk project type.</a:t>
            </a:r>
            <a:endParaRPr lang="pt-PT" sz="1200" kern="1200" dirty="0" smtClean="0">
              <a:solidFill>
                <a:schemeClr val="tx1"/>
              </a:solidFill>
              <a:effectLst/>
              <a:latin typeface="+mn-lt"/>
              <a:ea typeface="+mn-ea"/>
              <a:cs typeface="+mn-cs"/>
            </a:endParaRPr>
          </a:p>
          <a:p>
            <a:pPr lvl="0"/>
            <a:endParaRPr lang="en-US" sz="1200" i="1"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BizTalk Server BPEL Import Project</a:t>
            </a:r>
            <a:r>
              <a:rPr lang="en-US" sz="1200" kern="1200" dirty="0" smtClean="0">
                <a:solidFill>
                  <a:schemeClr val="tx1"/>
                </a:solidFill>
                <a:effectLst/>
                <a:latin typeface="+mn-lt"/>
                <a:ea typeface="+mn-ea"/>
                <a:cs typeface="+mn-cs"/>
              </a:rPr>
              <a:t>. Use the BizTalk Server Business Process Execution Language (BPEL) Import Project template to launch the BPEL Import Wizard. This wizard will guide you through the necessary steps to import BPEL, WSDL, and XSD files into a BizTalk Project.  </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36</a:t>
            </a:fld>
            <a:endParaRPr lang="en-US"/>
          </a:p>
        </p:txBody>
      </p:sp>
    </p:spTree>
    <p:extLst>
      <p:ext uri="{BB962C8B-B14F-4D97-AF65-F5344CB8AC3E}">
        <p14:creationId xmlns:p14="http://schemas.microsoft.com/office/powerpoint/2010/main" val="1824927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lvl="0"/>
            <a:r>
              <a:rPr lang="en-US" sz="1200" i="1" kern="1200" dirty="0" smtClean="0">
                <a:solidFill>
                  <a:schemeClr val="tx1"/>
                </a:solidFill>
                <a:effectLst/>
                <a:latin typeface="+mn-lt"/>
                <a:ea typeface="+mn-ea"/>
                <a:cs typeface="+mn-cs"/>
              </a:rPr>
              <a:t>BizTalk Editor</a:t>
            </a:r>
            <a:r>
              <a:rPr lang="en-US" sz="1200" kern="1200" dirty="0" smtClean="0">
                <a:solidFill>
                  <a:schemeClr val="tx1"/>
                </a:solidFill>
                <a:effectLst/>
                <a:latin typeface="+mn-lt"/>
                <a:ea typeface="+mn-ea"/>
                <a:cs typeface="+mn-cs"/>
              </a:rPr>
              <a:t> helps you define schemas, which are used to describe the format of messages that are used within organizations and between trading partners and which will be processed by BizTalk Server 2010.</a:t>
            </a:r>
            <a:endParaRPr lang="pt-PT" sz="1200" kern="1200" dirty="0" smtClean="0">
              <a:solidFill>
                <a:schemeClr val="tx1"/>
              </a:solidFill>
              <a:effectLst/>
              <a:latin typeface="+mn-lt"/>
              <a:ea typeface="+mn-ea"/>
              <a:cs typeface="+mn-cs"/>
            </a:endParaRPr>
          </a:p>
          <a:p>
            <a:pPr lvl="0"/>
            <a:endParaRPr lang="en-US" sz="1200" i="1"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BizTalk Mapper</a:t>
            </a:r>
            <a:r>
              <a:rPr lang="en-US" sz="1200" kern="1200" dirty="0" smtClean="0">
                <a:solidFill>
                  <a:schemeClr val="tx1"/>
                </a:solidFill>
                <a:effectLst/>
                <a:latin typeface="+mn-lt"/>
                <a:ea typeface="+mn-ea"/>
                <a:cs typeface="+mn-cs"/>
              </a:rPr>
              <a:t> presents source schemas and destination schemas side by side, making it possible to define transformations between data fields in messages.</a:t>
            </a:r>
            <a:endParaRPr lang="pt-PT" sz="1200" kern="1200" dirty="0" smtClean="0">
              <a:solidFill>
                <a:schemeClr val="tx1"/>
              </a:solidFill>
              <a:effectLst/>
              <a:latin typeface="+mn-lt"/>
              <a:ea typeface="+mn-ea"/>
              <a:cs typeface="+mn-cs"/>
            </a:endParaRPr>
          </a:p>
          <a:p>
            <a:pPr lvl="0"/>
            <a:endParaRPr lang="en-US" sz="1200" i="1"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Pipeline Designer</a:t>
            </a:r>
            <a:r>
              <a:rPr lang="en-US" sz="1200" kern="1200" dirty="0" smtClean="0">
                <a:solidFill>
                  <a:schemeClr val="tx1"/>
                </a:solidFill>
                <a:effectLst/>
                <a:latin typeface="+mn-lt"/>
                <a:ea typeface="+mn-ea"/>
                <a:cs typeface="+mn-cs"/>
              </a:rPr>
              <a:t> is used create custom pipelines that are used to process incoming and outgoing messages. The pipelines implement such operations as encryption and decryption, compression, reformatting, and validation.</a:t>
            </a:r>
            <a:endParaRPr lang="pt-PT" sz="1200" kern="1200" dirty="0" smtClean="0">
              <a:solidFill>
                <a:schemeClr val="tx1"/>
              </a:solidFill>
              <a:effectLst/>
              <a:latin typeface="+mn-lt"/>
              <a:ea typeface="+mn-ea"/>
              <a:cs typeface="+mn-cs"/>
            </a:endParaRPr>
          </a:p>
          <a:p>
            <a:pPr lvl="0"/>
            <a:endParaRPr lang="en-US" sz="1200" i="1"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Orchestration Designer</a:t>
            </a:r>
            <a:r>
              <a:rPr lang="en-US" sz="1200" kern="1200" dirty="0" smtClean="0">
                <a:solidFill>
                  <a:schemeClr val="tx1"/>
                </a:solidFill>
                <a:effectLst/>
                <a:latin typeface="+mn-lt"/>
                <a:ea typeface="+mn-ea"/>
                <a:cs typeface="+mn-cs"/>
              </a:rPr>
              <a:t> enables you to create orchestrations that are used to model business processes. The orchestration designer offers a toolbox of components to model business processes.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37</a:t>
            </a:fld>
            <a:endParaRPr lang="en-US"/>
          </a:p>
        </p:txBody>
      </p:sp>
    </p:spTree>
    <p:extLst>
      <p:ext uri="{BB962C8B-B14F-4D97-AF65-F5344CB8AC3E}">
        <p14:creationId xmlns:p14="http://schemas.microsoft.com/office/powerpoint/2010/main" val="249189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BizTalk Server was one of the first applications specifically designed to work with data in XML format. All documents (messages) that will be internally processed by BizTalk must first be converted to XML. All XML artifacts that are created by BizTalk are fully World Wide Web Consortium (W3C) compliant. This means that schemas created using other tools can generally be used by BizTalk and vice versa.</a:t>
            </a:r>
          </a:p>
          <a:p>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Namespace</a:t>
            </a:r>
            <a:r>
              <a:rPr lang="en-US" sz="1200" kern="1200" dirty="0" smtClean="0">
                <a:solidFill>
                  <a:schemeClr val="tx1"/>
                </a:solidFill>
                <a:effectLst/>
                <a:latin typeface="+mn-lt"/>
                <a:ea typeface="+mn-ea"/>
                <a:cs typeface="+mn-cs"/>
              </a:rPr>
              <a:t>. An XML namespace is a W3C standard for providing uniquely named elements and attributes in an XML instance. An XML instance may contain element or attribute names from more than one XML vocabulary. If each vocabulary is given a namespace, the ambiguity between identically named elements or attributes can be resolved.</a:t>
            </a:r>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Element</a:t>
            </a:r>
            <a:r>
              <a:rPr lang="en-US" sz="1200" kern="1200" dirty="0" smtClean="0">
                <a:solidFill>
                  <a:schemeClr val="tx1"/>
                </a:solidFill>
                <a:effectLst/>
                <a:latin typeface="+mn-lt"/>
                <a:ea typeface="+mn-ea"/>
                <a:cs typeface="+mn-cs"/>
              </a:rPr>
              <a:t>. An XML element is a construct used to organize information in a hierarchical manner. XML elements can either be simple data types (such as strings, decimals, and unsigned bytes) as defined in W3C standards, or they may be a complex type containing other elements and/or attributes. Elements and attributes are case sensitive; that is, Customer is not the same element name as customer or CUSTOMER.</a:t>
            </a:r>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Attribute</a:t>
            </a:r>
            <a:r>
              <a:rPr lang="en-US" sz="1200" kern="1200" dirty="0" smtClean="0">
                <a:solidFill>
                  <a:schemeClr val="tx1"/>
                </a:solidFill>
                <a:effectLst/>
                <a:latin typeface="+mn-lt"/>
                <a:ea typeface="+mn-ea"/>
                <a:cs typeface="+mn-cs"/>
              </a:rPr>
              <a:t>. An XML attribute is a construct used to associate additional information contained with an XML element. Unlike elements, attributes cannot be nested. Attributes can be associated with any of the simple data types, but because they cannot be nested, they cannot be a complex type.</a:t>
            </a:r>
            <a:endParaRPr lang="pt-P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following example, Customer is an element with a value of </a:t>
            </a:r>
            <a:r>
              <a:rPr lang="en-US" sz="1200" kern="1200" dirty="0" err="1" smtClean="0">
                <a:solidFill>
                  <a:schemeClr val="tx1"/>
                </a:solidFill>
                <a:effectLst/>
                <a:latin typeface="+mn-lt"/>
                <a:ea typeface="+mn-ea"/>
                <a:cs typeface="+mn-cs"/>
              </a:rPr>
              <a:t>Contoso</a:t>
            </a:r>
            <a:r>
              <a:rPr lang="en-US" sz="1200" kern="1200" dirty="0" smtClean="0">
                <a:solidFill>
                  <a:schemeClr val="tx1"/>
                </a:solidFill>
                <a:effectLst/>
                <a:latin typeface="+mn-lt"/>
                <a:ea typeface="+mn-ea"/>
                <a:cs typeface="+mn-cs"/>
              </a:rPr>
              <a:t>. ID is an attribute of the Customer element and has a value of 12345.</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&lt;Customer ID=”12345”&gt;</a:t>
            </a:r>
            <a:r>
              <a:rPr lang="en-US" sz="1200" kern="1200" dirty="0" err="1" smtClean="0">
                <a:solidFill>
                  <a:schemeClr val="tx1"/>
                </a:solidFill>
                <a:effectLst/>
                <a:latin typeface="+mn-lt"/>
                <a:ea typeface="+mn-ea"/>
                <a:cs typeface="+mn-cs"/>
              </a:rPr>
              <a:t>Contoso</a:t>
            </a:r>
            <a:r>
              <a:rPr lang="en-US" sz="1200" kern="1200" dirty="0" smtClean="0">
                <a:solidFill>
                  <a:schemeClr val="tx1"/>
                </a:solidFill>
                <a:effectLst/>
                <a:latin typeface="+mn-lt"/>
                <a:ea typeface="+mn-ea"/>
                <a:cs typeface="+mn-cs"/>
              </a:rPr>
              <a:t>&lt;/Customer&gt;</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XML Schema Definition Language (XSDL).</a:t>
            </a:r>
            <a:r>
              <a:rPr lang="en-US" sz="1200" kern="1200" dirty="0" smtClean="0">
                <a:solidFill>
                  <a:schemeClr val="tx1"/>
                </a:solidFill>
                <a:effectLst/>
                <a:latin typeface="+mn-lt"/>
                <a:ea typeface="+mn-ea"/>
                <a:cs typeface="+mn-cs"/>
              </a:rPr>
              <a:t> The XML schema definition language is used to create schemas that represent the message formats that BizTalk will process. Schemas define nodes such as required and optional fields, recurring fields, and order. An instance message can be validated against an XSD to verify that the format is valid.</a:t>
            </a:r>
          </a:p>
          <a:p>
            <a:pPr lvl="0"/>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XML Path Language (</a:t>
            </a:r>
            <a:r>
              <a:rPr lang="en-US" sz="1200" b="1" kern="1200" dirty="0" err="1" smtClean="0">
                <a:solidFill>
                  <a:schemeClr val="tx1"/>
                </a:solidFill>
                <a:effectLst/>
                <a:latin typeface="+mn-lt"/>
                <a:ea typeface="+mn-ea"/>
                <a:cs typeface="+mn-cs"/>
              </a:rPr>
              <a:t>XPath</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 language used for navigating through the hierarchy of an XML document. For example, </a:t>
            </a:r>
            <a:r>
              <a:rPr lang="en-US" sz="1200" kern="1200" dirty="0" err="1" smtClean="0">
                <a:solidFill>
                  <a:schemeClr val="tx1"/>
                </a:solidFill>
                <a:effectLst/>
                <a:latin typeface="+mn-lt"/>
                <a:ea typeface="+mn-ea"/>
                <a:cs typeface="+mn-cs"/>
              </a:rPr>
              <a:t>XPath</a:t>
            </a:r>
            <a:r>
              <a:rPr lang="en-US" sz="1200" kern="1200" dirty="0" smtClean="0">
                <a:solidFill>
                  <a:schemeClr val="tx1"/>
                </a:solidFill>
                <a:effectLst/>
                <a:latin typeface="+mn-lt"/>
                <a:ea typeface="+mn-ea"/>
                <a:cs typeface="+mn-cs"/>
              </a:rPr>
              <a:t> can be used to select data in an XML document that matches a certain criterion or to perform comparisons on retrieved data.</a:t>
            </a:r>
          </a:p>
          <a:p>
            <a:pPr lvl="0"/>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Extensible Style Sheet Language Transformation (XSLT).</a:t>
            </a:r>
            <a:r>
              <a:rPr lang="en-US" sz="1200" kern="1200" dirty="0" smtClean="0">
                <a:solidFill>
                  <a:schemeClr val="tx1"/>
                </a:solidFill>
                <a:effectLst/>
                <a:latin typeface="+mn-lt"/>
                <a:ea typeface="+mn-ea"/>
                <a:cs typeface="+mn-cs"/>
              </a:rPr>
              <a:t> A language definition for XML data presentation and data transformations. Data presentation refers to how data is formatted for display purposes in a specific format or style. Data transformation refers to how data is transformed and exchanged. For example, a purchase order could be converted from the format submitted by a trading partner to the format required for your internal processes.</a:t>
            </a:r>
          </a:p>
          <a:p>
            <a:pPr lvl="0"/>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Document Object Model (DOM).</a:t>
            </a:r>
            <a:r>
              <a:rPr lang="en-US" sz="1200" kern="1200" dirty="0" smtClean="0">
                <a:solidFill>
                  <a:schemeClr val="tx1"/>
                </a:solidFill>
                <a:effectLst/>
                <a:latin typeface="+mn-lt"/>
                <a:ea typeface="+mn-ea"/>
                <a:cs typeface="+mn-cs"/>
              </a:rPr>
              <a:t> The DOM provides a mechanism for navigating through a message. When working with XML documents, the DOM is often used to manipulate and query XML data. In BizTalk, when references are made to the XML DOM, it is usually presumed that the message is being loaded into memory, which results in slower processing than would be experienced if the data were simply being streamed.</a:t>
            </a:r>
          </a:p>
          <a:p>
            <a:pPr lvl="0"/>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Web Services Description Language (WSDL).</a:t>
            </a:r>
            <a:r>
              <a:rPr lang="en-US" sz="1200" kern="1200" dirty="0" smtClean="0">
                <a:solidFill>
                  <a:schemeClr val="tx1"/>
                </a:solidFill>
                <a:effectLst/>
                <a:latin typeface="+mn-lt"/>
                <a:ea typeface="+mn-ea"/>
                <a:cs typeface="+mn-cs"/>
              </a:rPr>
              <a:t> An XML format that describes the capabilities and characteristics of a Web service. BizTalk can both publish and consume Web services. That will be discussed in module 12.</a:t>
            </a:r>
          </a:p>
          <a:p>
            <a:pPr lvl="0"/>
            <a:endParaRPr lang="pt-PT"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Simple Object Access Protocol (</a:t>
            </a:r>
            <a:r>
              <a:rPr lang="en-US" sz="1200" b="1" kern="1200" dirty="0" err="1" smtClean="0">
                <a:solidFill>
                  <a:schemeClr val="tx1"/>
                </a:solidFill>
                <a:effectLst/>
                <a:latin typeface="+mn-lt"/>
                <a:ea typeface="+mn-ea"/>
                <a:cs typeface="+mn-cs"/>
              </a:rPr>
              <a:t>SimpleSOAP</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Defines a simple way of sending XML messages across the Internet. SOAP is used in BizTalk Server in conjunction with Web services.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39</a:t>
            </a:fld>
            <a:endParaRPr lang="en-US"/>
          </a:p>
        </p:txBody>
      </p:sp>
    </p:spTree>
    <p:extLst>
      <p:ext uri="{BB962C8B-B14F-4D97-AF65-F5344CB8AC3E}">
        <p14:creationId xmlns:p14="http://schemas.microsoft.com/office/powerpoint/2010/main" val="160646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3</a:t>
            </a:fld>
            <a:endParaRPr lang="en-US" dirty="0"/>
          </a:p>
        </p:txBody>
      </p:sp>
      <p:sp>
        <p:nvSpPr>
          <p:cNvPr id="5" name="Footer Placeholder 4"/>
          <p:cNvSpPr>
            <a:spLocks noGrp="1"/>
          </p:cNvSpPr>
          <p:nvPr>
            <p:ph type="ftr" sz="quarter" idx="11"/>
          </p:nvPr>
        </p:nvSpPr>
        <p:spPr/>
        <p:txBody>
          <a:bodyPr/>
          <a:lstStyle/>
          <a:p>
            <a:r>
              <a:rPr lang="en-US" dirty="0" err="1" smtClean="0"/>
              <a:t>lorem</a:t>
            </a:r>
            <a:r>
              <a:rPr lang="en-US" dirty="0" smtClean="0"/>
              <a:t> </a:t>
            </a:r>
            <a:r>
              <a:rPr lang="en-US" dirty="0" err="1" smtClean="0"/>
              <a:t>ipsum</a:t>
            </a:r>
            <a:endParaRPr lang="en-US" dirty="0"/>
          </a:p>
        </p:txBody>
      </p:sp>
    </p:spTree>
    <p:extLst>
      <p:ext uri="{BB962C8B-B14F-4D97-AF65-F5344CB8AC3E}">
        <p14:creationId xmlns:p14="http://schemas.microsoft.com/office/powerpoint/2010/main" val="2883506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XML Namespaces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XML messages (instances) may contain elements or attributes from more than one XML vocabulary. If each vocabulary is given a namespace, the ambiguity between identically named elements or attributes can be resolved. Element names within a namespace must be unique.</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40</a:t>
            </a:fld>
            <a:endParaRPr lang="en-US"/>
          </a:p>
        </p:txBody>
      </p:sp>
    </p:spTree>
    <p:extLst>
      <p:ext uri="{BB962C8B-B14F-4D97-AF65-F5344CB8AC3E}">
        <p14:creationId xmlns:p14="http://schemas.microsoft.com/office/powerpoint/2010/main" val="1972508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an XML message is received by BizTalk, the default namespace and root node name are extracted from the message. These values are concatenated (</a:t>
            </a:r>
            <a:r>
              <a:rPr lang="en-US" sz="1200" b="1" kern="1200" dirty="0" err="1" smtClean="0">
                <a:solidFill>
                  <a:schemeClr val="tx1"/>
                </a:solidFill>
                <a:effectLst/>
                <a:latin typeface="+mn-lt"/>
                <a:ea typeface="+mn-ea"/>
                <a:cs typeface="+mn-cs"/>
              </a:rPr>
              <a:t>targetNamespace#rootNodeName</a:t>
            </a:r>
            <a:r>
              <a:rPr lang="en-US" sz="1200" kern="1200" dirty="0" smtClean="0">
                <a:solidFill>
                  <a:schemeClr val="tx1"/>
                </a:solidFill>
                <a:effectLst/>
                <a:latin typeface="+mn-lt"/>
                <a:ea typeface="+mn-ea"/>
                <a:cs typeface="+mn-cs"/>
              </a:rPr>
              <a:t>) and are referred to as the Message Type. It is important that the Message Type be unique so that BizTalk can non-ambiguously determine the correct schema to be applied to the instance.</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non-XML message instances, a property defined in the pipeline will specify the schema to be applied. Schemas used for flat file processing will have a root node name and a target namespace and will therefore have a message type. These values should provide for uniqueness but are not as critical. More information about these properties will be provided later in this module.</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41</a:t>
            </a:fld>
            <a:endParaRPr lang="en-US"/>
          </a:p>
        </p:txBody>
      </p:sp>
    </p:spTree>
    <p:extLst>
      <p:ext uri="{BB962C8B-B14F-4D97-AF65-F5344CB8AC3E}">
        <p14:creationId xmlns:p14="http://schemas.microsoft.com/office/powerpoint/2010/main" val="344494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Schema Types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2010 can natively process messages in XML flat file and EDI message formats. BizTalk is extensible, and custom message types can be created in addition to those supported out of the box.</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XML Schema</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XML schema defines the structure of XML messages. XML messages are arranged in a hierarchical format that is defined by the schema. Messages are identified and validated against their associated schema.</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Flat File Schema</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flat file schema defines the structure of messages that use a flat file format. Flat files can be either delimited or positional. Because XSD does not natively support the flat file structure, BizTalk uses the annotation capabilities of XSD to store this extra information within the XSD schema. BizTalk defines a rich set of specific annotation tags that can be used to store all of the required additional information.</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EDI Schema</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supports the creation and use of schemas that represent various EDI document formats such as EDIFACT and X12. An EDI message is a variation of a text message and does not use typical delimiters such as carriage returns and linefeeds. As with flat file schemas, BizTalk uses the annotation capabilities of XSD to store the extra information related to the format of the EDI messages.</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EDI messages are beyond the scope of this course. Refer to the BizTalk help files for additional information on EDI schemas and their uses.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42</a:t>
            </a:fld>
            <a:endParaRPr lang="en-US"/>
          </a:p>
        </p:txBody>
      </p:sp>
    </p:spTree>
    <p:extLst>
      <p:ext uri="{BB962C8B-B14F-4D97-AF65-F5344CB8AC3E}">
        <p14:creationId xmlns:p14="http://schemas.microsoft.com/office/powerpoint/2010/main" val="1881336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Delimited Files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delimited file contains one or more fields separated by a delimiter character. This character is frequently a comma (,) or pipe symbol (|) but could be any character.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Positional Flat Files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positional flat file is made up of records that have a common end-of-record terminator (delimiter), for example, a carriage return, and fields that have a fixed length. </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43</a:t>
            </a:fld>
            <a:endParaRPr lang="en-US"/>
          </a:p>
        </p:txBody>
      </p:sp>
    </p:spTree>
    <p:extLst>
      <p:ext uri="{BB962C8B-B14F-4D97-AF65-F5344CB8AC3E}">
        <p14:creationId xmlns:p14="http://schemas.microsoft.com/office/powerpoint/2010/main" val="3935909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44</a:t>
            </a:fld>
            <a:endParaRPr lang="en-US"/>
          </a:p>
        </p:txBody>
      </p:sp>
    </p:spTree>
    <p:extLst>
      <p:ext uri="{BB962C8B-B14F-4D97-AF65-F5344CB8AC3E}">
        <p14:creationId xmlns:p14="http://schemas.microsoft.com/office/powerpoint/2010/main" val="925934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Flat File Schema Wizard provides a series of steps that allow you to quickly generate an XSD for even quite complex flat file messages. Once this base XSD has been created, it can then be opened by using either the BizTalk Schema Editor or another schema design tool and edited further if necessary.</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45</a:t>
            </a:fld>
            <a:endParaRPr lang="en-US"/>
          </a:p>
        </p:txBody>
      </p:sp>
    </p:spTree>
    <p:extLst>
      <p:ext uri="{BB962C8B-B14F-4D97-AF65-F5344CB8AC3E}">
        <p14:creationId xmlns:p14="http://schemas.microsoft.com/office/powerpoint/2010/main" val="2337182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Flat File Schema Wizard provides a series of steps that allow you to quickly generate an XSD for even quite complex flat file messages. Once this base XSD has been created, it can then be opened by using either the BizTalk Schema Editor or another schema design tool and edited further if necessary.</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46</a:t>
            </a:fld>
            <a:endParaRPr lang="en-US"/>
          </a:p>
        </p:txBody>
      </p:sp>
    </p:spTree>
    <p:extLst>
      <p:ext uri="{BB962C8B-B14F-4D97-AF65-F5344CB8AC3E}">
        <p14:creationId xmlns:p14="http://schemas.microsoft.com/office/powerpoint/2010/main" val="4151723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Map</a:t>
            </a:r>
            <a:r>
              <a:rPr lang="en-US" sz="1200" kern="1200" dirty="0" smtClean="0">
                <a:solidFill>
                  <a:schemeClr val="tx1"/>
                </a:solidFill>
                <a:effectLst/>
                <a:latin typeface="+mn-lt"/>
                <a:ea typeface="+mn-ea"/>
                <a:cs typeface="+mn-cs"/>
              </a:rPr>
              <a:t>. You create a map when you want to transform or translate data between message formats.</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BizTalk Mapper</a:t>
            </a:r>
            <a:r>
              <a:rPr lang="en-US" sz="1200" kern="1200" dirty="0" smtClean="0">
                <a:solidFill>
                  <a:schemeClr val="tx1"/>
                </a:solidFill>
                <a:effectLst/>
                <a:latin typeface="+mn-lt"/>
                <a:ea typeface="+mn-ea"/>
                <a:cs typeface="+mn-cs"/>
              </a:rPr>
              <a:t>. A visual tool, hosted within Microsoft Visual Studio®, for constructing BizTalk maps, which define data transformations.</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Data transformation</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process of converting an XML document that conforms to one schema into an XML document that conforms to another schema. A transformation can simply change the formatting applied to the data, but more often, data transformation results in some kind of structural change to the document. For example, a system that automates purchase order processing will typically transform purchase order records into one or more invoices.</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BizTalk map</a:t>
            </a:r>
            <a:r>
              <a:rPr lang="en-US" sz="1200" kern="1200" dirty="0" smtClean="0">
                <a:solidFill>
                  <a:schemeClr val="tx1"/>
                </a:solidFill>
                <a:effectLst/>
                <a:latin typeface="+mn-lt"/>
                <a:ea typeface="+mn-ea"/>
                <a:cs typeface="+mn-cs"/>
              </a:rPr>
              <a:t>. A file that defines the correspondence between the records and fields in one schema and the records and fields in another schema. BizTalk maps are implemented in XML Extensible </a:t>
            </a:r>
            <a:r>
              <a:rPr lang="en-US" sz="1200" kern="1200" dirty="0" err="1" smtClean="0">
                <a:solidFill>
                  <a:schemeClr val="tx1"/>
                </a:solidFill>
                <a:effectLst/>
                <a:latin typeface="+mn-lt"/>
                <a:ea typeface="+mn-ea"/>
                <a:cs typeface="+mn-cs"/>
              </a:rPr>
              <a:t>Stylesheet</a:t>
            </a:r>
            <a:r>
              <a:rPr lang="en-US" sz="1200" kern="1200" dirty="0" smtClean="0">
                <a:solidFill>
                  <a:schemeClr val="tx1"/>
                </a:solidFill>
                <a:effectLst/>
                <a:latin typeface="+mn-lt"/>
                <a:ea typeface="+mn-ea"/>
                <a:cs typeface="+mn-cs"/>
              </a:rPr>
              <a:t> Language Transformations (XSLT).</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Extensible </a:t>
            </a:r>
            <a:r>
              <a:rPr lang="en-US" sz="1200" b="1" kern="1200" dirty="0" err="1" smtClean="0">
                <a:solidFill>
                  <a:schemeClr val="tx1"/>
                </a:solidFill>
                <a:effectLst/>
                <a:latin typeface="+mn-lt"/>
                <a:ea typeface="+mn-ea"/>
                <a:cs typeface="+mn-cs"/>
              </a:rPr>
              <a:t>Stylesheet</a:t>
            </a:r>
            <a:r>
              <a:rPr lang="en-US" sz="1200" b="1" kern="1200" dirty="0" smtClean="0">
                <a:solidFill>
                  <a:schemeClr val="tx1"/>
                </a:solidFill>
                <a:effectLst/>
                <a:latin typeface="+mn-lt"/>
                <a:ea typeface="+mn-ea"/>
                <a:cs typeface="+mn-cs"/>
              </a:rPr>
              <a:t> Language Transformations (XSLT)</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 industry-standard specification defined by the World Wide Web Consortium (WC3) for expressing transformations between two documents. The XSLT generated by BizTalk is fully W3C compliant.</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Data translation</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 special case of data transformation that involves changing the format of an instance message, typically from non-XML (EDI or flat-file) to XML format, or vice versa. For example, if your internal processes utilize XML data, but your trading partner needs to receive messages in a flat-file format, you can perform the necessary translation before you send such messages to the trading partner. Data translation can be especially helpful in solving enterprise application integration problems by rendering a given type of message into alternative formats required by existing systems.</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err="1" smtClean="0">
                <a:solidFill>
                  <a:schemeClr val="tx1"/>
                </a:solidFill>
                <a:effectLst/>
                <a:latin typeface="+mn-lt"/>
                <a:ea typeface="+mn-ea"/>
                <a:cs typeface="+mn-cs"/>
              </a:rPr>
              <a:t>Functoid</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 executable module that performs a specific calculation or data manipulation.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provide BizTalk map developers with the ability to create richer transformations than what is provided by XSLT on its </a:t>
            </a:r>
            <a:r>
              <a:rPr lang="en-US" sz="1200" kern="1200" smtClean="0">
                <a:solidFill>
                  <a:schemeClr val="tx1"/>
                </a:solidFill>
                <a:effectLst/>
                <a:latin typeface="+mn-lt"/>
                <a:ea typeface="+mn-ea"/>
                <a:cs typeface="+mn-cs"/>
              </a:rPr>
              <a:t>own.</a:t>
            </a:r>
            <a:endParaRPr lang="pt-PT" sz="120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48</a:t>
            </a:fld>
            <a:endParaRPr lang="en-US"/>
          </a:p>
        </p:txBody>
      </p:sp>
    </p:spTree>
    <p:extLst>
      <p:ext uri="{BB962C8B-B14F-4D97-AF65-F5344CB8AC3E}">
        <p14:creationId xmlns:p14="http://schemas.microsoft.com/office/powerpoint/2010/main" val="3117798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BizTalk Mapper tool, which is integrated into Visual Studio 2010, starts automatically when you either add a new map to a BizTalk project or open an existing map (a .</a:t>
            </a:r>
            <a:r>
              <a:rPr lang="en-US" sz="1200" kern="1200" dirty="0" err="1" smtClean="0">
                <a:solidFill>
                  <a:schemeClr val="tx1"/>
                </a:solidFill>
                <a:effectLst/>
                <a:latin typeface="+mn-lt"/>
                <a:ea typeface="+mn-ea"/>
                <a:cs typeface="+mn-cs"/>
              </a:rPr>
              <a:t>btm</a:t>
            </a:r>
            <a:r>
              <a:rPr lang="en-US" sz="1200" kern="1200" dirty="0" smtClean="0">
                <a:solidFill>
                  <a:schemeClr val="tx1"/>
                </a:solidFill>
                <a:effectLst/>
                <a:latin typeface="+mn-lt"/>
                <a:ea typeface="+mn-ea"/>
                <a:cs typeface="+mn-cs"/>
              </a:rPr>
              <a:t> file). To create a map, you must specify the source schema and the destination schema. The source and destination schemas must either be part of the current BizTalk project or be in a referenced assembly.</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BizTalk Mapper Views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BizTalk Mapper view consists of three panes within the Visual Studio interface:</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Source schema pane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Displays the schema of incoming instance messages. The links that define the mapping originate from the source schema tree view, passing through the map zone and ultimately to the destination schema tree view.</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Map grid view pane</a:t>
            </a:r>
            <a:r>
              <a:rPr lang="en-US" sz="1200" kern="1200" dirty="0" smtClean="0">
                <a:solidFill>
                  <a:schemeClr val="tx1"/>
                </a:solidFill>
                <a:effectLst/>
                <a:latin typeface="+mn-lt"/>
                <a:ea typeface="+mn-ea"/>
                <a:cs typeface="+mn-cs"/>
              </a:rPr>
              <a:t>. Shows the links and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that control how data in a source instance message is transformed to the destination schema. You work actively in this view to construct your map. The map grid can have multiple pages, which can also be named. This is helpful as maps become more complex.</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Destination schema pane</a:t>
            </a:r>
            <a:r>
              <a:rPr lang="en-US" sz="1200" kern="1200" dirty="0" smtClean="0">
                <a:solidFill>
                  <a:schemeClr val="tx1"/>
                </a:solidFill>
                <a:effectLst/>
                <a:latin typeface="+mn-lt"/>
                <a:ea typeface="+mn-ea"/>
                <a:cs typeface="+mn-cs"/>
              </a:rPr>
              <a:t>. Provides a tree view of an instance message as it will look after being processed by a BizTalk Server destination schema.</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49</a:t>
            </a:fld>
            <a:endParaRPr lang="en-US"/>
          </a:p>
        </p:txBody>
      </p:sp>
    </p:spTree>
    <p:extLst>
      <p:ext uri="{BB962C8B-B14F-4D97-AF65-F5344CB8AC3E}">
        <p14:creationId xmlns:p14="http://schemas.microsoft.com/office/powerpoint/2010/main" val="434581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can specify each individual link between two schemas yourself, or you can allow the BizTalk Mapper to specify links automatically. When you allow the BizTalk Mapper to automatically specify links, you must still choose between two options:  </a:t>
            </a:r>
            <a:r>
              <a:rPr lang="en-US" sz="1200" b="1" kern="1200" dirty="0" smtClean="0">
                <a:solidFill>
                  <a:schemeClr val="tx1"/>
                </a:solidFill>
                <a:effectLst/>
                <a:latin typeface="+mn-lt"/>
                <a:ea typeface="+mn-ea"/>
                <a:cs typeface="+mn-cs"/>
              </a:rPr>
              <a:t>Link by Name</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Link by Structure.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BizTalk Mapper Link Types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BizTalk Mapper supports the following types of linking:</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Simple linking</a:t>
            </a:r>
            <a:r>
              <a:rPr lang="en-US" sz="1200" kern="1200" dirty="0" smtClean="0">
                <a:solidFill>
                  <a:schemeClr val="tx1"/>
                </a:solidFill>
                <a:effectLst/>
                <a:latin typeface="+mn-lt"/>
                <a:ea typeface="+mn-ea"/>
                <a:cs typeface="+mn-cs"/>
              </a:rPr>
              <a:t>. Use simple linking between individual nodes. To create a simple link, drag a node from the source schema, and then drop it onto the target node in the destination schema.</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Structure linking</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 structure linking when the structure of the records being linked in your source and destination schemas are the same or very similar. Structure linking can be applied to the entire schemas or just to parts of each. By performing a structure link from a record in a source to a record in a destination schema, the subordinate nodes will automatically be linked. To create a structure link between portions of your source and destination schemas that have matching structures, hold the SHIFT key while linking the relevant records. After you link the records, links are automatically created for all of the subordinate records and fields for which a match is found.</a:t>
            </a:r>
            <a:endParaRPr lang="pt-PT"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Name-matching linking</a:t>
            </a:r>
            <a:r>
              <a:rPr lang="en-US" sz="1200" kern="1200" dirty="0" smtClean="0">
                <a:solidFill>
                  <a:schemeClr val="tx1"/>
                </a:solidFill>
                <a:effectLst/>
                <a:latin typeface="+mn-lt"/>
                <a:ea typeface="+mn-ea"/>
                <a:cs typeface="+mn-cs"/>
              </a:rPr>
              <a:t>. Use name-matching linking when the structure of the records being linked in your source and destination schemas are somewhat similar and have matching record and field names, but have more structural exceptions than would be practicable for structure linking. The new BizTalk 2010 Mapper employs a new predictive name matching algorithm that creates links between nodes that have similar names, and are likely matches, even though the names may not be exact matches.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50</a:t>
            </a:fld>
            <a:endParaRPr lang="en-US"/>
          </a:p>
        </p:txBody>
      </p:sp>
    </p:spTree>
    <p:extLst>
      <p:ext uri="{BB962C8B-B14F-4D97-AF65-F5344CB8AC3E}">
        <p14:creationId xmlns:p14="http://schemas.microsoft.com/office/powerpoint/2010/main" val="407589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4</a:t>
            </a:fld>
            <a:endParaRPr lang="en-US"/>
          </a:p>
        </p:txBody>
      </p:sp>
    </p:spTree>
    <p:extLst>
      <p:ext uri="{BB962C8B-B14F-4D97-AF65-F5344CB8AC3E}">
        <p14:creationId xmlns:p14="http://schemas.microsoft.com/office/powerpoint/2010/main" val="3869755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Basic Mapping</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Basic mapping is the most common type of mapping. It involves copying a value from an element or attribute that occurs once in an input instance message to an element or attribute that occurs once in an output instance message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Complex Mapping</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Complex mapping involves records or fields that can occur multiple times for a single instance of the Record or Field Element node in the schema tree. This type of variable count mapping is called looping. </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51</a:t>
            </a:fld>
            <a:endParaRPr lang="en-US"/>
          </a:p>
        </p:txBody>
      </p:sp>
    </p:spTree>
    <p:extLst>
      <p:ext uri="{BB962C8B-B14F-4D97-AF65-F5344CB8AC3E}">
        <p14:creationId xmlns:p14="http://schemas.microsoft.com/office/powerpoint/2010/main" val="1443832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52</a:t>
            </a:fld>
            <a:endParaRPr lang="en-US"/>
          </a:p>
        </p:txBody>
      </p:sp>
    </p:spTree>
    <p:extLst>
      <p:ext uri="{BB962C8B-B14F-4D97-AF65-F5344CB8AC3E}">
        <p14:creationId xmlns:p14="http://schemas.microsoft.com/office/powerpoint/2010/main" val="4071251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functoid</a:t>
            </a:r>
            <a:r>
              <a:rPr lang="en-US" sz="1200" kern="1200" dirty="0" smtClean="0">
                <a:solidFill>
                  <a:schemeClr val="tx1"/>
                </a:solidFill>
                <a:effectLst/>
                <a:latin typeface="+mn-lt"/>
                <a:ea typeface="+mn-ea"/>
                <a:cs typeface="+mn-cs"/>
              </a:rPr>
              <a:t> is an executable module that performs a specific calculation or data manipulation. A </a:t>
            </a:r>
            <a:r>
              <a:rPr lang="en-US" sz="1200" kern="1200" dirty="0" err="1" smtClean="0">
                <a:solidFill>
                  <a:schemeClr val="tx1"/>
                </a:solidFill>
                <a:effectLst/>
                <a:latin typeface="+mn-lt"/>
                <a:ea typeface="+mn-ea"/>
                <a:cs typeface="+mn-cs"/>
              </a:rPr>
              <a:t>functoid</a:t>
            </a:r>
            <a:r>
              <a:rPr lang="en-US" sz="1200" kern="1200" dirty="0" smtClean="0">
                <a:solidFill>
                  <a:schemeClr val="tx1"/>
                </a:solidFill>
                <a:effectLst/>
                <a:latin typeface="+mn-lt"/>
                <a:ea typeface="+mn-ea"/>
                <a:cs typeface="+mn-cs"/>
              </a:rPr>
              <a:t> can be used graphically when constructing BizTalk Server maps to provide the basis for richer transformations than what is provided by XSLT on its own.</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BizTalk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allow you to extend the functionality of the map to perform a variety of operations on data as the data is being transformed from the source message to the destination message.</a:t>
            </a:r>
            <a:endParaRPr lang="pt-PT" sz="1200" kern="1200" dirty="0" smtClean="0">
              <a:solidFill>
                <a:schemeClr val="tx1"/>
              </a:solidFill>
              <a:effectLst/>
              <a:latin typeface="+mn-lt"/>
              <a:ea typeface="+mn-ea"/>
              <a:cs typeface="+mn-cs"/>
            </a:endParaRPr>
          </a:p>
          <a:p>
            <a:endParaRPr lang="pt-PT" dirty="0" smtClean="0"/>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53</a:t>
            </a:fld>
            <a:endParaRPr lang="en-US"/>
          </a:p>
        </p:txBody>
      </p:sp>
    </p:spTree>
    <p:extLst>
      <p:ext uri="{BB962C8B-B14F-4D97-AF65-F5344CB8AC3E}">
        <p14:creationId xmlns:p14="http://schemas.microsoft.com/office/powerpoint/2010/main" val="2900903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54</a:t>
            </a:fld>
            <a:endParaRPr lang="en-US"/>
          </a:p>
        </p:txBody>
      </p:sp>
    </p:spTree>
    <p:extLst>
      <p:ext uri="{BB962C8B-B14F-4D97-AF65-F5344CB8AC3E}">
        <p14:creationId xmlns:p14="http://schemas.microsoft.com/office/powerpoint/2010/main" val="2965931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Maps for many types of business documents can require large numbers of links and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rendering the map grid complex and difficult to understand. For improved readability, you can create separate map grid pages to isolate logical groupings of mapping operations into separate pages. You can then view and work with each grouping individually.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All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that are connected together must reside on the same page. Also, if you delete a grid page, you delete all the links and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on that page.  The new BizTalk 2010 Mapper allows you to cut/copy and paste links and </a:t>
            </a:r>
            <a:r>
              <a:rPr lang="en-US" sz="1200" kern="1200" dirty="0" err="1" smtClean="0">
                <a:solidFill>
                  <a:schemeClr val="tx1"/>
                </a:solidFill>
                <a:effectLst/>
                <a:latin typeface="+mn-lt"/>
                <a:ea typeface="+mn-ea"/>
                <a:cs typeface="+mn-cs"/>
              </a:rPr>
              <a:t>functoids</a:t>
            </a:r>
            <a:r>
              <a:rPr lang="en-US" sz="1200" kern="1200" dirty="0" smtClean="0">
                <a:solidFill>
                  <a:schemeClr val="tx1"/>
                </a:solidFill>
                <a:effectLst/>
                <a:latin typeface="+mn-lt"/>
                <a:ea typeface="+mn-ea"/>
                <a:cs typeface="+mn-cs"/>
              </a:rPr>
              <a:t> from one map page to another.</a:t>
            </a:r>
            <a:endParaRPr lang="pt-PT"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55</a:t>
            </a:fld>
            <a:endParaRPr lang="en-US"/>
          </a:p>
        </p:txBody>
      </p:sp>
    </p:spTree>
    <p:extLst>
      <p:ext uri="{BB962C8B-B14F-4D97-AF65-F5344CB8AC3E}">
        <p14:creationId xmlns:p14="http://schemas.microsoft.com/office/powerpoint/2010/main" val="1149138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A83DC86-086F-4B0E-89B6-D0F6F91D6714}" type="slidenum">
              <a:rPr lang="en-US"/>
              <a:pPr/>
              <a:t>58</a:t>
            </a:fld>
            <a:endParaRPr lang="en-US"/>
          </a:p>
        </p:txBody>
      </p:sp>
      <p:sp>
        <p:nvSpPr>
          <p:cNvPr id="2" name="Notes Placeholder 1"/>
          <p:cNvSpPr>
            <a:spLocks noGrp="1"/>
          </p:cNvSpPr>
          <p:nvPr>
            <p:ph type="body" idx="1"/>
          </p:nvPr>
        </p:nvSpPr>
        <p:spPr/>
        <p:txBody>
          <a:bodyPr/>
          <a:lstStyle/>
          <a:p>
            <a:r>
              <a:rPr lang="en-US" sz="1200" b="1" kern="1200" dirty="0" smtClean="0">
                <a:solidFill>
                  <a:schemeClr val="tx1"/>
                </a:solidFill>
                <a:effectLst/>
                <a:latin typeface="+mn-lt"/>
                <a:ea typeface="+mn-ea"/>
                <a:cs typeface="+mn-cs"/>
              </a:rPr>
              <a:t>Pipelines</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Pipelines</a:t>
            </a:r>
            <a:r>
              <a:rPr lang="en-US" sz="1200" kern="1200" dirty="0" smtClean="0">
                <a:solidFill>
                  <a:schemeClr val="tx1"/>
                </a:solidFill>
                <a:effectLst/>
                <a:latin typeface="+mn-lt"/>
                <a:ea typeface="+mn-ea"/>
                <a:cs typeface="+mn-cs"/>
              </a:rPr>
              <a:t> are software components that can process messages, either as the messages are received or just before they are sent out through a send port. A pipeline divides processing into categories of work called </a:t>
            </a:r>
            <a:r>
              <a:rPr lang="en-US" sz="1200" i="1" kern="1200" dirty="0" smtClean="0">
                <a:solidFill>
                  <a:schemeClr val="tx1"/>
                </a:solidFill>
                <a:effectLst/>
                <a:latin typeface="+mn-lt"/>
                <a:ea typeface="+mn-ea"/>
                <a:cs typeface="+mn-cs"/>
              </a:rPr>
              <a:t>processing</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stages</a:t>
            </a:r>
            <a:r>
              <a:rPr lang="en-US" sz="1200" kern="1200" dirty="0" smtClean="0">
                <a:solidFill>
                  <a:schemeClr val="tx1"/>
                </a:solidFill>
                <a:effectLst/>
                <a:latin typeface="+mn-lt"/>
                <a:ea typeface="+mn-ea"/>
                <a:cs typeface="+mn-cs"/>
              </a:rPr>
              <a:t> and specifies the sequence in which each stage of work is performed. Each stage of a pipeline contains one or more pipeline components (Microsoft .NET objects or COM objects) that can be configured to work with the specific requirements of the messaging solution or orchestrated business process.</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Processing Stages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Pipeline processing stages can include functions such as decoding or encoding, disassembling or assembling, and decrypting or encrypting. Processing stages are implemented in a prescribed order that cannot be modified.</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processing stages for a pipeline depend upon its intended use. BizTalk Server provides two types of pipelines: receive and send. These two types of pipelines require separate categories of work, such as the encoding versus the decoding of a message. The pipeline also governs the process sequence by the use of policy files that specify the order in which each stage is to be executed. For instance, an incoming message must usually be decoded before it can be disassembled.</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1361143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F361C6A3-8C14-4627-8FBD-70DE1350ECFA}" type="slidenum">
              <a:rPr lang="en-US"/>
              <a:pPr/>
              <a:t>59</a:t>
            </a:fld>
            <a:endParaRPr lang="en-US"/>
          </a:p>
        </p:txBody>
      </p:sp>
      <p:sp>
        <p:nvSpPr>
          <p:cNvPr id="2" name="Notes Placeholder 1"/>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 number of reasons why you may need to implement pipelines in your BizTalk solution. By using pipelines, it is possible to modify the message in many different ways as it is being passed into and out of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a:t>
            </a:r>
            <a:endParaRPr lang="pt-PT" sz="1200" kern="1200" dirty="0" smtClean="0">
              <a:solidFill>
                <a:schemeClr val="tx1"/>
              </a:solidFill>
              <a:effectLst/>
              <a:latin typeface="+mn-lt"/>
              <a:ea typeface="+mn-ea"/>
              <a:cs typeface="+mn-cs"/>
            </a:endParaRPr>
          </a:p>
          <a:p>
            <a:endParaRPr lang="pt-PT" dirty="0" smtClean="0"/>
          </a:p>
          <a:p>
            <a:r>
              <a:rPr lang="en-US" sz="1200" b="1" kern="1200" dirty="0" smtClean="0">
                <a:solidFill>
                  <a:schemeClr val="tx1"/>
                </a:solidFill>
                <a:effectLst/>
                <a:latin typeface="+mn-lt"/>
                <a:ea typeface="+mn-ea"/>
                <a:cs typeface="+mn-cs"/>
              </a:rPr>
              <a:t>Receive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Receive pipelines can be used to process messages as they are received by BizTalk Server. For example, you can use receive pipelines to decode and/or decrypt messages (by using a private key) as well as verify the sender of messages as they are being received. This is important because messages exchanged over the Internet must frequently be encrypted, and it is necessary to confirm the identity of the sender of the message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Send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pipelines are used to process messages as they are being sent by BizTalk Server. For example, you can use send pipelines to encrypt messages (using a public key), or digitally sign outbound messages (using a private key) as proof of who the sender is. Before a message is sent, you can also use the validate component of a send pipeline to ensure that a message is valid against a known schema.</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3010827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577964F-EC31-49ED-B241-4E029BA8B724}" type="slidenum">
              <a:rPr lang="en-US"/>
              <a:pPr/>
              <a:t>60</a:t>
            </a:fld>
            <a:endParaRPr lang="en-US"/>
          </a:p>
        </p:txBody>
      </p:sp>
      <p:sp>
        <p:nvSpPr>
          <p:cNvPr id="2" name="Notes Placeholder 1"/>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Receive pipelines are associated with receive ports. When a port receives a message via an adapter (or is called from within an orchestration), the message is passed to the pipeline for processing. The receive pipeline parses the initial message, with each component tentatively processing the message. The result of the pipeline process will be zero, one, or more messages that will make their way to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and on to various subscribers.</a:t>
            </a:r>
            <a:endParaRPr lang="pt-PT" sz="1200" kern="1200" dirty="0" smtClean="0">
              <a:solidFill>
                <a:schemeClr val="tx1"/>
              </a:solidFill>
              <a:effectLst/>
              <a:latin typeface="+mn-lt"/>
              <a:ea typeface="+mn-ea"/>
              <a:cs typeface="+mn-cs"/>
            </a:endParaRPr>
          </a:p>
          <a:p>
            <a:endParaRPr lang="pt-PT" dirty="0" smtClean="0"/>
          </a:p>
          <a:p>
            <a:r>
              <a:rPr lang="en-US" sz="1200" kern="1200" dirty="0" smtClean="0">
                <a:solidFill>
                  <a:schemeClr val="tx1"/>
                </a:solidFill>
                <a:effectLst/>
                <a:latin typeface="+mn-lt"/>
                <a:ea typeface="+mn-ea"/>
                <a:cs typeface="+mn-cs"/>
              </a:rPr>
              <a:t>Each of the four stages in a receive pipeline performs a specific function and can contain only components specified for use in that stage. Each receive pipeline stage can contain up to 255 components, which will all be executed in order with the exception of the disassemble stage, in which only one component will execute. The four stages are as follows: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i="1" kern="1200" dirty="0" smtClean="0">
                <a:solidFill>
                  <a:schemeClr val="tx1"/>
                </a:solidFill>
                <a:effectLst/>
                <a:latin typeface="+mn-lt"/>
                <a:ea typeface="+mn-ea"/>
                <a:cs typeface="+mn-cs"/>
              </a:rPr>
              <a:t>Decode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stage is used for components that decode or decrypt messages. For example, there is a built-in MIME/SMIME decoder pipeline component that can be used to decode MIME-encoded messages. Custom components for this stage could include a component to decode a compressed (zipped) file before further processing.</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i="1" kern="1200" dirty="0" smtClean="0">
                <a:solidFill>
                  <a:schemeClr val="tx1"/>
                </a:solidFill>
                <a:effectLst/>
                <a:latin typeface="+mn-lt"/>
                <a:ea typeface="+mn-ea"/>
                <a:cs typeface="+mn-cs"/>
              </a:rPr>
              <a:t>Disassemble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Use this stage if you need to parse or disassemble the inbound message. The components within this stage probe the message to see if the message format is recognized, and then, if the message format is recognized, one of the components disassembles the message. Tasks performed in this stage include conversions of flat-file messages to XML format and splitting of messages. In order for property promotion to occur, an appropriate (flat-file or XML) disassembler must be specified in this stage.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i="1" kern="1200" dirty="0" smtClean="0">
                <a:solidFill>
                  <a:schemeClr val="tx1"/>
                </a:solidFill>
                <a:effectLst/>
                <a:latin typeface="+mn-lt"/>
                <a:ea typeface="+mn-ea"/>
                <a:cs typeface="+mn-cs"/>
              </a:rPr>
              <a:t>Validate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 this stage, messages are validated against a collection of schemas. Pipelines process only messages that conform to the schemas specified in this component, if present. If a message is received by the pipeline whose schema is not associated with any component in the pipeline, the message is not processed. Depending on the adapter, the message is either suspended or an error is issued to the sender. This stage runs once per message created by the Disassemble stage. The built-in validate component can be used in this stage as well as in other stages.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i="1" kern="1200" dirty="0" smtClean="0">
                <a:solidFill>
                  <a:schemeClr val="tx1"/>
                </a:solidFill>
                <a:effectLst/>
                <a:latin typeface="+mn-lt"/>
                <a:ea typeface="+mn-ea"/>
                <a:cs typeface="+mn-cs"/>
              </a:rPr>
              <a:t>Resolve Party</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 this stage, the certificate associated with the sender’s security identifier (SID) is mapped to the corresponding configured BizTalk Server party. If the message was digitally signed, the component uses the signature to look up a Microsoft Windows® identity in the BizTalk Server 2010 Configuration database. If the message carries the authenticated SID of a Windows user, this identity is used. If neither mechanism succeeds, the sender is assigned a default anonymous identity. Party resolution is an important feature for managing trading partner relationships.  Not all adapters support party resolution.</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1319409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FF0D933B-A376-436C-A8EF-58CE340ECEB2}" type="slidenum">
              <a:rPr lang="en-US"/>
              <a:pPr/>
              <a:t>61</a:t>
            </a:fld>
            <a:endParaRPr lang="en-US"/>
          </a:p>
        </p:txBody>
      </p:sp>
      <p:sp>
        <p:nvSpPr>
          <p:cNvPr id="2" name="Notes Placeholder 1"/>
          <p:cNvSpPr>
            <a:spLocks noGrp="1"/>
          </p:cNvSpPr>
          <p:nvPr>
            <p:ph type="body" idx="1"/>
          </p:nvPr>
        </p:nvSpPr>
        <p:spPr/>
        <p:txBody>
          <a:bodyPr/>
          <a:lstStyle/>
          <a:p>
            <a:r>
              <a:rPr lang="en-US" sz="1200" b="1" kern="1200" dirty="0" smtClean="0">
                <a:solidFill>
                  <a:schemeClr val="tx1"/>
                </a:solidFill>
                <a:effectLst/>
                <a:latin typeface="+mn-lt"/>
                <a:ea typeface="+mn-ea"/>
                <a:cs typeface="+mn-cs"/>
              </a:rPr>
              <a:t>Send Pipeline Stages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send pipeline is responsible for processing documents before they are sent to their final destinations. The send pipeline accepts one message and produces one message for sending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default, the send pipeline consists of three empty stages: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Pre-Assemble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stage is a placeholder for custom components that should perform some action on the message before the message is serialized. This stage is run once per message and can contain between 0 and 255 components. All components in this stage are run.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Assemble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this stage, components are responsible for assembling or serializing the message and converting it to or from XML. This stage accepts either 0 or 1 component, which if present will be executed once for each message. Possible uses for this stage include converting to a flat-file formatted message and placing an envelope wrapper around a message.</a:t>
            </a:r>
            <a:endParaRPr lang="pt-PT" sz="1200" kern="1200" dirty="0" smtClean="0">
              <a:solidFill>
                <a:schemeClr val="tx1"/>
              </a:solidFill>
              <a:effectLst/>
              <a:latin typeface="+mn-lt"/>
              <a:ea typeface="+mn-ea"/>
              <a:cs typeface="+mn-cs"/>
            </a:endParaRPr>
          </a:p>
          <a:p>
            <a:pPr marL="171450" indent="-171450">
              <a:buFont typeface="Arial" pitchFamily="34" charset="0"/>
              <a:buChar char="•"/>
            </a:pPr>
            <a:r>
              <a:rPr lang="en-US" sz="1200" b="1" i="1" kern="1200" dirty="0" smtClean="0">
                <a:solidFill>
                  <a:schemeClr val="tx1"/>
                </a:solidFill>
                <a:effectLst/>
                <a:latin typeface="+mn-lt"/>
                <a:ea typeface="+mn-ea"/>
                <a:cs typeface="+mn-cs"/>
              </a:rPr>
              <a:t>Encode</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stage is used for components that encrypt or encode the message, and it runs once per message. This stage can contain between 0 and 255 components, and all components in this stage are executed. If message signing is required, for example, place the MIME/SMIME Encoder component or a custom-encoding component in this stage. You may create a custom component to generate a message as a PDF file or to convert a message to compressed Zip format before sending it.</a:t>
            </a:r>
            <a:endParaRPr lang="pt-PT" dirty="0"/>
          </a:p>
        </p:txBody>
      </p:sp>
    </p:spTree>
    <p:extLst>
      <p:ext uri="{BB962C8B-B14F-4D97-AF65-F5344CB8AC3E}">
        <p14:creationId xmlns:p14="http://schemas.microsoft.com/office/powerpoint/2010/main" val="2953358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37A1330-CA24-4674-A049-238408849190}" type="slidenum">
              <a:rPr lang="en-US"/>
              <a:pPr/>
              <a:t>62</a:t>
            </a:fld>
            <a:endParaRPr lang="en-US"/>
          </a:p>
        </p:txBody>
      </p:sp>
      <p:sp>
        <p:nvSpPr>
          <p:cNvPr id="2" name="Notes Placeholder 1"/>
          <p:cNvSpPr>
            <a:spLocks noGrp="1"/>
          </p:cNvSpPr>
          <p:nvPr>
            <p:ph type="body" idx="1"/>
          </p:nvPr>
        </p:nvSpPr>
        <p:spPr/>
        <p:txBody>
          <a:bodyPr/>
          <a:lstStyle/>
          <a:p>
            <a:r>
              <a:rPr lang="en-US" sz="1200" b="1" kern="1200" dirty="0" smtClean="0">
                <a:solidFill>
                  <a:schemeClr val="tx1"/>
                </a:solidFill>
                <a:effectLst/>
                <a:latin typeface="+mn-lt"/>
                <a:ea typeface="+mn-ea"/>
                <a:cs typeface="+mn-cs"/>
              </a:rPr>
              <a:t>Default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you create a new application, a reference to the </a:t>
            </a:r>
            <a:r>
              <a:rPr lang="en-US" sz="1200" kern="1200" dirty="0" err="1" smtClean="0">
                <a:solidFill>
                  <a:schemeClr val="tx1"/>
                </a:solidFill>
                <a:effectLst/>
                <a:latin typeface="+mn-lt"/>
                <a:ea typeface="+mn-ea"/>
                <a:cs typeface="+mn-cs"/>
              </a:rPr>
              <a:t>Microsoft.BizTalk.DefaultPipelines</a:t>
            </a:r>
            <a:r>
              <a:rPr lang="en-US" sz="1200" kern="1200" dirty="0" smtClean="0">
                <a:solidFill>
                  <a:schemeClr val="tx1"/>
                </a:solidFill>
                <a:effectLst/>
                <a:latin typeface="+mn-lt"/>
                <a:ea typeface="+mn-ea"/>
                <a:cs typeface="+mn-cs"/>
              </a:rPr>
              <a:t> assembly is automatically added to the project. This assembly contains the default pipelines provided with BizTalk Server. The default pipelines cannot be modified using the Pipeline Designer.</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XML Receive Pipeline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XML receive pipeline consists of all four stages; however, the decode and validate stages are empty. The disassemble stage contains the XML Disassembler component, and the </a:t>
            </a:r>
            <a:r>
              <a:rPr lang="en-US" sz="1200" kern="1200" dirty="0" err="1" smtClean="0">
                <a:solidFill>
                  <a:schemeClr val="tx1"/>
                </a:solidFill>
                <a:effectLst/>
                <a:latin typeface="+mn-lt"/>
                <a:ea typeface="+mn-ea"/>
                <a:cs typeface="+mn-cs"/>
              </a:rPr>
              <a:t>ResolveParty</a:t>
            </a:r>
            <a:r>
              <a:rPr lang="en-US" sz="1200" kern="1200" dirty="0" smtClean="0">
                <a:solidFill>
                  <a:schemeClr val="tx1"/>
                </a:solidFill>
                <a:effectLst/>
                <a:latin typeface="+mn-lt"/>
                <a:ea typeface="+mn-ea"/>
                <a:cs typeface="+mn-cs"/>
              </a:rPr>
              <a:t> stage runs the Party Resolution component, which resolves the certificated subject or the source security ID to the party ID.</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XML Send Pipelines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XML send pipeline consists of all three stages, with the assemble stage having an XML assembler and the other two stages being empty. The assemble stage ensures that the outbound XML is well-formed.</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Pass-Through Receive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Pass-Through receive pipeline contains no components. It is used for simple pass-through scenarios in which no message processing is required. This pipeline is generally used when both the source and the destination of the file are known, and the message requires no validation, decoding, or disassembling. This pipeline is commonly used in conjunction with the Pass-Through send pipeline. Because this pipeline does not have a disassembler component, it cannot be used to route messages to orchestrations or to promote properties from within messages. Property promotion is discussed in detail in Module 5, “Routing BizTalk Messages.”</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Pass-Through pipelines are typically used to process non-message data, such as graphics files, Microsoft Word and PDF documents, or files that are sent as attachments. The Pass-Through pipelines treat the message as a blob (raw message data) and simply place the content directly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Pass-Through Send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Pass-Through Send pipeline contains no components. It is used for simple pass-through scenarios in which no message processing is necessary. This pipeline is the default pipeline that is used when you create a new send port. Because there are no components and no processing takes place, this pipeline is very efficient and should be used whenever practical. This pipeline is frequently used in conjunction with the Pass-Through receive pipeline when the message is not being processed by BizTalk but is simply being routed through BizTalk Server.</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Flat-File Pipelines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no default flat-file pipelines. Any time flat-file messages need to be processed, it will be necessary to create a custom pipeline as outlined in the following topics. When any flat-file message is to be processed through BizTalk Server, the pipeline will have at least one disassembler in which the document property will identify the flat-file message format that the disassembler can process. Each flat-file disassembler can specify only one document schema; therefore, if the pipeline can process multiple flat-file message formats, multiple disassemblers will be required.</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110070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5</a:t>
            </a:fld>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lorem ipsum</a:t>
            </a:r>
            <a:endParaRPr lang="en-US">
              <a:solidFill>
                <a:prstClr val="black"/>
              </a:solidFill>
            </a:endParaRPr>
          </a:p>
        </p:txBody>
      </p:sp>
    </p:spTree>
    <p:extLst>
      <p:ext uri="{BB962C8B-B14F-4D97-AF65-F5344CB8AC3E}">
        <p14:creationId xmlns:p14="http://schemas.microsoft.com/office/powerpoint/2010/main" val="2192766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D0B115B-6880-4113-A2B0-DFE3D75D5698}" type="slidenum">
              <a:rPr lang="en-US"/>
              <a:pPr/>
              <a:t>63</a:t>
            </a:fld>
            <a:endParaRPr lang="en-US"/>
          </a:p>
        </p:txBody>
      </p:sp>
      <p:sp>
        <p:nvSpPr>
          <p:cNvPr id="2" name="Notes Placeholder 1"/>
          <p:cNvSpPr>
            <a:spLocks noGrp="1"/>
          </p:cNvSpPr>
          <p:nvPr>
            <p:ph type="body" idx="1"/>
          </p:nvPr>
        </p:nvSpPr>
        <p:spPr/>
        <p:txBody>
          <a:bodyPr/>
          <a:lstStyle/>
          <a:p>
            <a:r>
              <a:rPr lang="en-US" sz="1200" kern="1200" dirty="0" smtClean="0">
                <a:solidFill>
                  <a:schemeClr val="tx1"/>
                </a:solidFill>
                <a:effectLst/>
                <a:latin typeface="+mn-lt"/>
                <a:ea typeface="+mn-ea"/>
                <a:cs typeface="+mn-cs"/>
              </a:rPr>
              <a:t>The BizTalk Pipeline Designer is a feature in Microsoft Visual Studio® 2010. The Pipeline Designer provides a graphical representation of a pipeline and enables you to construct or edit send or receive pipelines for a BizTalk project</a:t>
            </a:r>
          </a:p>
        </p:txBody>
      </p:sp>
    </p:spTree>
    <p:extLst>
      <p:ext uri="{BB962C8B-B14F-4D97-AF65-F5344CB8AC3E}">
        <p14:creationId xmlns:p14="http://schemas.microsoft.com/office/powerpoint/2010/main" val="414661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Automação de processos de negócios permite a coordenação de processos de negócios, como a aprovação de um pedido de compra, com as pessoas e aplicativos de negócios, tais como planeamento de recursos empresariais (ERP), gestão de relacionamento com clientes (CRM), ou linha de negócios (LOB). Estes processos frequentemente começam como tarefas manuais que exigem integração e de entrada com muitos sistemas diferentes e indivíduos. O processo pode exigir dias, semanas ou meses para ser concluído</a:t>
            </a:r>
          </a:p>
          <a:p>
            <a:endParaRPr lang="pt-PT" dirty="0" smtClean="0"/>
          </a:p>
          <a:p>
            <a:r>
              <a:rPr lang="pt-PT" dirty="0" err="1" smtClean="0"/>
              <a:t>BizTalk</a:t>
            </a:r>
            <a:r>
              <a:rPr lang="pt-PT" dirty="0" smtClean="0"/>
              <a:t> Server 2010 fornece as ferramentas e tecnologias para automatizar esses processos de negócios.</a:t>
            </a:r>
          </a:p>
          <a:p>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BizTalk Orchestration</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Como um programador, você pode implementar este tipo de integração de processos de negócios com uma aplicação customizada usando C #. No entanto, a criação, manutenção e gestão de processos de negócios complexos em linguagens de programação convencionais pode ser um desafio, caro e demorado. </a:t>
            </a:r>
            <a:r>
              <a:rPr lang="pt-PT" sz="1200" kern="1200" dirty="0" err="1" smtClean="0">
                <a:solidFill>
                  <a:schemeClr val="tx1"/>
                </a:solidFill>
                <a:effectLst/>
                <a:latin typeface="+mn-lt"/>
                <a:ea typeface="+mn-ea"/>
                <a:cs typeface="+mn-cs"/>
              </a:rPr>
              <a:t>BizTalk</a:t>
            </a:r>
            <a:r>
              <a:rPr lang="pt-PT" sz="1200" kern="1200" dirty="0" smtClean="0">
                <a:solidFill>
                  <a:schemeClr val="tx1"/>
                </a:solidFill>
                <a:effectLst/>
                <a:latin typeface="+mn-lt"/>
                <a:ea typeface="+mn-ea"/>
                <a:cs typeface="+mn-cs"/>
              </a:rPr>
              <a:t> Server 2010 permite que você crie esses processos de negócios de forma gráfica. Isso resulta em aplicações de automação de processos sendo desenvolvido mais rápido e de custo mais eficaz do que a construção do processo directamente em uma linguagem de programação. Ele também torna o processo mais fácil de entender, explicar e mudar.</a:t>
            </a:r>
          </a:p>
          <a:p>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Business Rule Engine</a:t>
            </a:r>
            <a:endParaRPr lang="pt-PT"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PT" sz="1200" kern="1200" dirty="0" smtClean="0">
                <a:solidFill>
                  <a:schemeClr val="tx1"/>
                </a:solidFill>
                <a:effectLst/>
                <a:latin typeface="+mn-lt"/>
                <a:ea typeface="+mn-ea"/>
                <a:cs typeface="+mn-cs"/>
              </a:rPr>
              <a:t>Com o tempo, as regras especificadas n uma orquestração pode mudar. As decisões incorporadas num processo de negócio do negócio em forma de regras são geralmente os mais voláteis. Por exemplo, um gerente de limite de gastos pode mudar, ou o limite de um cliente máximo de ordem pode mudar. </a:t>
            </a:r>
            <a:r>
              <a:rPr lang="pt-PT" sz="1200" kern="1200" dirty="0" err="1" smtClean="0">
                <a:solidFill>
                  <a:schemeClr val="tx1"/>
                </a:solidFill>
                <a:effectLst/>
                <a:latin typeface="+mn-lt"/>
                <a:ea typeface="+mn-ea"/>
                <a:cs typeface="+mn-cs"/>
              </a:rPr>
              <a:t>BizTalk</a:t>
            </a:r>
            <a:r>
              <a:rPr lang="pt-PT" sz="1200" kern="1200" dirty="0" smtClean="0">
                <a:solidFill>
                  <a:schemeClr val="tx1"/>
                </a:solidFill>
                <a:effectLst/>
                <a:latin typeface="+mn-lt"/>
                <a:ea typeface="+mn-ea"/>
                <a:cs typeface="+mn-cs"/>
              </a:rPr>
              <a:t> Server 2010 inclui o mecanismo de regras de negócio para que você possa directamente criar e modificar conjuntos de regras de negócio chamadas políticas. Essas políticas são criadas usando o </a:t>
            </a:r>
            <a:r>
              <a:rPr lang="pt-PT" sz="1200" kern="1200" dirty="0" err="1" smtClean="0">
                <a:solidFill>
                  <a:schemeClr val="tx1"/>
                </a:solidFill>
                <a:effectLst/>
                <a:latin typeface="+mn-lt"/>
                <a:ea typeface="+mn-ea"/>
                <a:cs typeface="+mn-cs"/>
              </a:rPr>
              <a:t>Business</a:t>
            </a:r>
            <a:r>
              <a:rPr lang="pt-PT" sz="1200" kern="1200" dirty="0" smtClean="0">
                <a:solidFill>
                  <a:schemeClr val="tx1"/>
                </a:solidFill>
                <a:effectLst/>
                <a:latin typeface="+mn-lt"/>
                <a:ea typeface="+mn-ea"/>
                <a:cs typeface="+mn-cs"/>
              </a:rPr>
              <a:t> Rule </a:t>
            </a:r>
            <a:r>
              <a:rPr lang="pt-PT" sz="1200" kern="1200" dirty="0" err="1" smtClean="0">
                <a:solidFill>
                  <a:schemeClr val="tx1"/>
                </a:solidFill>
                <a:effectLst/>
                <a:latin typeface="+mn-lt"/>
                <a:ea typeface="+mn-ea"/>
                <a:cs typeface="+mn-cs"/>
              </a:rPr>
              <a:t>Composer</a:t>
            </a:r>
            <a:r>
              <a:rPr lang="pt-PT" sz="1200" kern="1200" dirty="0" smtClean="0">
                <a:solidFill>
                  <a:schemeClr val="tx1"/>
                </a:solidFill>
                <a:effectLst/>
                <a:latin typeface="+mn-lt"/>
                <a:ea typeface="+mn-ea"/>
                <a:cs typeface="+mn-cs"/>
              </a:rPr>
              <a:t> e depois executado directamente pelo motor de regras de negócios</a:t>
            </a:r>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65</a:t>
            </a:fld>
            <a:endParaRPr lang="en-US"/>
          </a:p>
        </p:txBody>
      </p:sp>
    </p:spTree>
    <p:extLst>
      <p:ext uri="{BB962C8B-B14F-4D97-AF65-F5344CB8AC3E}">
        <p14:creationId xmlns:p14="http://schemas.microsoft.com/office/powerpoint/2010/main" val="1981495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C547E8D-5B2B-424F-A01B-0F0354A63F5D}" type="slidenum">
              <a:rPr lang="en-US"/>
              <a:pPr/>
              <a:t>66</a:t>
            </a:fld>
            <a:endParaRPr lang="en-US"/>
          </a:p>
        </p:txBody>
      </p:sp>
    </p:spTree>
    <p:extLst>
      <p:ext uri="{BB962C8B-B14F-4D97-AF65-F5344CB8AC3E}">
        <p14:creationId xmlns:p14="http://schemas.microsoft.com/office/powerpoint/2010/main" val="16173562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02A98E7-7D35-40E8-8D93-34F1E43B7DA1}" type="slidenum">
              <a:rPr lang="en-US"/>
              <a:pPr/>
              <a:t>67</a:t>
            </a:fld>
            <a:endParaRPr lang="en-US"/>
          </a:p>
        </p:txBody>
      </p:sp>
      <p:sp>
        <p:nvSpPr>
          <p:cNvPr id="2" name="Notes Placeholder 1"/>
          <p:cNvSpPr>
            <a:spLocks noGrp="1"/>
          </p:cNvSpPr>
          <p:nvPr>
            <p:ph type="body" idx="1"/>
          </p:nvPr>
        </p:nvSpPr>
        <p:spPr/>
        <p:txBody>
          <a:bodyPr/>
          <a:lstStyle/>
          <a:p>
            <a:r>
              <a:rPr lang="en-US" sz="1200" b="1" kern="1200" dirty="0" smtClean="0">
                <a:solidFill>
                  <a:schemeClr val="tx1"/>
                </a:solidFill>
                <a:effectLst/>
                <a:latin typeface="+mn-lt"/>
                <a:ea typeface="+mn-ea"/>
                <a:cs typeface="+mn-cs"/>
              </a:rPr>
              <a:t>Orchestration Designer</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Orchestration Designer is a tool that is hosted within Microsoft Visual Studio®. The Orchestration Designer is used to create visual representations of your business processes. The actual underlying code that carries out the business process gets built into an executable module that runs on a BizTalk Server computer.</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Orchestration Designer design environment provides a versatile drawing surface and a comprehensive set of implementation tools. These tools include shapes (such as Send, Receive, Transform, and Construct) that you can use to coordinate all of your business-to-business orchestrations on the screen using a graphical interface. The addition of each shape generates code that becomes part of the eventual business process.</a:t>
            </a:r>
            <a:endParaRPr lang="pt-PT" sz="1200" kern="1200" dirty="0" smtClean="0">
              <a:solidFill>
                <a:schemeClr val="tx1"/>
              </a:solidFill>
              <a:effectLst/>
              <a:latin typeface="+mn-lt"/>
              <a:ea typeface="+mn-ea"/>
              <a:cs typeface="+mn-cs"/>
            </a:endParaRPr>
          </a:p>
          <a:p>
            <a:endParaRPr lang="pt-PT" dirty="0" smtClean="0"/>
          </a:p>
          <a:p>
            <a:r>
              <a:rPr lang="en-US" sz="1200" b="1" kern="1200" dirty="0" smtClean="0">
                <a:solidFill>
                  <a:schemeClr val="tx1"/>
                </a:solidFill>
                <a:effectLst/>
                <a:latin typeface="+mn-lt"/>
                <a:ea typeface="+mn-ea"/>
                <a:cs typeface="+mn-cs"/>
              </a:rPr>
              <a:t>BizTalk Orchestration</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orchestrations provide the services that make it possible for you to design, execute, and manage business processes. An orchestration represents the underlying logic for processing messages similar to traditional procedural programming languages. An orchestration is a graphical rendering of the processing logic, providing many of the normal programming constructs as well as additional features needed to address requirements such as long-running transactions, parallel actions and decisions. An orchestration can be viewed as an event-driven, finite state machine in which the state-transition events are the arrivals of messages or ticks of the clock.</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Run-Time Engine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BizTalk orchestration run-time engine executes the orchestration by creating individual instances of the business process. The run-time engine coordinates multiple instances of a business process, ensuring, for example, that a response message gets routed to the correct orchestration instance, which it does by using a specialized routing pattern called correlation. For example, you may create a process involved with hiring new employees. For each employee, there are a number of messages that need to be sent and tasks that need to be performed. BizTalk Server can manage several instances of the orchestration for each new employee and correlate each incoming message to the correct orchestration instance.</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702046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2EF4937-29BA-4961-B3A9-CA2321EFC57D}" type="slidenum">
              <a:rPr lang="en-US"/>
              <a:pPr/>
              <a:t>68</a:t>
            </a:fld>
            <a:endParaRPr lang="en-US"/>
          </a:p>
        </p:txBody>
      </p:sp>
      <p:sp>
        <p:nvSpPr>
          <p:cNvPr id="2" name="Notes Placeholder 1"/>
          <p:cNvSpPr>
            <a:spLocks noGrp="1"/>
          </p:cNvSpPr>
          <p:nvPr>
            <p:ph type="body" idx="1"/>
          </p:nvPr>
        </p:nvSpPr>
        <p:spPr/>
        <p:txBody>
          <a:bodyPr/>
          <a:lstStyle/>
          <a:p>
            <a:r>
              <a:rPr lang="en-US" sz="1200" kern="1200" dirty="0" smtClean="0">
                <a:solidFill>
                  <a:schemeClr val="tx1"/>
                </a:solidFill>
                <a:effectLst/>
                <a:latin typeface="+mn-lt"/>
                <a:ea typeface="+mn-ea"/>
                <a:cs typeface="+mn-cs"/>
              </a:rPr>
              <a:t>The BizTalk orchestration engine is a highly optimized service that monitors and executes orchestrations. The orchestration management tasks the orchestration engine is responsible for include: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Creating instances of and executing orchestrations.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Maintaining the state of a running orchestration instance so that it can be restored to memory when required.</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Performing optimizations of running orchestrations to maximize scalability, throughput, and efficient use of resources.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Providing a reliable shutdown-and-recovery system.</a:t>
            </a:r>
          </a:p>
          <a:p>
            <a:pPr lvl="0"/>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Dehydration and Rehydration</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many business processes are running at the same time, memory and performance can be compromised. The orchestration engine solves these issues by performing the following actions on orchestration instances:</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1549484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C547E8D-5B2B-424F-A01B-0F0354A63F5D}" type="slidenum">
              <a:rPr lang="en-US"/>
              <a:pPr/>
              <a:t>69</a:t>
            </a:fld>
            <a:endParaRPr lang="en-US"/>
          </a:p>
        </p:txBody>
      </p:sp>
      <p:sp>
        <p:nvSpPr>
          <p:cNvPr id="2" name="Notes Placeholder 1"/>
          <p:cNvSpPr>
            <a:spLocks noGrp="1"/>
          </p:cNvSpPr>
          <p:nvPr>
            <p:ph type="body" idx="1"/>
          </p:nvPr>
        </p:nvSpPr>
        <p:spPr/>
        <p:txBody>
          <a:bodyPr/>
          <a:lstStyle/>
          <a:p>
            <a:r>
              <a:rPr lang="en-US" sz="1200" b="1" kern="1200" dirty="0" smtClean="0">
                <a:solidFill>
                  <a:schemeClr val="tx1"/>
                </a:solidFill>
                <a:effectLst/>
                <a:latin typeface="+mn-lt"/>
                <a:ea typeface="+mn-ea"/>
                <a:cs typeface="+mn-cs"/>
              </a:rPr>
              <a:t>Introduction</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orchestration is a flexible and powerful capability that provides various services and tools to enable you to design, automate, and manage business processes. Similar to traditional procedural programming languages, an orchestration represents the underlying logic for processing messages.</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orchestration provides a transactional programming model that includes support for exception handling and recovery from failed transactions. You can define two types of transactions when creating an orchestration:</a:t>
            </a:r>
            <a:endParaRPr lang="pt-PT" sz="1200" kern="1200" dirty="0" smtClean="0">
              <a:solidFill>
                <a:schemeClr val="tx1"/>
              </a:solidFill>
              <a:effectLst/>
              <a:latin typeface="+mn-lt"/>
              <a:ea typeface="+mn-ea"/>
              <a:cs typeface="+mn-cs"/>
            </a:endParaRPr>
          </a:p>
          <a:p>
            <a:pPr marL="171450" indent="-171450">
              <a:buFont typeface="Arial" pitchFamily="34" charset="0"/>
              <a:buChar char="•"/>
            </a:pPr>
            <a:r>
              <a:rPr lang="en-US" sz="1200" i="1" kern="1200" dirty="0" smtClean="0">
                <a:solidFill>
                  <a:schemeClr val="tx1"/>
                </a:solidFill>
                <a:effectLst/>
                <a:latin typeface="+mn-lt"/>
                <a:ea typeface="+mn-ea"/>
                <a:cs typeface="+mn-cs"/>
              </a:rPr>
              <a:t>Atomic transaction</a:t>
            </a:r>
            <a:r>
              <a:rPr lang="en-US" sz="1200" kern="1200" dirty="0" smtClean="0">
                <a:solidFill>
                  <a:schemeClr val="tx1"/>
                </a:solidFill>
                <a:effectLst/>
                <a:latin typeface="+mn-lt"/>
                <a:ea typeface="+mn-ea"/>
                <a:cs typeface="+mn-cs"/>
              </a:rPr>
              <a:t>. Enables a transaction to automatically role back to a previous state in case the transaction does not successfully complete. </a:t>
            </a:r>
            <a:endParaRPr lang="pt-PT" sz="1200" kern="1200" dirty="0" smtClean="0">
              <a:solidFill>
                <a:schemeClr val="tx1"/>
              </a:solidFill>
              <a:effectLst/>
              <a:latin typeface="+mn-lt"/>
              <a:ea typeface="+mn-ea"/>
              <a:cs typeface="+mn-cs"/>
            </a:endParaRPr>
          </a:p>
          <a:p>
            <a:pPr marL="171450" indent="-171450">
              <a:buFont typeface="Arial" pitchFamily="34" charset="0"/>
              <a:buChar char="•"/>
            </a:pPr>
            <a:r>
              <a:rPr lang="en-US" sz="1200" i="1" kern="1200" dirty="0" smtClean="0">
                <a:solidFill>
                  <a:schemeClr val="tx1"/>
                </a:solidFill>
                <a:effectLst/>
                <a:latin typeface="+mn-lt"/>
                <a:ea typeface="+mn-ea"/>
                <a:cs typeface="+mn-cs"/>
              </a:rPr>
              <a:t>Long running transaction</a:t>
            </a:r>
            <a:r>
              <a:rPr lang="en-US" sz="1200" kern="1200" dirty="0" smtClean="0">
                <a:solidFill>
                  <a:schemeClr val="tx1"/>
                </a:solidFill>
                <a:effectLst/>
                <a:latin typeface="+mn-lt"/>
                <a:ea typeface="+mn-ea"/>
                <a:cs typeface="+mn-cs"/>
              </a:rPr>
              <a:t>. Can span days, weeks, and longer time durations, contain nested transactions, and use custom exception handling to recover from error scenarios.</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 result, orchestrations provide you the flexibility to define the course of action in the event of a business process failure.</a:t>
            </a:r>
            <a:endParaRPr lang="pt-PT" sz="1200" kern="1200" dirty="0" smtClean="0">
              <a:solidFill>
                <a:schemeClr val="tx1"/>
              </a:solidFill>
              <a:effectLst/>
              <a:latin typeface="+mn-lt"/>
              <a:ea typeface="+mn-ea"/>
              <a:cs typeface="+mn-cs"/>
            </a:endParaRPr>
          </a:p>
          <a:p>
            <a:endParaRPr lang="pt-PT" dirty="0"/>
          </a:p>
        </p:txBody>
      </p:sp>
    </p:spTree>
    <p:extLst>
      <p:ext uri="{BB962C8B-B14F-4D97-AF65-F5344CB8AC3E}">
        <p14:creationId xmlns:p14="http://schemas.microsoft.com/office/powerpoint/2010/main" val="1030439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Scope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scope acts as a framework for organizing actions. You use it primarily for transactional execution and for exception handling. You also use a scope when you want to define variables, messages, and correlation sets that must remain local within the scope and when you need to use variables and classes that are non-</a:t>
            </a:r>
            <a:r>
              <a:rPr lang="en-US" sz="1200" kern="1200" dirty="0" err="1" smtClean="0">
                <a:solidFill>
                  <a:schemeClr val="tx1"/>
                </a:solidFill>
                <a:effectLst/>
                <a:latin typeface="+mn-lt"/>
                <a:ea typeface="+mn-ea"/>
                <a:cs typeface="+mn-cs"/>
              </a:rPr>
              <a:t>serializable</a:t>
            </a:r>
            <a:r>
              <a:rPr lang="en-US" sz="1200" kern="1200" dirty="0" smtClean="0">
                <a:solidFill>
                  <a:schemeClr val="tx1"/>
                </a:solidFill>
                <a:effectLst/>
                <a:latin typeface="+mn-lt"/>
                <a:ea typeface="+mn-ea"/>
                <a:cs typeface="+mn-cs"/>
              </a:rPr>
              <a:t>.</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scope contains one or more blocks or other nested scopes.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Group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Group shape is used to arrange actions in an intuitive and visually manageable way. You can use the Group shape as a placeholder for functionality yet to be added, or you can use it to make annotations about what actions take place within it. The </a:t>
            </a:r>
            <a:r>
              <a:rPr lang="en-US" sz="1200" b="1" kern="1200" dirty="0" smtClean="0">
                <a:solidFill>
                  <a:schemeClr val="tx1"/>
                </a:solidFill>
                <a:effectLst/>
                <a:latin typeface="+mn-lt"/>
                <a:ea typeface="+mn-ea"/>
                <a:cs typeface="+mn-cs"/>
              </a:rPr>
              <a:t>name</a:t>
            </a:r>
            <a:r>
              <a:rPr lang="en-US" sz="1200" kern="1200" dirty="0" smtClean="0">
                <a:solidFill>
                  <a:schemeClr val="tx1"/>
                </a:solidFill>
                <a:effectLst/>
                <a:latin typeface="+mn-lt"/>
                <a:ea typeface="+mn-ea"/>
                <a:cs typeface="+mn-cs"/>
              </a:rPr>
              <a:t> property on the Group shape can be up to 512 characters long. You can type annotations into the name property, and when the shape is collapsed, the entire name will be displayed.</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70</a:t>
            </a:fld>
            <a:endParaRPr lang="en-US"/>
          </a:p>
        </p:txBody>
      </p:sp>
    </p:spTree>
    <p:extLst>
      <p:ext uri="{BB962C8B-B14F-4D97-AF65-F5344CB8AC3E}">
        <p14:creationId xmlns:p14="http://schemas.microsoft.com/office/powerpoint/2010/main" val="16481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Expression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Expression shape allows you to enter complex expressions into your orchestration easily and quickly; however, you cannot use it to enter an arbitrary amount of code. For example, you can initialize and manipulate the values of your orchestration variables, assign values to dynamic ports, or make a .NET call to run an external program. You use the Expression Editor to define the expression.</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Throw Exception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explicitly throw exceptions in an orchestration by using the Throw Exception shape. When the throw is performed, the runtime engine will search for the nearest exception handler that can handle the type of exception being thrown. After a matching exception handler is found, control is transferred to the first statement of the exception handler. If the search for matching exception handlers fails, the orchestration halts. Transactions (which will be discussed in the next module) can help you minimize the impact of such an occurrence.</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73</a:t>
            </a:fld>
            <a:endParaRPr lang="en-US"/>
          </a:p>
        </p:txBody>
      </p:sp>
    </p:spTree>
    <p:extLst>
      <p:ext uri="{BB962C8B-B14F-4D97-AF65-F5344CB8AC3E}">
        <p14:creationId xmlns:p14="http://schemas.microsoft.com/office/powerpoint/2010/main" val="846816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Call Orchestration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Call Orchestration shape is used to invoke another nested orchestration synchronously, which means that the enclosing orchestration waits for the nested orchestration to finish before continuing.</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specify parameters that will be passed to the nested orchestration. Parameters can be messages, variables, port references, role links, or correlation sets. Parameters can be defined as one way (in or out), or they can also be passed by reference as with a .NET method parameter. Passed-in port references, role links, and correlation sets all perform in a way similar to that of self-addressed envelopes, which means that they supply the nested orchestration information that it can use to send information back to the enclosing orchestration.</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Start Orchestration Shape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 to the Call Orchestration shape, the Start Orchestration shape can be used to nest other orchestrations; however, this nesting is asynchronous, which means that the flow of control in the invoking orchestration proceeds beyond the invocation without waiting for the invoked orchestration to finish its work.</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with the Call Orchestration shape, you can specify parameters that will be passed to the called orchestration. The Start Orchestration shape can only take in parameters; it cannot take out or reference parameters.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74</a:t>
            </a:fld>
            <a:endParaRPr lang="en-US"/>
          </a:p>
        </p:txBody>
      </p:sp>
    </p:spTree>
    <p:extLst>
      <p:ext uri="{BB962C8B-B14F-4D97-AF65-F5344CB8AC3E}">
        <p14:creationId xmlns:p14="http://schemas.microsoft.com/office/powerpoint/2010/main" val="3805048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B5B6E3E-8FBB-4842-8A37-4319D8056B66}" type="slidenum">
              <a:rPr lang="en-US"/>
              <a:pPr/>
              <a:t>75</a:t>
            </a:fld>
            <a:endParaRPr lang="en-US"/>
          </a:p>
        </p:txBody>
      </p:sp>
    </p:spTree>
    <p:extLst>
      <p:ext uri="{BB962C8B-B14F-4D97-AF65-F5344CB8AC3E}">
        <p14:creationId xmlns:p14="http://schemas.microsoft.com/office/powerpoint/2010/main" val="91359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35391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AD505A-808C-4195-8C16-783F6E7FB291}" type="slidenum">
              <a:rPr lang="en-US"/>
              <a:pPr/>
              <a:t>77</a:t>
            </a:fld>
            <a:endParaRPr lang="en-US"/>
          </a:p>
        </p:txBody>
      </p:sp>
      <p:sp>
        <p:nvSpPr>
          <p:cNvPr id="354306" name="Rectangle 2"/>
          <p:cNvSpPr>
            <a:spLocks noGrp="1" noRot="1" noChangeAspect="1" noChangeArrowheads="1" noTextEdit="1"/>
          </p:cNvSpPr>
          <p:nvPr>
            <p:ph type="sldImg"/>
          </p:nvPr>
        </p:nvSpPr>
        <p:spPr>
          <a:xfrm>
            <a:off x="2857500" y="514350"/>
            <a:ext cx="3429000" cy="2571750"/>
          </a:xfrm>
          <a:ln/>
        </p:spPr>
      </p:sp>
      <p:sp>
        <p:nvSpPr>
          <p:cNvPr id="354307" name="Rectangle 3"/>
          <p:cNvSpPr>
            <a:spLocks noGrp="1" noChangeArrowheads="1"/>
          </p:cNvSpPr>
          <p:nvPr>
            <p:ph type="body" idx="1"/>
          </p:nvPr>
        </p:nvSpPr>
        <p:spPr/>
        <p:txBody>
          <a:bodyPr/>
          <a:lstStyle/>
          <a:p>
            <a:r>
              <a:rPr lang="en-US" sz="1200" b="1" kern="1200" dirty="0" smtClean="0">
                <a:solidFill>
                  <a:schemeClr val="tx1"/>
                </a:solidFill>
                <a:effectLst/>
                <a:latin typeface="+mn-lt"/>
                <a:ea typeface="+mn-ea"/>
                <a:cs typeface="+mn-cs"/>
              </a:rPr>
              <a:t>Adapters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adapters are the first and last software components used by BizTalk Server to exchange messages with disparate applications and systems. An adapter is a software component that enables messages to be received or sent by BizTalk Server using a specific delivery mechanism. This mechanism is commonly a recognized standard, such as HTTP, FTP, or POP3, but it could also be a method of communicating with a proprietary third-party application, such as a vendor’s Enterprise Resource Planning (ERP) application.</a:t>
            </a:r>
            <a:endParaRPr lang="pt-PT" sz="1200" kern="1200" dirty="0" smtClean="0">
              <a:solidFill>
                <a:schemeClr val="tx1"/>
              </a:solidFill>
              <a:effectLst/>
              <a:latin typeface="+mn-lt"/>
              <a:ea typeface="+mn-ea"/>
              <a:cs typeface="+mn-cs"/>
            </a:endParaRPr>
          </a:p>
          <a:p>
            <a:endParaRPr lang="en-US" dirty="0" smtClean="0"/>
          </a:p>
          <a:p>
            <a:r>
              <a:rPr lang="en-US" sz="1200" b="1" kern="1200" dirty="0" smtClean="0">
                <a:solidFill>
                  <a:schemeClr val="tx1"/>
                </a:solidFill>
                <a:effectLst/>
                <a:latin typeface="+mn-lt"/>
                <a:ea typeface="+mn-ea"/>
                <a:cs typeface="+mn-cs"/>
              </a:rPr>
              <a:t>How Adapters Work</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role of an adapter is to enable communications between BizTalk Server and external systems and trading partners. Users configure adapters by creating send ports and receive locations that define the properties for given instances of the adapter. Most adapters support both send and receive operations, whereas other adapters support communication in only one direction.</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receive adapter works in conjunction with a receive port and a receive pipeline to retrieve messages from the source location (an endpoint); it saves the messages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Each receive adapter has specific context information about the message (metadata) that is associated with the protocol that it supports. This metadata can include information such as the original file name, the time the message was received, and the sender information. The metadata is saved along with the message data and can be accessed by send ports, send port groups, and orchestrations when necessary for routing purposes and to make general processing decisions within an orchestration. For sending messages, the send port adapter and pipeline work together via the messaging engine to send the message from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to a specific endpoint.</a:t>
            </a:r>
            <a:endParaRPr lang="pt-PT"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590621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FFE1F7-953F-4E75-8B82-D92F759455DD}" type="slidenum">
              <a:rPr lang="en-US"/>
              <a:pPr/>
              <a:t>78</a:t>
            </a:fld>
            <a:endParaRPr lang="en-US"/>
          </a:p>
        </p:txBody>
      </p:sp>
      <p:sp>
        <p:nvSpPr>
          <p:cNvPr id="355330" name="Rectangle 2"/>
          <p:cNvSpPr>
            <a:spLocks noGrp="1" noRot="1" noChangeAspect="1" noChangeArrowheads="1" noTextEdit="1"/>
          </p:cNvSpPr>
          <p:nvPr>
            <p:ph type="sldImg"/>
          </p:nvPr>
        </p:nvSpPr>
        <p:spPr>
          <a:xfrm>
            <a:off x="2857500" y="514350"/>
            <a:ext cx="3429000" cy="2571750"/>
          </a:xfrm>
          <a:ln/>
        </p:spPr>
      </p:sp>
      <p:sp>
        <p:nvSpPr>
          <p:cNvPr id="355331" name="Rectangle 3"/>
          <p:cNvSpPr>
            <a:spLocks noGrp="1" noChangeArrowheads="1"/>
          </p:cNvSpPr>
          <p:nvPr>
            <p:ph type="body" idx="1"/>
          </p:nvPr>
        </p:nvSpPr>
        <p:spPr/>
        <p:txBody>
          <a:bodyPr/>
          <a:lstStyle/>
          <a:p>
            <a:r>
              <a:rPr lang="en-US" sz="1200" b="1" kern="1200" dirty="0" smtClean="0">
                <a:solidFill>
                  <a:schemeClr val="tx1"/>
                </a:solidFill>
                <a:effectLst/>
                <a:latin typeface="+mn-lt"/>
                <a:ea typeface="+mn-ea"/>
                <a:cs typeface="+mn-cs"/>
              </a:rPr>
              <a:t>Standard BizTalk Server 2010 adapters</a:t>
            </a:r>
            <a:r>
              <a:rPr lang="en-US" sz="1200" kern="1200" dirty="0" smtClean="0">
                <a:solidFill>
                  <a:schemeClr val="tx1"/>
                </a:solidFill>
                <a:effectLst/>
                <a:latin typeface="+mn-lt"/>
                <a:ea typeface="+mn-ea"/>
                <a:cs typeface="+mn-cs"/>
              </a:rPr>
              <a:t>. These adapters, also known as native adapters, are included in the installation of BizTalk Server 2010. The standard adapters include Base EDI, FILE, FTP, HTTP, </a:t>
            </a:r>
            <a:r>
              <a:rPr lang="en-US" sz="1200" kern="1200" dirty="0" err="1" smtClean="0">
                <a:solidFill>
                  <a:schemeClr val="tx1"/>
                </a:solidFill>
                <a:effectLst/>
                <a:latin typeface="+mn-lt"/>
                <a:ea typeface="+mn-ea"/>
                <a:cs typeface="+mn-cs"/>
              </a:rPr>
              <a:t>WebsSphere</a:t>
            </a:r>
            <a:r>
              <a:rPr lang="en-US" sz="1200" kern="1200" dirty="0" smtClean="0">
                <a:solidFill>
                  <a:schemeClr val="tx1"/>
                </a:solidFill>
                <a:effectLst/>
                <a:latin typeface="+mn-lt"/>
                <a:ea typeface="+mn-ea"/>
                <a:cs typeface="+mn-cs"/>
              </a:rPr>
              <a:t> MQ, MSMQ, POP3, SMTP, SOAP, SharePoint and WCF adapters.  Multiple instances of each adapter can be configured by adding multiple receive locations and send ports.  The FTP adapter has been improved, adding support for secure FTP.</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BizTalk Server 2010 Adapter Pack</a:t>
            </a:r>
            <a:r>
              <a:rPr lang="en-US" sz="1200" kern="1200" dirty="0" smtClean="0">
                <a:solidFill>
                  <a:schemeClr val="tx1"/>
                </a:solidFill>
                <a:effectLst/>
                <a:latin typeface="+mn-lt"/>
                <a:ea typeface="+mn-ea"/>
                <a:cs typeface="+mn-cs"/>
              </a:rPr>
              <a:t>. Microsoft makes available additional specialized adapters for connecting BizTalk Server to a number of proprietary systems.  The release of the BizTalk Server 2010 Adapter Pack includes updated adapters that support the latest versions of JD Edwards, Oracle </a:t>
            </a:r>
            <a:r>
              <a:rPr lang="en-US" sz="1200" kern="1200" dirty="0" err="1" smtClean="0">
                <a:solidFill>
                  <a:schemeClr val="tx1"/>
                </a:solidFill>
                <a:effectLst/>
                <a:latin typeface="+mn-lt"/>
                <a:ea typeface="+mn-ea"/>
                <a:cs typeface="+mn-cs"/>
              </a:rPr>
              <a:t>eBS</a:t>
            </a:r>
            <a:r>
              <a:rPr lang="en-US" sz="1200" kern="1200" dirty="0" smtClean="0">
                <a:solidFill>
                  <a:schemeClr val="tx1"/>
                </a:solidFill>
                <a:effectLst/>
                <a:latin typeface="+mn-lt"/>
                <a:ea typeface="+mn-ea"/>
                <a:cs typeface="+mn-cs"/>
              </a:rPr>
              <a:t>, SAP and Siebel. These adapters can be installed individually as required.  A complete list of the BizTalk Server 2010 adapters is available on the Microsoft web site.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Third-party adapters</a:t>
            </a:r>
            <a:r>
              <a:rPr lang="en-US" sz="1200" kern="1200" dirty="0" smtClean="0">
                <a:solidFill>
                  <a:schemeClr val="tx1"/>
                </a:solidFill>
                <a:effectLst/>
                <a:latin typeface="+mn-lt"/>
                <a:ea typeface="+mn-ea"/>
                <a:cs typeface="+mn-cs"/>
              </a:rPr>
              <a:t>. Third-party adapters can be purchased by companies who specialize in developing adapters or from companies that provide adapters to enable integration with their proprietary applications. Examples of third-party adapters include Lotus Notes, and CICS. Once the adapter has been installed, you can use the BizTalk Administration console to configure these adapters. If an adapter is no longer required, it can be removed without the need to reconfigure the BizTalk application.</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Custom adapters</a:t>
            </a:r>
            <a:r>
              <a:rPr lang="en-US" sz="1200" kern="1200" dirty="0" smtClean="0">
                <a:solidFill>
                  <a:schemeClr val="tx1"/>
                </a:solidFill>
                <a:effectLst/>
                <a:latin typeface="+mn-lt"/>
                <a:ea typeface="+mn-ea"/>
                <a:cs typeface="+mn-cs"/>
              </a:rPr>
              <a:t>. A custom adapter could be required if no adapter exists for a system or application to integrate with BizTalk Server 2010.  Microsoft provides the BizTalk Adapter Framework documentation and a software development kit (SDK) toolkit for developers to use for creating custom adapters.</a:t>
            </a:r>
            <a:endParaRPr lang="en-US" i="1" dirty="0"/>
          </a:p>
        </p:txBody>
      </p:sp>
    </p:spTree>
    <p:extLst>
      <p:ext uri="{BB962C8B-B14F-4D97-AF65-F5344CB8AC3E}">
        <p14:creationId xmlns:p14="http://schemas.microsoft.com/office/powerpoint/2010/main" val="3011923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D9735-C988-4CE1-BC83-5B0798647233}" type="slidenum">
              <a:rPr lang="en-US"/>
              <a:pPr/>
              <a:t>79</a:t>
            </a:fld>
            <a:endParaRPr lang="en-US"/>
          </a:p>
        </p:txBody>
      </p:sp>
      <p:sp>
        <p:nvSpPr>
          <p:cNvPr id="356354" name="Rectangle 2"/>
          <p:cNvSpPr>
            <a:spLocks noGrp="1" noRot="1" noChangeAspect="1" noChangeArrowheads="1" noTextEdit="1"/>
          </p:cNvSpPr>
          <p:nvPr>
            <p:ph type="sldImg"/>
          </p:nvPr>
        </p:nvSpPr>
        <p:spPr>
          <a:xfrm>
            <a:off x="2857500" y="514350"/>
            <a:ext cx="3429000" cy="2571750"/>
          </a:xfrm>
          <a:ln/>
        </p:spPr>
      </p:sp>
      <p:sp>
        <p:nvSpPr>
          <p:cNvPr id="356355" name="Rectangle 3"/>
          <p:cNvSpPr>
            <a:spLocks noGrp="1" noChangeArrowheads="1"/>
          </p:cNvSpPr>
          <p:nvPr>
            <p:ph type="body" idx="1"/>
          </p:nvPr>
        </p:nvSpPr>
        <p:spPr/>
        <p:txBody>
          <a:bodyPr/>
          <a:lstStyle/>
          <a:p>
            <a:r>
              <a:rPr lang="en-US" sz="1200" b="1" kern="1200" dirty="0" smtClean="0">
                <a:solidFill>
                  <a:schemeClr val="tx1"/>
                </a:solidFill>
                <a:effectLst/>
                <a:latin typeface="+mn-lt"/>
                <a:ea typeface="+mn-ea"/>
                <a:cs typeface="+mn-cs"/>
              </a:rPr>
              <a:t>Adapter Framework</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Microsoft provides the BizTalk Adapter Framework to enable developers to create custom adapters for interfacing and integrating with a proprietary system or with a system unsupported by existing adapters. This framework provides a common means of creating and implementing adapters and includes the specifications for building BizTalk adapters using open standards based on Web Services. The Adapter Framework consists of a set of extensible APIs that enable developers to access relevant BizTalk Server services used to integrate applications and platforms. Once an adapter has been built for BizTalk Server by using the Adapter Framework, the standard BizTalk administration tools can be used to manage and configure the adapter. The Adapter Framework is provided as part of the BizTalk Server 2010 product SDK.</a:t>
            </a:r>
            <a:endParaRPr lang="pt-PT"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340586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D9735-C988-4CE1-BC83-5B0798647233}" type="slidenum">
              <a:rPr lang="en-US"/>
              <a:pPr/>
              <a:t>80</a:t>
            </a:fld>
            <a:endParaRPr lang="en-US"/>
          </a:p>
        </p:txBody>
      </p:sp>
      <p:sp>
        <p:nvSpPr>
          <p:cNvPr id="356354" name="Rectangle 2"/>
          <p:cNvSpPr>
            <a:spLocks noGrp="1" noRot="1" noChangeAspect="1" noChangeArrowheads="1" noTextEdit="1"/>
          </p:cNvSpPr>
          <p:nvPr>
            <p:ph type="sldImg"/>
          </p:nvPr>
        </p:nvSpPr>
        <p:spPr>
          <a:xfrm>
            <a:off x="2857500" y="514350"/>
            <a:ext cx="3429000" cy="2571750"/>
          </a:xfrm>
          <a:ln/>
        </p:spPr>
      </p:sp>
      <p:sp>
        <p:nvSpPr>
          <p:cNvPr id="356355" name="Rectangle 3"/>
          <p:cNvSpPr>
            <a:spLocks noGrp="1" noChangeArrowheads="1"/>
          </p:cNvSpPr>
          <p:nvPr>
            <p:ph type="body" idx="1"/>
          </p:nvPr>
        </p:nvSpPr>
        <p:spPr/>
        <p:txBody>
          <a:bodyPr/>
          <a:lstStyle/>
          <a:p>
            <a:r>
              <a:rPr lang="en-US" sz="1200" b="1" kern="1200" dirty="0" smtClean="0">
                <a:solidFill>
                  <a:schemeClr val="tx1"/>
                </a:solidFill>
                <a:effectLst/>
                <a:latin typeface="+mn-lt"/>
                <a:ea typeface="+mn-ea"/>
                <a:cs typeface="+mn-cs"/>
              </a:rPr>
              <a:t>Adapter Framework</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Microsoft provides the BizTalk Adapter Framework to enable developers to create custom adapters for interfacing and integrating with a proprietary system or with a system unsupported by existing adapters. This framework provides a common means of creating and implementing adapters and includes the specifications for building BizTalk adapters using open standards based on Web Services. The Adapter Framework consists of a set of extensible APIs that enable developers to access relevant BizTalk Server services used to integrate applications and platforms. Once an adapter has been built for BizTalk Server by using the Adapter Framework, the standard BizTalk administration tools can be used to manage and configure the adapter. The Adapter Framework is provided as part of the BizTalk Server 2010 product SDK.</a:t>
            </a:r>
            <a:endParaRPr lang="pt-PT"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879335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B8C78E-708B-44DC-A0C9-5001C32E4876}" type="slidenum">
              <a:rPr lang="en-US"/>
              <a:pPr/>
              <a:t>81</a:t>
            </a:fld>
            <a:endParaRPr lang="en-US"/>
          </a:p>
        </p:txBody>
      </p:sp>
      <p:sp>
        <p:nvSpPr>
          <p:cNvPr id="358402" name="Rectangle 2"/>
          <p:cNvSpPr>
            <a:spLocks noGrp="1" noRot="1" noChangeAspect="1" noChangeArrowheads="1" noTextEdit="1"/>
          </p:cNvSpPr>
          <p:nvPr>
            <p:ph type="sldImg"/>
          </p:nvPr>
        </p:nvSpPr>
        <p:spPr>
          <a:xfrm>
            <a:off x="2857500" y="514350"/>
            <a:ext cx="3429000" cy="2571750"/>
          </a:xfrm>
          <a:ln/>
        </p:spPr>
      </p:sp>
      <p:sp>
        <p:nvSpPr>
          <p:cNvPr id="358403" name="Rectangle 3"/>
          <p:cNvSpPr>
            <a:spLocks noGrp="1" noChangeArrowheads="1"/>
          </p:cNvSpPr>
          <p:nvPr>
            <p:ph type="body" idx="1"/>
          </p:nvPr>
        </p:nvSpPr>
        <p:spPr/>
        <p:txBody>
          <a:bodyPr/>
          <a:lstStyle/>
          <a:p>
            <a:r>
              <a:rPr lang="en-US" sz="1200" b="1" kern="1200" dirty="0" smtClean="0">
                <a:solidFill>
                  <a:schemeClr val="tx1"/>
                </a:solidFill>
                <a:effectLst/>
                <a:latin typeface="+mn-lt"/>
                <a:ea typeface="+mn-ea"/>
                <a:cs typeface="+mn-cs"/>
              </a:rPr>
              <a:t>Adapter Configuration</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Each adapter must be configured with specific properties to enable it to function. The properties differ depending on how the adapter will connect to the intended endpoint. For example, an FTP adapter has specific settings that are unique to the FTP protocol and the specific FTP server that it must connect to. This includes properties such as the polling interval, logon user name, and the password. Obviously, these properties would not be appropriate for the FILE adapter.</a:t>
            </a:r>
            <a:endParaRPr lang="pt-PT" sz="12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1184038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7E16A7-5849-40DA-AEE2-08C81524B434}" type="slidenum">
              <a:rPr lang="en-US"/>
              <a:pPr/>
              <a:t>82</a:t>
            </a:fld>
            <a:endParaRPr lang="en-US"/>
          </a:p>
        </p:txBody>
      </p:sp>
      <p:sp>
        <p:nvSpPr>
          <p:cNvPr id="360450" name="Rectangle 2"/>
          <p:cNvSpPr>
            <a:spLocks noGrp="1" noRot="1" noChangeAspect="1" noChangeArrowheads="1" noTextEdit="1"/>
          </p:cNvSpPr>
          <p:nvPr>
            <p:ph type="sldImg"/>
          </p:nvPr>
        </p:nvSpPr>
        <p:spPr>
          <a:xfrm>
            <a:off x="2857500" y="514350"/>
            <a:ext cx="3429000" cy="2571750"/>
          </a:xfrm>
          <a:ln/>
        </p:spPr>
      </p:sp>
      <p:sp>
        <p:nvSpPr>
          <p:cNvPr id="360451" name="Rectangle 3"/>
          <p:cNvSpPr>
            <a:spLocks noGrp="1" noChangeArrowheads="1"/>
          </p:cNvSpPr>
          <p:nvPr>
            <p:ph type="body" idx="1"/>
          </p:nvPr>
        </p:nvSpPr>
        <p:spPr/>
        <p:txBody>
          <a:bodyPr/>
          <a:lstStyle/>
          <a:p>
            <a:r>
              <a:rPr lang="en-US" sz="1200" kern="1200" dirty="0" smtClean="0">
                <a:solidFill>
                  <a:schemeClr val="tx1"/>
                </a:solidFill>
                <a:effectLst/>
                <a:latin typeface="+mn-lt"/>
                <a:ea typeface="+mn-ea"/>
                <a:cs typeface="+mn-cs"/>
              </a:rPr>
              <a:t>The BizTalk WCF adapters allow BizTalk Server to communicate with service-based interfaces of other applications, including database servers such as SQL Server 2008 and Oracle 11g.  The WCF adapters offer a new and more flexible way to access data.  The BizTalk WCF adapters include five physical adapters that represent the WCF predefined bindings: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WSHttp</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provides WS-* standards support over the HTTP transport.</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BasicHttp</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provides communicates with ASMX-based Web services and clients and other services that conform to the WS-I Basic Profile 1.1.</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NetTcp</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provides WS-* standards support over the TCP transport.</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NetMsmq</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provides support for queuing by leveraging Microsoft Message Queuing (MSMQ) as a transport.</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NetNamedPipe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provides secure optimization for on-machine cross-process communication using named pipes.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WCF-Custom:</a:t>
            </a:r>
            <a:r>
              <a:rPr lang="en-US" sz="1200" kern="1200" dirty="0" smtClean="0">
                <a:solidFill>
                  <a:schemeClr val="tx1"/>
                </a:solidFill>
                <a:effectLst/>
                <a:latin typeface="+mn-lt"/>
                <a:ea typeface="+mn-ea"/>
                <a:cs typeface="+mn-cs"/>
              </a:rPr>
              <a:t>  This adapter allows you to configure a WCF binding and the behavior information for the receive location and send port, and take advantage of the WCF extensibility features.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WCF-</a:t>
            </a:r>
            <a:r>
              <a:rPr lang="en-US" sz="1200" i="1" kern="1200" dirty="0" err="1" smtClean="0">
                <a:solidFill>
                  <a:schemeClr val="tx1"/>
                </a:solidFill>
                <a:effectLst/>
                <a:latin typeface="+mn-lt"/>
                <a:ea typeface="+mn-ea"/>
                <a:cs typeface="+mn-cs"/>
              </a:rPr>
              <a:t>CustomIsolated</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adapter allows you to configure a WCF binding and the behavior information for the receive location running in an isolated host, and take advantage of the WCF extensibility features over the HTTP transport.</a:t>
            </a:r>
            <a:endParaRPr lang="pt-PT" sz="1200" kern="1200" dirty="0" smtClean="0">
              <a:solidFill>
                <a:schemeClr val="tx1"/>
              </a:solidFill>
              <a:effectLst/>
              <a:latin typeface="+mn-lt"/>
              <a:ea typeface="+mn-ea"/>
              <a:cs typeface="+mn-cs"/>
            </a:endParaRPr>
          </a:p>
          <a:p>
            <a:pPr>
              <a:lnSpc>
                <a:spcPct val="80000"/>
              </a:lnSpc>
            </a:pPr>
            <a:endParaRPr lang="en-US" sz="800" dirty="0" smtClean="0"/>
          </a:p>
          <a:p>
            <a:r>
              <a:rPr lang="en-US" sz="1200" b="1" kern="1200" dirty="0" smtClean="0">
                <a:solidFill>
                  <a:schemeClr val="tx1"/>
                </a:solidFill>
                <a:effectLst/>
                <a:latin typeface="+mn-lt"/>
                <a:ea typeface="+mn-ea"/>
                <a:cs typeface="+mn-cs"/>
              </a:rPr>
              <a:t>WCF-Custom Adapter</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WCF-Custom adapter replaces the SQL adapter that was included in previous versions of BizTalk.  With the WCF-Custom adapter, BizTalk Server can exchange messages to and from a Microsoft SQL Server™ 2008 and Oracle 11g databases</a:t>
            </a:r>
            <a:endParaRPr lang="en-US" sz="800" dirty="0"/>
          </a:p>
        </p:txBody>
      </p:sp>
    </p:spTree>
    <p:extLst>
      <p:ext uri="{BB962C8B-B14F-4D97-AF65-F5344CB8AC3E}">
        <p14:creationId xmlns:p14="http://schemas.microsoft.com/office/powerpoint/2010/main" val="1236182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Business Rules</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Business rules </a:t>
            </a:r>
            <a:r>
              <a:rPr lang="en-US" sz="1200" kern="1200" dirty="0" smtClean="0">
                <a:solidFill>
                  <a:schemeClr val="tx1"/>
                </a:solidFill>
                <a:effectLst/>
                <a:latin typeface="+mn-lt"/>
                <a:ea typeface="+mn-ea"/>
                <a:cs typeface="+mn-cs"/>
              </a:rPr>
              <a:t>are statements that govern the conduct of business processes. A </a:t>
            </a:r>
            <a:r>
              <a:rPr lang="en-US" sz="1200" i="1" kern="1200" dirty="0" smtClean="0">
                <a:solidFill>
                  <a:schemeClr val="tx1"/>
                </a:solidFill>
                <a:effectLst/>
                <a:latin typeface="+mn-lt"/>
                <a:ea typeface="+mn-ea"/>
                <a:cs typeface="+mn-cs"/>
              </a:rPr>
              <a:t>policy </a:t>
            </a:r>
            <a:r>
              <a:rPr lang="en-US" sz="1200" kern="1200" dirty="0" smtClean="0">
                <a:solidFill>
                  <a:schemeClr val="tx1"/>
                </a:solidFill>
                <a:effectLst/>
                <a:latin typeface="+mn-lt"/>
                <a:ea typeface="+mn-ea"/>
                <a:cs typeface="+mn-cs"/>
              </a:rPr>
              <a:t>is a collection of related rules that are evaluated together, for example, a bank’s loan approval policy might be composed of several different rules that need to be evaluated. The policy is executed, and each rule is evaluated and possibly applied.</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Each rule consists of a condition (an </a:t>
            </a:r>
            <a:r>
              <a:rPr lang="en-US" sz="1200" i="1" kern="1200" dirty="0" smtClean="0">
                <a:solidFill>
                  <a:schemeClr val="tx1"/>
                </a:solidFill>
                <a:effectLst/>
                <a:latin typeface="+mn-lt"/>
                <a:ea typeface="+mn-ea"/>
                <a:cs typeface="+mn-cs"/>
              </a:rPr>
              <a:t>if clause</a:t>
            </a:r>
            <a:r>
              <a:rPr lang="en-US" sz="1200" kern="1200" dirty="0" smtClean="0">
                <a:solidFill>
                  <a:schemeClr val="tx1"/>
                </a:solidFill>
                <a:effectLst/>
                <a:latin typeface="+mn-lt"/>
                <a:ea typeface="+mn-ea"/>
                <a:cs typeface="+mn-cs"/>
              </a:rPr>
              <a:t>) and a resulting action (a </a:t>
            </a:r>
            <a:r>
              <a:rPr lang="en-US" sz="1200" i="1" kern="1200" dirty="0" smtClean="0">
                <a:solidFill>
                  <a:schemeClr val="tx1"/>
                </a:solidFill>
                <a:effectLst/>
                <a:latin typeface="+mn-lt"/>
                <a:ea typeface="+mn-ea"/>
                <a:cs typeface="+mn-cs"/>
              </a:rPr>
              <a:t>then clause</a:t>
            </a:r>
            <a:r>
              <a:rPr lang="en-US" sz="1200" kern="1200" dirty="0" smtClean="0">
                <a:solidFill>
                  <a:schemeClr val="tx1"/>
                </a:solidFill>
                <a:effectLst/>
                <a:latin typeface="+mn-lt"/>
                <a:ea typeface="+mn-ea"/>
                <a:cs typeface="+mn-cs"/>
              </a:rPr>
              <a:t>). The conditions and actions can be quite simple or very complex. The condition is evaluated, and if it evaluates to True, the specified actions are performed by the rule engine. Unlike in most programming models, there is no else action. For example, if you want to perform an action on all purchase orders, but the action varies based on the total order amount, you would need to create two rules, one for purchase orders with a total of less then $1,000 and one rule for purchase orders with totals greater than or equal to $1,000. These two rules would make up the discount policy.</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Within a policy, the various rules can have different priorities assigned. These priorities do not modify the order of evaluation but rather the order that the rules are fired in. That is, if multiple rules are to be fired (on the agenda), the priority will determine the order that the rules are applied. In this case, the rule that has the highest assigned priority will be fired.</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84</a:t>
            </a:fld>
            <a:endParaRPr lang="en-US"/>
          </a:p>
        </p:txBody>
      </p:sp>
    </p:spTree>
    <p:extLst>
      <p:ext uri="{BB962C8B-B14F-4D97-AF65-F5344CB8AC3E}">
        <p14:creationId xmlns:p14="http://schemas.microsoft.com/office/powerpoint/2010/main" val="447407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Rule</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Business rules</a:t>
            </a:r>
            <a:r>
              <a:rPr lang="en-US" sz="1200" kern="1200" dirty="0" smtClean="0">
                <a:solidFill>
                  <a:schemeClr val="tx1"/>
                </a:solidFill>
                <a:effectLst/>
                <a:latin typeface="+mn-lt"/>
                <a:ea typeface="+mn-ea"/>
                <a:cs typeface="+mn-cs"/>
              </a:rPr>
              <a:t> are statements that govern the conduct of business processes. Business rules consist of a condition and one or more consequent actions. Conditions are true/false, otherwise known as Boolean expressions, that consist of one or more predicates applied to facts. Multiple conditions can be combined to provide for complex computations. Complex conditions can be constructed by joining multiple simple conditions using AND, OR, and NOT modifiers. For example, when evaluating a customer order, you could have a rule such as: If customer exists AND total order amount &gt; 1000 OR if customer exists AND customer rating = excellent THEN set discount amount = 10%.</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Policy</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Policies </a:t>
            </a:r>
            <a:r>
              <a:rPr lang="en-US" sz="1200" kern="1200" dirty="0" smtClean="0">
                <a:solidFill>
                  <a:schemeClr val="tx1"/>
                </a:solidFill>
                <a:effectLst/>
                <a:latin typeface="+mn-lt"/>
                <a:ea typeface="+mn-ea"/>
                <a:cs typeface="+mn-cs"/>
              </a:rPr>
              <a:t>are logical rule sets. You compose a version of a policy, save it, test it by applying it to facts, and when you are satisfied with the results, publish it and deploy it to a production environment. Policies are versioned and deployed, so if a rule changes, you simply create a new version of the policy, test the policy, and then deploy it. You do not have to recompile or modify orchestrations or other business processes that are using a particular business policy.</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called from an orchestration, the Business Rule Engine will always execute the latest version of a policy. Changes made to a business rule policy will be immediate. The next time the policy is called from an orchestration, the most recently deployed version will be used. After it is published, a business rule policy is immutable and can be changed only by creating a new version.</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Vocabulary</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Vocabularies</a:t>
            </a:r>
            <a:r>
              <a:rPr lang="en-US" sz="1200" kern="1200" dirty="0" smtClean="0">
                <a:solidFill>
                  <a:schemeClr val="tx1"/>
                </a:solidFill>
                <a:effectLst/>
                <a:latin typeface="+mn-lt"/>
                <a:ea typeface="+mn-ea"/>
                <a:cs typeface="+mn-cs"/>
              </a:rPr>
              <a:t> are user-defined names for the facts used in rule conditions and actions. Vocabulary definitions render rules easier to read, understand, and share for the various workers within a particular business domain. For example, the source location for a particular fact might be a field in a particular record within a database, represented as an SQL query. Instead of employing the SQL query (an abstract procedural statement, difficult for most people to memorize or recognize) in the rule, a name meaningful to all the relevant parties in the development and deployment process can be associated with the query by creating a vocabulary definition. When you create a new vocabulary definition, you can choose from one of the following:</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constant value, a range of values, or a set of values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.NET class or class member</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An XML document element or attribute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database table or column</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Creating the necessary vocabulary for business rules makes reading, comprehending, and updating the business rules much easier than without using vocabularies. In addition to the vocabularies you can create, the Business Rule Composer uses predefined vocabularies for the predicates and functions used in the rule evaluations and actions.</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Rule Store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rule store</a:t>
            </a:r>
            <a:r>
              <a:rPr lang="en-US" sz="1200" kern="1200" dirty="0" smtClean="0">
                <a:solidFill>
                  <a:schemeClr val="tx1"/>
                </a:solidFill>
                <a:effectLst/>
                <a:latin typeface="+mn-lt"/>
                <a:ea typeface="+mn-ea"/>
                <a:cs typeface="+mn-cs"/>
              </a:rPr>
              <a:t> is a repository for business policies and vocabularies. Policies and vocabularies are deployed to the rule store. The rule store is by default the Business Rule Database (</a:t>
            </a:r>
            <a:r>
              <a:rPr lang="en-US" sz="1200" kern="1200" dirty="0" err="1" smtClean="0">
                <a:solidFill>
                  <a:schemeClr val="tx1"/>
                </a:solidFill>
                <a:effectLst/>
                <a:latin typeface="+mn-lt"/>
                <a:ea typeface="+mn-ea"/>
                <a:cs typeface="+mn-cs"/>
              </a:rPr>
              <a:t>BizTalkRuleEngineDb</a:t>
            </a:r>
            <a:r>
              <a:rPr lang="en-US" sz="1200" kern="1200" dirty="0" smtClean="0">
                <a:solidFill>
                  <a:schemeClr val="tx1"/>
                </a:solidFill>
                <a:effectLst/>
                <a:latin typeface="+mn-lt"/>
                <a:ea typeface="+mn-ea"/>
                <a:cs typeface="+mn-cs"/>
              </a:rPr>
              <a:t>). This database is created when configuring business rules for the BizTalk group. Additionally, policies and vocabularies can be exported to an XML file to simplify modification and deployment between test and production environments.</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85</a:t>
            </a:fld>
            <a:endParaRPr lang="en-US"/>
          </a:p>
        </p:txBody>
      </p:sp>
    </p:spTree>
    <p:extLst>
      <p:ext uri="{BB962C8B-B14F-4D97-AF65-F5344CB8AC3E}">
        <p14:creationId xmlns:p14="http://schemas.microsoft.com/office/powerpoint/2010/main" val="233924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Business Rules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i="1" kern="1200" dirty="0" smtClean="0">
                <a:solidFill>
                  <a:schemeClr val="tx1"/>
                </a:solidFill>
                <a:effectLst/>
                <a:latin typeface="+mn-lt"/>
                <a:ea typeface="+mn-ea"/>
                <a:cs typeface="+mn-cs"/>
              </a:rPr>
              <a:t>business rule</a:t>
            </a:r>
            <a:r>
              <a:rPr lang="en-US" sz="1200" kern="1200" dirty="0" smtClean="0">
                <a:solidFill>
                  <a:schemeClr val="tx1"/>
                </a:solidFill>
                <a:effectLst/>
                <a:latin typeface="+mn-lt"/>
                <a:ea typeface="+mn-ea"/>
                <a:cs typeface="+mn-cs"/>
              </a:rPr>
              <a:t> consists of a condition and one or more resulting actions. As mentioned before, business rules are </a:t>
            </a:r>
            <a:r>
              <a:rPr lang="en-US" sz="1200" i="1" kern="1200" dirty="0" smtClean="0">
                <a:solidFill>
                  <a:schemeClr val="tx1"/>
                </a:solidFill>
                <a:effectLst/>
                <a:latin typeface="+mn-lt"/>
                <a:ea typeface="+mn-ea"/>
                <a:cs typeface="+mn-cs"/>
              </a:rPr>
              <a:t>If/Then</a:t>
            </a:r>
            <a:r>
              <a:rPr lang="en-US" sz="1200" kern="1200" dirty="0" smtClean="0">
                <a:solidFill>
                  <a:schemeClr val="tx1"/>
                </a:solidFill>
                <a:effectLst/>
                <a:latin typeface="+mn-lt"/>
                <a:ea typeface="+mn-ea"/>
                <a:cs typeface="+mn-cs"/>
              </a:rPr>
              <a:t> conditions, and there is no </a:t>
            </a:r>
            <a:r>
              <a:rPr lang="en-US" sz="1200" i="1" kern="1200" dirty="0" smtClean="0">
                <a:solidFill>
                  <a:schemeClr val="tx1"/>
                </a:solidFill>
                <a:effectLst/>
                <a:latin typeface="+mn-lt"/>
                <a:ea typeface="+mn-ea"/>
                <a:cs typeface="+mn-cs"/>
              </a:rPr>
              <a:t>Else</a:t>
            </a:r>
            <a:r>
              <a:rPr lang="en-US" sz="1200" kern="1200" dirty="0" smtClean="0">
                <a:solidFill>
                  <a:schemeClr val="tx1"/>
                </a:solidFill>
                <a:effectLst/>
                <a:latin typeface="+mn-lt"/>
                <a:ea typeface="+mn-ea"/>
                <a:cs typeface="+mn-cs"/>
              </a:rPr>
              <a:t> clause. Each business rule either returns </a:t>
            </a:r>
            <a:r>
              <a:rPr lang="en-US" sz="1200" i="1" kern="1200" dirty="0" smtClean="0">
                <a:solidFill>
                  <a:schemeClr val="tx1"/>
                </a:solidFill>
                <a:effectLst/>
                <a:latin typeface="+mn-lt"/>
                <a:ea typeface="+mn-ea"/>
                <a:cs typeface="+mn-cs"/>
              </a:rPr>
              <a:t>True</a:t>
            </a:r>
            <a:r>
              <a:rPr lang="en-US" sz="1200" kern="1200" dirty="0" smtClean="0">
                <a:solidFill>
                  <a:schemeClr val="tx1"/>
                </a:solidFill>
                <a:effectLst/>
                <a:latin typeface="+mn-lt"/>
                <a:ea typeface="+mn-ea"/>
                <a:cs typeface="+mn-cs"/>
              </a:rPr>
              <a:t> or </a:t>
            </a:r>
            <a:r>
              <a:rPr lang="en-US" sz="1200" i="1" kern="1200" dirty="0" smtClean="0">
                <a:solidFill>
                  <a:schemeClr val="tx1"/>
                </a:solidFill>
                <a:effectLst/>
                <a:latin typeface="+mn-lt"/>
                <a:ea typeface="+mn-ea"/>
                <a:cs typeface="+mn-cs"/>
              </a:rPr>
              <a:t>False</a:t>
            </a:r>
            <a:r>
              <a:rPr lang="en-US" sz="1200" kern="1200" dirty="0" smtClean="0">
                <a:solidFill>
                  <a:schemeClr val="tx1"/>
                </a:solidFill>
                <a:effectLst/>
                <a:latin typeface="+mn-lt"/>
                <a:ea typeface="+mn-ea"/>
                <a:cs typeface="+mn-cs"/>
              </a:rPr>
              <a:t>.</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Conditions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i="1" kern="1200" dirty="0" smtClean="0">
                <a:solidFill>
                  <a:schemeClr val="tx1"/>
                </a:solidFill>
                <a:effectLst/>
                <a:latin typeface="+mn-lt"/>
                <a:ea typeface="+mn-ea"/>
                <a:cs typeface="+mn-cs"/>
              </a:rPr>
              <a:t>condition</a:t>
            </a:r>
            <a:r>
              <a:rPr lang="en-US" sz="1200" kern="1200" dirty="0" smtClean="0">
                <a:solidFill>
                  <a:schemeClr val="tx1"/>
                </a:solidFill>
                <a:effectLst/>
                <a:latin typeface="+mn-lt"/>
                <a:ea typeface="+mn-ea"/>
                <a:cs typeface="+mn-cs"/>
              </a:rPr>
              <a:t> is a </a:t>
            </a:r>
            <a:r>
              <a:rPr lang="en-US" sz="1200" i="1" kern="1200" dirty="0" smtClean="0">
                <a:solidFill>
                  <a:schemeClr val="tx1"/>
                </a:solidFill>
                <a:effectLst/>
                <a:latin typeface="+mn-lt"/>
                <a:ea typeface="+mn-ea"/>
                <a:cs typeface="+mn-cs"/>
              </a:rPr>
              <a:t>True/False</a:t>
            </a:r>
            <a:r>
              <a:rPr lang="en-US" sz="1200" kern="1200" dirty="0" smtClean="0">
                <a:solidFill>
                  <a:schemeClr val="tx1"/>
                </a:solidFill>
                <a:effectLst/>
                <a:latin typeface="+mn-lt"/>
                <a:ea typeface="+mn-ea"/>
                <a:cs typeface="+mn-cs"/>
              </a:rPr>
              <a:t> (Boolean) expression that consists of one or more predicates applied to facts. Predicates can be combined with the logical connectives AND, OR, and NOT to form a logical expression that is potentially quite large but that will always evaluate to either True or False.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Actions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a:t>
            </a:r>
            <a:r>
              <a:rPr lang="en-US" sz="1200" i="1" kern="1200" dirty="0" smtClean="0">
                <a:solidFill>
                  <a:schemeClr val="tx1"/>
                </a:solidFill>
                <a:effectLst/>
                <a:latin typeface="+mn-lt"/>
                <a:ea typeface="+mn-ea"/>
                <a:cs typeface="+mn-cs"/>
              </a:rPr>
              <a:t>action</a:t>
            </a:r>
            <a:r>
              <a:rPr lang="en-US" sz="1200" kern="1200" dirty="0" smtClean="0">
                <a:solidFill>
                  <a:schemeClr val="tx1"/>
                </a:solidFill>
                <a:effectLst/>
                <a:latin typeface="+mn-lt"/>
                <a:ea typeface="+mn-ea"/>
                <a:cs typeface="+mn-cs"/>
              </a:rPr>
              <a:t> is the functional consequence of condition evaluation. If a rule condition is met, a corresponding action or actions are initiated. Actions are represented in the Business Rule Framework as Microsoft .NET–based objects or as set operations on XML documents or database tables. For example, if a business rule that checks whether or not a customer is preferred returns true, you could then call a method of a .NET class to execute code in the class. You could also update elements or attributes in an XML schema document, or you could update data in a Microsoft SQL Server™ database. You can execute more than one action within the THEN clause.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Facts</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Facts </a:t>
            </a:r>
            <a:r>
              <a:rPr lang="en-US" sz="1200" kern="1200" dirty="0" smtClean="0">
                <a:solidFill>
                  <a:schemeClr val="tx1"/>
                </a:solidFill>
                <a:effectLst/>
                <a:latin typeface="+mn-lt"/>
                <a:ea typeface="+mn-ea"/>
                <a:cs typeface="+mn-cs"/>
              </a:rPr>
              <a:t>are the data that rules use to make decisions. Facts can be derived from multiple data sources and must be fed into the rule engine through pre-defined vocabularies, XML schemas, .NET classes, or database row sets. Many facts are instance facts that will be different for each firing of the rules. For example, the customer name and account number fields in a PO message are instance facts. Other facts may be long term. For example, interest rates usually change infrequently and do not need to be looked up each time a rule is fired. Long-term facts are determined once and then held in the cache until refreshed, whereas instance facts are determined for each rule execution. A fact can be configured as a long-term fact by setting the </a:t>
            </a:r>
            <a:r>
              <a:rPr lang="en-US" sz="1200" b="1" kern="1200" dirty="0" smtClean="0">
                <a:solidFill>
                  <a:schemeClr val="tx1"/>
                </a:solidFill>
                <a:effectLst/>
                <a:latin typeface="+mn-lt"/>
                <a:ea typeface="+mn-ea"/>
                <a:cs typeface="+mn-cs"/>
              </a:rPr>
              <a:t>Fact Retriever</a:t>
            </a:r>
            <a:r>
              <a:rPr lang="en-US" sz="1200" kern="1200" dirty="0" smtClean="0">
                <a:solidFill>
                  <a:schemeClr val="tx1"/>
                </a:solidFill>
                <a:effectLst/>
                <a:latin typeface="+mn-lt"/>
                <a:ea typeface="+mn-ea"/>
                <a:cs typeface="+mn-cs"/>
              </a:rPr>
              <a:t> property for each version of the policy in the properties window for the version of the policy. A fact retriever object must be created to be able to fetch the facts from a persistent storage and present them to the policy object.</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86</a:t>
            </a:fld>
            <a:endParaRPr lang="en-US"/>
          </a:p>
        </p:txBody>
      </p:sp>
    </p:spTree>
    <p:extLst>
      <p:ext uri="{BB962C8B-B14F-4D97-AF65-F5344CB8AC3E}">
        <p14:creationId xmlns:p14="http://schemas.microsoft.com/office/powerpoint/2010/main" val="470927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Common Orchestration Scenarios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Instead of having to code and recode constantly changing business policies and logic within your complex business processes, you can incorporate a call to the Business Rule Engine and thus allow information workers to update the rules as needed.</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Overview</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integrate business rules into your orchestrations to support a variety of scenarios: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You can use rules to determine whether another business process needs to be executed. For example, after successfully placing a customer order, you might want to call a second orchestration that handles the shipping of orders.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You can use rules to evaluate business logic and to determine when a business process requires a variable delay. For example, you might set up a loop to check on the status of an item to see if the item is in stock. After initially checking the stock of an item that is not available, the rule delay would be one minute. The next time, the rule would wait five minutes before executing, the following time, the rule would wait 30 minutes before executing, and so on.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You can use rules to determine the execution path for a business process, basing the determination on the results of the rule execution. For example, if the customer submitting the purchase order does not exist in the database, you could route the document to another business process to add the customer to the database before continuing to process the purchase order.</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87</a:t>
            </a:fld>
            <a:endParaRPr lang="en-US"/>
          </a:p>
        </p:txBody>
      </p:sp>
    </p:spTree>
    <p:extLst>
      <p:ext uri="{BB962C8B-B14F-4D97-AF65-F5344CB8AC3E}">
        <p14:creationId xmlns:p14="http://schemas.microsoft.com/office/powerpoint/2010/main" val="399265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66999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Overview</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Business Rules Framework incorporates a graphical user interface—the Business Rule Composer—that developers, information workers, and administrators can all use in various ways to develop and apply both rules and policies.</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Developers can: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Create the orchestrations from which the business rules will be called, and they define the action to be taken when a decision is returned to the orchestration. As long as the decision path within the orchestration does not change, the orchestration will not need to be redeployed.</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Create the initial business rule policies and create vocabularies to make it easier for information workers to edit and understand business rule policies.</a:t>
            </a:r>
            <a:endParaRPr lang="pt-PT" sz="1200" kern="1200" dirty="0" smtClean="0">
              <a:solidFill>
                <a:schemeClr val="tx1"/>
              </a:solidFill>
              <a:effectLst/>
              <a:latin typeface="+mn-lt"/>
              <a:ea typeface="+mn-ea"/>
              <a:cs typeface="+mn-cs"/>
            </a:endParaRPr>
          </a:p>
          <a:p>
            <a:pPr marL="0" indent="0">
              <a:buFont typeface="Arial" pitchFamily="34" charset="0"/>
              <a:buNone/>
            </a:pPr>
            <a:endParaRPr lang="en-US" sz="1200" kern="1200" dirty="0" smtClean="0">
              <a:solidFill>
                <a:schemeClr val="tx1"/>
              </a:solidFill>
              <a:effectLst/>
              <a:latin typeface="+mn-lt"/>
              <a:ea typeface="+mn-ea"/>
              <a:cs typeface="+mn-cs"/>
            </a:endParaRPr>
          </a:p>
          <a:p>
            <a:pPr marL="0" indent="0">
              <a:buFont typeface="Arial" pitchFamily="34" charset="0"/>
              <a:buNone/>
            </a:pPr>
            <a:r>
              <a:rPr lang="en-US" sz="1200" kern="1200" dirty="0" smtClean="0">
                <a:solidFill>
                  <a:schemeClr val="tx1"/>
                </a:solidFill>
                <a:effectLst/>
                <a:latin typeface="+mn-lt"/>
                <a:ea typeface="+mn-ea"/>
                <a:cs typeface="+mn-cs"/>
              </a:rPr>
              <a:t>Information workers can: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Design, test, and manage business policies. Changes made to a BRE policy will be executed from an orchestration without having to recompile and redeploy the BizTalk assembly. The BRE always calls the latest deployed version of the policy.</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Administrators can: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Secure business rule policies. By default, when a new policy or vocabulary is created in the rule store, only the user who created it and the rule engine administrator have both read/execute and modify/delete access. The rule engine administrator can configure which users have the access level, or rights, to perform different operations (processes operate under user credentials).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Deploy business rule policies from one physical environment to another. Deploying business rules to other physical environments is accomplished by using the Rules Engine Deployment Wizard and is covered later in this module. Rules can also be exported and imported using Microsoft Windows® Installer (MSI) packages.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Monitor the results of executed business rules by using the BizTalk Administration Console.  This tool allows auditing of the rules-based decision made within each orchestration instance.</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88</a:t>
            </a:fld>
            <a:endParaRPr lang="en-US"/>
          </a:p>
        </p:txBody>
      </p:sp>
    </p:spTree>
    <p:extLst>
      <p:ext uri="{BB962C8B-B14F-4D97-AF65-F5344CB8AC3E}">
        <p14:creationId xmlns:p14="http://schemas.microsoft.com/office/powerpoint/2010/main" val="23597694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Business Rule Composer</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Business Rule Composer is a graphical user interface that allows you to create business rule policies, which contain one or more business rules. These rules can evaluate facts to determine if specific actions should be performed. To assist in humanizing these rules, vocabularies can be created that provide a user-friendly alias to the terms and conditions. Multiple versions of the policies and vocabularies can be created, tested, published, and deployed using the Business Rule Composer to make management of these artifacts easier.</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Create Business Rule Policy</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policy is a collection of rules. Each rule is a conditional comparison of facts, which if the comparison evaluates to </a:t>
            </a:r>
            <a:r>
              <a:rPr lang="en-US" sz="1200" i="1" kern="1200" dirty="0" smtClean="0">
                <a:solidFill>
                  <a:schemeClr val="tx1"/>
                </a:solidFill>
                <a:effectLst/>
                <a:latin typeface="+mn-lt"/>
                <a:ea typeface="+mn-ea"/>
                <a:cs typeface="+mn-cs"/>
              </a:rPr>
              <a:t>True</a:t>
            </a:r>
            <a:r>
              <a:rPr lang="en-US" sz="1200" kern="1200" dirty="0" smtClean="0">
                <a:solidFill>
                  <a:schemeClr val="tx1"/>
                </a:solidFill>
                <a:effectLst/>
                <a:latin typeface="+mn-lt"/>
                <a:ea typeface="+mn-ea"/>
                <a:cs typeface="+mn-cs"/>
              </a:rPr>
              <a:t> causes the actions defined in the rule to be executed. Rules are constructed in the Rule Composer pane by adding predicates and facts (which may be direct facts or may be based upon vocabularies) and defining actions. AND, OR, and NOT operators can be added to conditions to provide for complex comparisons.</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Facts and actions are added by dragging them onto the Rule Composer design surface.</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Testing, Publishing, and Deploying a Policy</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a version of a policy is defined to the satisfaction of the business analyst, the policy should be tested prior to publishing it. The act of publishing the policy to the Rule Store makes the policy available to the BRE. By default, the BRE uses a SQL Server database as the Rule Store. However, rules can be exported to an XML-based Rule Store as well. Once published, policy versions are immutable and cannot be changed without creating a new version. Remember that rules must also be deployed before they can be used by other applications.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89</a:t>
            </a:fld>
            <a:endParaRPr lang="en-US"/>
          </a:p>
        </p:txBody>
      </p:sp>
    </p:spTree>
    <p:extLst>
      <p:ext uri="{BB962C8B-B14F-4D97-AF65-F5344CB8AC3E}">
        <p14:creationId xmlns:p14="http://schemas.microsoft.com/office/powerpoint/2010/main" val="50606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Overview</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Business Activity Monitoring (BAM) is a tool for monitoring and analyzing data from business process information sources. The data is presented in a real-time view of business state, trends, and critical conditions. BAM’s open application programming interface (API) can be used to gain visibility into data external to BizTalk processes, such as archival data or other non-BizTalk processes and systems. BAM gives business analysts the data they need when they need it, enabling them to make better business decisions based on more relevant data.</a:t>
            </a:r>
            <a:endParaRPr lang="pt-PT" sz="1200" kern="1200" dirty="0" smtClean="0">
              <a:solidFill>
                <a:schemeClr val="tx1"/>
              </a:solidFill>
              <a:effectLst/>
              <a:latin typeface="+mn-lt"/>
              <a:ea typeface="+mn-ea"/>
              <a:cs typeface="+mn-cs"/>
            </a:endParaRPr>
          </a:p>
          <a:p>
            <a:endParaRPr lang="pt-PT" dirty="0" smtClean="0"/>
          </a:p>
          <a:p>
            <a:r>
              <a:rPr lang="en-US" sz="1200" kern="1200" dirty="0" smtClean="0">
                <a:solidFill>
                  <a:schemeClr val="tx1"/>
                </a:solidFill>
                <a:effectLst/>
                <a:latin typeface="+mn-lt"/>
                <a:ea typeface="+mn-ea"/>
                <a:cs typeface="+mn-cs"/>
              </a:rPr>
              <a:t>BAM allows you to determine how your business is performing by answering questions such as: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How long did it take for this process to be approved?</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How quickly was this order filled after it was received?</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How many process cycles occurred in the last month? In the last year?</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How many purchase orders were processed last week?</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How much is our total revenue this year so far?</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91</a:t>
            </a:fld>
            <a:endParaRPr lang="en-US"/>
          </a:p>
        </p:txBody>
      </p:sp>
    </p:spTree>
    <p:extLst>
      <p:ext uri="{BB962C8B-B14F-4D97-AF65-F5344CB8AC3E}">
        <p14:creationId xmlns:p14="http://schemas.microsoft.com/office/powerpoint/2010/main" val="26349629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Overview</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BAM makes it possible for developers, business analysts, and end users, working individually or collaboratively, to extract the data they need from their business processes.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92</a:t>
            </a:fld>
            <a:endParaRPr lang="en-US"/>
          </a:p>
        </p:txBody>
      </p:sp>
    </p:spTree>
    <p:extLst>
      <p:ext uri="{BB962C8B-B14F-4D97-AF65-F5344CB8AC3E}">
        <p14:creationId xmlns:p14="http://schemas.microsoft.com/office/powerpoint/2010/main" val="3134567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Overview</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creation and implementation of BAM to monitor business processes usually involves several different roles with different skill sets and tools.</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Business Analyst Role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role of the business analyst is to create BAM activity definitions (activities) and to create the views that will be available to end users to view the business processes. Generally, Business Analysts do not know, and do not need to know, what the actual orchestration that defines the business process looks like. They know what information is important to track and the order in which the process occurs.</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Create Activity</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Analysts use Microsoft Excel 2010 to create activities that identify in list form the key performance indicators (KPIs) of the business processes, for example, receiving and processing a purchase order (PO). These activities will include milestones (a date/time measure for the receipt of a PO or the sending of an invoice) in addition to data points of interest, such as the order date, PO number, total, and discounted total amounts. These data points might be of interest for tracking and auditing purposes.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93</a:t>
            </a:fld>
            <a:endParaRPr lang="en-US"/>
          </a:p>
        </p:txBody>
      </p:sp>
    </p:spTree>
    <p:extLst>
      <p:ext uri="{BB962C8B-B14F-4D97-AF65-F5344CB8AC3E}">
        <p14:creationId xmlns:p14="http://schemas.microsoft.com/office/powerpoint/2010/main" val="1080070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Tracking Profile Editor (TPE)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Tracking Profile Editor (TPE) is a graphical user interface used by developers to create and modify the tracking profiles that map a specific view of internal business processes and associated data to a business process that might be represented by one or more orchestrations.</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you use the TPE to create a tracking profile, you create or load a profile that will define the relationship between: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One or more BizTalk assemblies that have been deployed to the BizTalk Configuration database; each assembly may contain one or more orchestrations, pipelines, schemas, and property schemas.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The activity, created by the business analyst, that has been deployed to the tracking database by the use of the BAM Management command-line tool.</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multiple BAM activities deployed, you can use the TPE to create links of continuations between the activities. Linking BAM activities brings together the business analyst’s view of the process with the real-world implementation of that process as a group of orchestrations.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94</a:t>
            </a:fld>
            <a:endParaRPr lang="en-US"/>
          </a:p>
        </p:txBody>
      </p:sp>
    </p:spTree>
    <p:extLst>
      <p:ext uri="{BB962C8B-B14F-4D97-AF65-F5344CB8AC3E}">
        <p14:creationId xmlns:p14="http://schemas.microsoft.com/office/powerpoint/2010/main" val="41420628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BAM Portal is a tool in BizTalk Server 2010 that is used to view data collected in the BAM databases from a business process. When the model is deployed by using the BAM Manager, the views included in the data collection model are rendered as views for the BAM Portal. The BAM Portal is a Microsoft ASP.NET application (it does not rely on Windows SharePoint Foundation). For companies that already have SharePoint sites, Web parts are available to simplify integration of BAM data into those sites.</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BAM Portal gives you the ability to:</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Access pre-created views of the business data created by the business analyst and work with PivotTables® in real time. In this way, users can customize the view to their own preferences.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Perform activity searches against BAM data to find specific BAM activity. For example, the preceding slide shows sales manager data for the </a:t>
            </a:r>
            <a:r>
              <a:rPr lang="en-US" sz="1200" kern="1200" dirty="0" err="1" smtClean="0">
                <a:solidFill>
                  <a:schemeClr val="tx1"/>
                </a:solidFill>
                <a:effectLst/>
                <a:latin typeface="+mn-lt"/>
                <a:ea typeface="+mn-ea"/>
                <a:cs typeface="+mn-cs"/>
              </a:rPr>
              <a:t>OrderMgmt</a:t>
            </a:r>
            <a:r>
              <a:rPr lang="en-US" sz="1200" kern="1200" dirty="0" smtClean="0">
                <a:solidFill>
                  <a:schemeClr val="tx1"/>
                </a:solidFill>
                <a:effectLst/>
                <a:latin typeface="+mn-lt"/>
                <a:ea typeface="+mn-ea"/>
                <a:cs typeface="+mn-cs"/>
              </a:rPr>
              <a:t> application. Queries can be saved and reused. They can also be the basis for an alert, such as notification when a purchase order arrives from the specified customer.</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Drill down to see detailed information. This example shows the activity status for the city of Los Angeles. The Activity Status view shows the dates on which several business milestones were reached and tracking information (the Activity ID), in addition to the other data. With this functionality, it is easy to start with aggregated data (all orders processed) and see the details for orders that make up the totals.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Configure and share alerts to notify specific users in the event that particular threshold conditions are met—for example, if the number of unprocessed purchase orders exceeds 100, send an e-mail message to the sales manager. Once created, alerts can be subscribed to by other users who are interested in the same information.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Escalate issues to the systems administrator. A link is provided to send feedback to a preconfigured e-mail address notifying the recipient of problems that are identified by portal users.</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95</a:t>
            </a:fld>
            <a:endParaRPr lang="en-US"/>
          </a:p>
        </p:txBody>
      </p:sp>
    </p:spTree>
    <p:extLst>
      <p:ext uri="{BB962C8B-B14F-4D97-AF65-F5344CB8AC3E}">
        <p14:creationId xmlns:p14="http://schemas.microsoft.com/office/powerpoint/2010/main" val="5226594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4C5F538-B430-4BE1-BFCF-A0908899E923}" type="slidenum">
              <a:rPr lang="en-US" smtClean="0"/>
              <a:pPr/>
              <a:t>97</a:t>
            </a:fld>
            <a:endParaRPr lang="en-US" smtClean="0"/>
          </a:p>
        </p:txBody>
      </p:sp>
      <p:sp>
        <p:nvSpPr>
          <p:cNvPr id="33795" name="Rectangle 2"/>
          <p:cNvSpPr>
            <a:spLocks noGrp="1" noRot="1" noChangeAspect="1" noChangeArrowheads="1" noTextEdit="1"/>
          </p:cNvSpPr>
          <p:nvPr>
            <p:ph type="sldImg"/>
          </p:nvPr>
        </p:nvSpPr>
        <p:spPr>
          <a:xfrm>
            <a:off x="2857500" y="514350"/>
            <a:ext cx="3429000" cy="2571750"/>
          </a:xfrm>
          <a:ln/>
        </p:spPr>
      </p:sp>
      <p:sp>
        <p:nvSpPr>
          <p:cNvPr id="33796" name="Rectangle 3"/>
          <p:cNvSpPr>
            <a:spLocks noGrp="1" noChangeArrowheads="1"/>
          </p:cNvSpPr>
          <p:nvPr>
            <p:ph type="body" idx="1"/>
          </p:nvPr>
        </p:nvSpPr>
        <p:spPr>
          <a:noFill/>
          <a:ln/>
        </p:spPr>
        <p:txBody>
          <a:bodyPr/>
          <a:lstStyle/>
          <a:p>
            <a:r>
              <a:rPr lang="en-US" sz="1200" b="1" kern="1200" dirty="0" smtClean="0">
                <a:solidFill>
                  <a:schemeClr val="tx1"/>
                </a:solidFill>
                <a:effectLst/>
                <a:latin typeface="+mn-lt"/>
                <a:ea typeface="+mn-ea"/>
                <a:cs typeface="+mn-cs"/>
              </a:rPr>
              <a:t>The Publish and Subscribe Architecture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uses a publish and subscribe (or </a:t>
            </a:r>
            <a:r>
              <a:rPr lang="en-US" sz="1200" i="1" kern="1200" dirty="0" smtClean="0">
                <a:solidFill>
                  <a:schemeClr val="tx1"/>
                </a:solidFill>
                <a:effectLst/>
                <a:latin typeface="+mn-lt"/>
                <a:ea typeface="+mn-ea"/>
                <a:cs typeface="+mn-cs"/>
              </a:rPr>
              <a:t>pub/sub</a:t>
            </a:r>
            <a:r>
              <a:rPr lang="en-US" sz="1200" kern="1200" dirty="0" smtClean="0">
                <a:solidFill>
                  <a:schemeClr val="tx1"/>
                </a:solidFill>
                <a:effectLst/>
                <a:latin typeface="+mn-lt"/>
                <a:ea typeface="+mn-ea"/>
                <a:cs typeface="+mn-cs"/>
              </a:rPr>
              <a:t>) messaging model. The pub/sub model is highly scalable at both the database and processing levels. This pub/sub routing mechanism can manage large volumes of messages and large individual messages, and can interact with a wide variety of back-end systems. This design also makes adding and changing subscribing components on-the-fly extremely easy.</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Publication</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Publication</a:t>
            </a:r>
            <a:r>
              <a:rPr lang="en-US" sz="1200" kern="1200" dirty="0" smtClean="0">
                <a:solidFill>
                  <a:schemeClr val="tx1"/>
                </a:solidFill>
                <a:effectLst/>
                <a:latin typeface="+mn-lt"/>
                <a:ea typeface="+mn-ea"/>
                <a:cs typeface="+mn-cs"/>
              </a:rPr>
              <a:t> is the process by which messages are placed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The principal publishing component in BizTalk Server is the receive port, which receives and processes messages into the database. Orchestrations also publish messages as they are sent from the orchestration to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for further routing.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Subscriptions</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Subscriptions</a:t>
            </a:r>
            <a:r>
              <a:rPr lang="en-US" sz="1200" kern="1200" dirty="0" smtClean="0">
                <a:solidFill>
                  <a:schemeClr val="tx1"/>
                </a:solidFill>
                <a:effectLst/>
                <a:latin typeface="+mn-lt"/>
                <a:ea typeface="+mn-ea"/>
                <a:cs typeface="+mn-cs"/>
              </a:rPr>
              <a:t> are criteria on which message routing is determined. Orchestrations, send ports, and send port groups can each subscribe to messages. Each subscription allows the subscriber to initiate or continue the processing of a message. Subscriptions are managed by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a message meets the specifications of a subscription, the message is passed from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to the subscriber. If multiple subscribers exist for a given message, each gets a copy of the message.</a:t>
            </a:r>
            <a:endParaRPr lang="pt-PT" sz="1200" kern="1200" dirty="0" smtClean="0">
              <a:solidFill>
                <a:schemeClr val="tx1"/>
              </a:solidFill>
              <a:effectLst/>
              <a:latin typeface="+mn-lt"/>
              <a:ea typeface="+mn-ea"/>
              <a:cs typeface="+mn-cs"/>
            </a:endParaRPr>
          </a:p>
          <a:p>
            <a:endParaRPr lang="en-US" dirty="0" smtClean="0"/>
          </a:p>
        </p:txBody>
      </p:sp>
    </p:spTree>
    <p:extLst>
      <p:ext uri="{BB962C8B-B14F-4D97-AF65-F5344CB8AC3E}">
        <p14:creationId xmlns:p14="http://schemas.microsoft.com/office/powerpoint/2010/main" val="1343661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67381FB-4B5A-4975-8095-F37F808F109E}" type="slidenum">
              <a:rPr lang="en-US" smtClean="0"/>
              <a:pPr/>
              <a:t>98</a:t>
            </a:fld>
            <a:endParaRPr lang="en-US" smtClean="0"/>
          </a:p>
        </p:txBody>
      </p:sp>
      <p:sp>
        <p:nvSpPr>
          <p:cNvPr id="34819" name="Rectangle 2"/>
          <p:cNvSpPr>
            <a:spLocks noGrp="1" noRot="1" noChangeAspect="1" noChangeArrowheads="1" noTextEdit="1"/>
          </p:cNvSpPr>
          <p:nvPr>
            <p:ph type="sldImg"/>
          </p:nvPr>
        </p:nvSpPr>
        <p:spPr>
          <a:xfrm>
            <a:off x="2857500" y="514350"/>
            <a:ext cx="3429000" cy="2571750"/>
          </a:xfrm>
          <a:ln/>
        </p:spPr>
      </p:sp>
      <p:sp>
        <p:nvSpPr>
          <p:cNvPr id="3482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stores messages and message properties, and it maintains message subscriptions. The messaging engine delivers the messages from the database to subscribers.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also store the queues and state tables for each BizTalk host.</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Messages are immutable once they arrive at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but beforehand, messages can be manipulated in a variety of ways, including validating the message against a known schema, promoting specific nodes to be used in message routing, decrypting a message, or transforming a message by using a BizTalk map. Each of these processes is addressed in other modules in this course.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Adding </a:t>
            </a:r>
            <a:r>
              <a:rPr lang="en-US" sz="1200" b="1" kern="1200" dirty="0" err="1" smtClean="0">
                <a:solidFill>
                  <a:schemeClr val="tx1"/>
                </a:solidFill>
                <a:effectLst/>
                <a:latin typeface="+mn-lt"/>
                <a:ea typeface="+mn-ea"/>
                <a:cs typeface="+mn-cs"/>
              </a:rPr>
              <a:t>MessageBox</a:t>
            </a:r>
            <a:r>
              <a:rPr lang="en-US" sz="1200" b="1" kern="1200" dirty="0" smtClean="0">
                <a:solidFill>
                  <a:schemeClr val="tx1"/>
                </a:solidFill>
                <a:effectLst/>
                <a:latin typeface="+mn-lt"/>
                <a:ea typeface="+mn-ea"/>
                <a:cs typeface="+mn-cs"/>
              </a:rPr>
              <a:t> Databases</a:t>
            </a:r>
            <a:endParaRPr lang="pt-PT" sz="1200" b="1"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are the basis of work-item load balancing across multiple servers that perform cooperative processing. With all of the messages and processes that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is responsible for, it can rapidly become a bottleneck in a BizTalk environment. To increase the number of messages that your system can process, you may need to create additional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With the Enterprise edition of BizTalk Server 2010, you can use the BizTalk Administration Console to create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are in use within a BizTalk Server Group, the master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(the first one created) acts only as a router and routes all new messages to the other message boxes for processing. A degradation of performance can occur when there are only two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because the messages are still being processed by only one database since the master database performs only the routing of messages. Therefore, it is highly recommended that when using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you have at least three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a:t>
            </a:r>
            <a:endParaRPr lang="pt-PT" sz="1200" kern="1200" dirty="0" smtClean="0">
              <a:solidFill>
                <a:schemeClr val="tx1"/>
              </a:solidFill>
              <a:effectLst/>
              <a:latin typeface="+mn-lt"/>
              <a:ea typeface="+mn-ea"/>
              <a:cs typeface="+mn-cs"/>
            </a:endParaRPr>
          </a:p>
          <a:p>
            <a:endParaRPr lang="pt-PT" sz="1200" kern="1200" dirty="0" smtClean="0">
              <a:solidFill>
                <a:schemeClr val="tx1"/>
              </a:solidFill>
              <a:effectLst/>
              <a:latin typeface="+mn-lt"/>
              <a:ea typeface="+mn-ea"/>
              <a:cs typeface="+mn-cs"/>
            </a:endParaRPr>
          </a:p>
          <a:p>
            <a:pPr eaLnBrk="1" hangingPunct="1">
              <a:lnSpc>
                <a:spcPct val="90000"/>
              </a:lnSpc>
            </a:pPr>
            <a:endParaRPr lang="en-US" sz="1000" dirty="0" smtClean="0"/>
          </a:p>
        </p:txBody>
      </p:sp>
    </p:spTree>
    <p:extLst>
      <p:ext uri="{BB962C8B-B14F-4D97-AF65-F5344CB8AC3E}">
        <p14:creationId xmlns:p14="http://schemas.microsoft.com/office/powerpoint/2010/main" val="32511220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F50ED588-BD5F-4876-BF3E-C98D83B55F05}" type="slidenum">
              <a:rPr lang="en-US" smtClean="0"/>
              <a:pPr/>
              <a:t>99</a:t>
            </a:fld>
            <a:endParaRPr lang="en-US" smtClean="0"/>
          </a:p>
        </p:txBody>
      </p:sp>
      <p:sp>
        <p:nvSpPr>
          <p:cNvPr id="35843" name="Rectangle 2"/>
          <p:cNvSpPr>
            <a:spLocks noGrp="1" noRot="1" noChangeAspect="1" noChangeArrowheads="1" noTextEdit="1"/>
          </p:cNvSpPr>
          <p:nvPr>
            <p:ph type="sldImg"/>
          </p:nvPr>
        </p:nvSpPr>
        <p:spPr>
          <a:xfrm>
            <a:off x="2857500" y="514350"/>
            <a:ext cx="3429000" cy="2571750"/>
          </a:xfrm>
          <a:ln/>
        </p:spPr>
      </p:sp>
      <p:sp>
        <p:nvSpPr>
          <p:cNvPr id="35844" name="Rectangle 3"/>
          <p:cNvSpPr>
            <a:spLocks noGrp="1" noChangeArrowheads="1"/>
          </p:cNvSpPr>
          <p:nvPr>
            <p:ph type="body" idx="1"/>
          </p:nvPr>
        </p:nvSpPr>
        <p:spPr>
          <a:noFill/>
          <a:ln/>
        </p:spPr>
        <p:txBody>
          <a:bodyPr/>
          <a:lstStyle/>
          <a:p>
            <a:r>
              <a:rPr lang="en-US" sz="1200" b="1" kern="1200" dirty="0" smtClean="0">
                <a:solidFill>
                  <a:schemeClr val="tx1"/>
                </a:solidFill>
                <a:effectLst/>
                <a:latin typeface="+mn-lt"/>
                <a:ea typeface="+mn-ea"/>
                <a:cs typeface="+mn-cs"/>
              </a:rPr>
              <a:t>Message Routing</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typical BizTalk Server business process involves receiving, processing, and sending messages. At times, you may receive messages (such as partner-to-partner correspondence) that do not require intensive processing in an orchestration, and that could therefore benefit from a simpler solution. The BizTalk content-based message routing model provides great flexibility in the way that messages are handled. For example, two incoming messages of the same type can be processed differently based on a customer name or a total order amount.</a:t>
            </a:r>
            <a:endParaRPr lang="pt-PT" sz="1200" kern="1200" dirty="0" smtClean="0">
              <a:solidFill>
                <a:schemeClr val="tx1"/>
              </a:solidFill>
              <a:effectLst/>
              <a:latin typeface="+mn-lt"/>
              <a:ea typeface="+mn-ea"/>
              <a:cs typeface="+mn-cs"/>
            </a:endParaRPr>
          </a:p>
          <a:p>
            <a:pPr eaLnBrk="1" hangingPunct="1"/>
            <a:endParaRPr lang="en-US" dirty="0" smtClean="0"/>
          </a:p>
        </p:txBody>
      </p:sp>
    </p:spTree>
    <p:extLst>
      <p:ext uri="{BB962C8B-B14F-4D97-AF65-F5344CB8AC3E}">
        <p14:creationId xmlns:p14="http://schemas.microsoft.com/office/powerpoint/2010/main" val="148898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56712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4F10926-42CA-4586-AA73-AB3279AFADB6}" type="slidenum">
              <a:rPr lang="en-US" smtClean="0"/>
              <a:pPr/>
              <a:t>100</a:t>
            </a:fld>
            <a:endParaRPr lang="en-US" smtClean="0"/>
          </a:p>
        </p:txBody>
      </p:sp>
      <p:sp>
        <p:nvSpPr>
          <p:cNvPr id="36867" name="Rectangle 2"/>
          <p:cNvSpPr>
            <a:spLocks noGrp="1" noRot="1" noChangeAspect="1" noChangeArrowheads="1" noTextEdit="1"/>
          </p:cNvSpPr>
          <p:nvPr>
            <p:ph type="sldImg"/>
          </p:nvPr>
        </p:nvSpPr>
        <p:spPr>
          <a:xfrm>
            <a:off x="2857500" y="514350"/>
            <a:ext cx="3429000" cy="2571750"/>
          </a:xfrm>
          <a:ln/>
        </p:spPr>
      </p:sp>
      <p:sp>
        <p:nvSpPr>
          <p:cNvPr id="36868" name="Rectangle 3"/>
          <p:cNvSpPr>
            <a:spLocks noGrp="1" noChangeArrowheads="1"/>
          </p:cNvSpPr>
          <p:nvPr>
            <p:ph type="body" idx="1"/>
          </p:nvPr>
        </p:nvSpPr>
        <p:spPr>
          <a:noFill/>
          <a:ln/>
        </p:spPr>
        <p:txBody>
          <a:bodyPr/>
          <a:lstStyle/>
          <a:p>
            <a:r>
              <a:rPr lang="en-US" sz="1200" b="1" kern="1200" dirty="0" smtClean="0">
                <a:solidFill>
                  <a:schemeClr val="tx1"/>
                </a:solidFill>
                <a:effectLst/>
                <a:latin typeface="+mn-lt"/>
                <a:ea typeface="+mn-ea"/>
                <a:cs typeface="+mn-cs"/>
              </a:rPr>
              <a:t>Ports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Ports specify how messages are sent and received inside BizTalk Server, as well as between BizTalk Server and external processes. Each port has a direction, a transport type, and a binding, which together determine the direction of communication (one-way or two-way), the pattern of communication (one-way or request-response), the location to or from which the message is sent or received, and how the communication takes place. A port’s binding may refer to the physical location of a read or write, the pipeline used for message processing, or an orchestration.</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port </a:t>
            </a:r>
            <a:r>
              <a:rPr lang="en-US" sz="1200" i="1" kern="1200" dirty="0" smtClean="0">
                <a:solidFill>
                  <a:schemeClr val="tx1"/>
                </a:solidFill>
                <a:effectLst/>
                <a:latin typeface="+mn-lt"/>
                <a:ea typeface="+mn-ea"/>
                <a:cs typeface="+mn-cs"/>
              </a:rPr>
              <a:t>must </a:t>
            </a:r>
            <a:r>
              <a:rPr lang="en-US" sz="1200" kern="1200" dirty="0" smtClean="0">
                <a:solidFill>
                  <a:schemeClr val="tx1"/>
                </a:solidFill>
                <a:effectLst/>
                <a:latin typeface="+mn-lt"/>
                <a:ea typeface="+mn-ea"/>
                <a:cs typeface="+mn-cs"/>
              </a:rPr>
              <a:t>be associated with:</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Universal Resource Identifier (URI—a physical location).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transport (examples are File, HTTP, and BizTalk Message Queuing).</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port </a:t>
            </a:r>
            <a:r>
              <a:rPr lang="en-US" sz="1200" i="1" kern="1200" dirty="0" smtClean="0">
                <a:solidFill>
                  <a:schemeClr val="tx1"/>
                </a:solidFill>
                <a:effectLst/>
                <a:latin typeface="+mn-lt"/>
                <a:ea typeface="+mn-ea"/>
                <a:cs typeface="+mn-cs"/>
              </a:rPr>
              <a:t>may</a:t>
            </a:r>
            <a:r>
              <a:rPr lang="en-US" sz="1200" kern="1200" dirty="0" smtClean="0">
                <a:solidFill>
                  <a:schemeClr val="tx1"/>
                </a:solidFill>
                <a:effectLst/>
                <a:latin typeface="+mn-lt"/>
                <a:ea typeface="+mn-ea"/>
                <a:cs typeface="+mn-cs"/>
              </a:rPr>
              <a:t> be associated with:</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send pipeline, to prepare a message for sending. For example, pipelines can be used for assembling, encrypting, compressing, or performing some other action on a message. </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receive pipeline, to prepare a received message for processing. For example, receive pipelines can be used for disassembling, decrypting, or decompressing a message.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 map, to transform messages from one type to another.</a:t>
            </a:r>
            <a:endParaRPr lang="pt-PT" sz="1200" kern="1200" dirty="0" smtClean="0">
              <a:solidFill>
                <a:schemeClr val="tx1"/>
              </a:solidFill>
              <a:effectLst/>
              <a:latin typeface="+mn-lt"/>
              <a:ea typeface="+mn-ea"/>
              <a:cs typeface="+mn-cs"/>
            </a:endParaRPr>
          </a:p>
          <a:p>
            <a:pPr eaLnBrk="1" hangingPunct="1">
              <a:lnSpc>
                <a:spcPct val="90000"/>
              </a:lnSpc>
            </a:pPr>
            <a:endParaRPr lang="en-US" dirty="0" smtClean="0"/>
          </a:p>
        </p:txBody>
      </p:sp>
    </p:spTree>
    <p:extLst>
      <p:ext uri="{BB962C8B-B14F-4D97-AF65-F5344CB8AC3E}">
        <p14:creationId xmlns:p14="http://schemas.microsoft.com/office/powerpoint/2010/main" val="75865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87CC090-FE19-4F09-AA6D-D03D7D9ABF73}" type="slidenum">
              <a:rPr lang="en-US" smtClean="0"/>
              <a:pPr/>
              <a:t>101</a:t>
            </a:fld>
            <a:endParaRPr lang="en-US" smtClean="0"/>
          </a:p>
        </p:txBody>
      </p:sp>
      <p:sp>
        <p:nvSpPr>
          <p:cNvPr id="38915" name="Rectangle 2"/>
          <p:cNvSpPr>
            <a:spLocks noGrp="1" noRot="1" noChangeAspect="1" noChangeArrowheads="1" noTextEdit="1"/>
          </p:cNvSpPr>
          <p:nvPr>
            <p:ph type="sldImg"/>
          </p:nvPr>
        </p:nvSpPr>
        <p:spPr>
          <a:xfrm>
            <a:off x="2857500" y="514350"/>
            <a:ext cx="3429000" cy="2571750"/>
          </a:xfrm>
          <a:ln/>
        </p:spPr>
      </p:sp>
      <p:sp>
        <p:nvSpPr>
          <p:cNvPr id="38916" name="Rectangle 3"/>
          <p:cNvSpPr>
            <a:spLocks noGrp="1" noChangeArrowheads="1"/>
          </p:cNvSpPr>
          <p:nvPr>
            <p:ph type="body" idx="1"/>
          </p:nvPr>
        </p:nvSpPr>
        <p:spPr>
          <a:noFill/>
          <a:ln/>
        </p:spPr>
        <p:txBody>
          <a:bodyPr/>
          <a:lstStyle/>
          <a:p>
            <a:pPr eaLnBrk="1" hangingPunct="1"/>
            <a:r>
              <a:rPr lang="en-US" sz="1200" kern="1200" dirty="0" smtClean="0">
                <a:solidFill>
                  <a:schemeClr val="tx1"/>
                </a:solidFill>
                <a:effectLst/>
                <a:latin typeface="+mn-lt"/>
                <a:ea typeface="+mn-ea"/>
                <a:cs typeface="+mn-cs"/>
              </a:rPr>
              <a:t>In BizTalk Server, promoted properties enable various BizTalk components to access key items of data contained in a message. Promoting a property makes the data within that node of the schema accessible to messaging processes.</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Performing a </a:t>
            </a:r>
            <a:r>
              <a:rPr lang="en-US" sz="1200" i="1" kern="1200" dirty="0" smtClean="0">
                <a:solidFill>
                  <a:schemeClr val="tx1"/>
                </a:solidFill>
                <a:effectLst/>
                <a:latin typeface="+mn-lt"/>
                <a:ea typeface="+mn-ea"/>
                <a:cs typeface="+mn-cs"/>
              </a:rPr>
              <a:t>quick promotion</a:t>
            </a:r>
            <a:r>
              <a:rPr lang="en-US" sz="1200" kern="1200" dirty="0" smtClean="0">
                <a:solidFill>
                  <a:schemeClr val="tx1"/>
                </a:solidFill>
                <a:effectLst/>
                <a:latin typeface="+mn-lt"/>
                <a:ea typeface="+mn-ea"/>
                <a:cs typeface="+mn-cs"/>
              </a:rPr>
              <a:t> on a schema node promotes the node to the default property schema defined for the XML schema in question. If a property is quick promoted and no default schema yet exists, Microsoft Visual Studio® will offer to automatically create the schema for you. Quick promotion is done by right-clicking the node and then clicking Quick Promote.</a:t>
            </a:r>
            <a:endParaRPr lang="pt-PT" sz="1200" kern="1200" dirty="0" smtClean="0">
              <a:solidFill>
                <a:schemeClr val="tx1"/>
              </a:solidFill>
              <a:effectLst/>
              <a:latin typeface="+mn-lt"/>
              <a:ea typeface="+mn-ea"/>
              <a:cs typeface="+mn-cs"/>
            </a:endParaRPr>
          </a:p>
          <a:p>
            <a:pPr eaLnBrk="1" hangingPunct="1"/>
            <a:endParaRPr lang="en-US" dirty="0" smtClean="0"/>
          </a:p>
          <a:p>
            <a:r>
              <a:rPr lang="en-US" sz="1200" b="1" kern="1200" dirty="0" smtClean="0">
                <a:solidFill>
                  <a:schemeClr val="tx1"/>
                </a:solidFill>
                <a:effectLst/>
                <a:latin typeface="+mn-lt"/>
                <a:ea typeface="+mn-ea"/>
                <a:cs typeface="+mn-cs"/>
              </a:rPr>
              <a:t>Promoted Properties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Property promotion enables BizTalk messaging services to route messages based on the context and content of the message. You want to promote properties only when required for message routing, message correlation (a special form of message routing, which will be covered in Module 9, “Automating Business Processes”), or property-tracking. Excessive property promotion can adversely affect BizTalk Server performance. </a:t>
            </a:r>
            <a:endParaRPr lang="pt-PT" sz="1200" kern="1200" dirty="0" smtClean="0">
              <a:solidFill>
                <a:schemeClr val="tx1"/>
              </a:solidFill>
              <a:effectLst/>
              <a:latin typeface="+mn-lt"/>
              <a:ea typeface="+mn-ea"/>
              <a:cs typeface="+mn-cs"/>
            </a:endParaRPr>
          </a:p>
          <a:p>
            <a:pPr eaLnBrk="1" hangingPunct="1"/>
            <a:endParaRPr lang="en-US" dirty="0" smtClean="0"/>
          </a:p>
        </p:txBody>
      </p:sp>
    </p:spTree>
    <p:extLst>
      <p:ext uri="{BB962C8B-B14F-4D97-AF65-F5344CB8AC3E}">
        <p14:creationId xmlns:p14="http://schemas.microsoft.com/office/powerpoint/2010/main" val="36905692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Receive Ports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uses receive ports to receive messages from internal systems and trading partners. Receive ports can be configured to use one or more maps for incoming message transformation. If more than one map is specified, only the map that matches the inbound message will be applied. You can also configure the port to track message bodies or properties. Although message body tracking provides more information about each message, it can adversely affect the performance of BizTalk Server.</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Additionally, receive ports can function as either one-way ports or two-way ports.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Receive Locations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receive port can have multiple receive locations associated with it. This is useful when you have messages being received from multiple physical locations, such as from a file folder and an FTP site, but you want all the messages received through any of the locations to be processed in the same manner.</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Receive locations are configured with a URI, an address from which inbound messages arrive, a receive handler, and a receive pipeline. The URI is specific to the transport or adapter type (FILE, FTP, HTTP, Microsoft SharePoint® Services, and others).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Receive locations can be in one of three possible states: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Enabled</a:t>
            </a:r>
            <a:r>
              <a:rPr lang="en-US" sz="1200" kern="1200" dirty="0" smtClean="0">
                <a:solidFill>
                  <a:schemeClr val="tx1"/>
                </a:solidFill>
                <a:effectLst/>
                <a:latin typeface="+mn-lt"/>
                <a:ea typeface="+mn-ea"/>
                <a:cs typeface="+mn-cs"/>
              </a:rPr>
              <a:t>. When enabled, receive locations process messages.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Disabled.</a:t>
            </a:r>
            <a:r>
              <a:rPr lang="en-US" sz="1200" kern="1200" dirty="0" smtClean="0">
                <a:solidFill>
                  <a:schemeClr val="tx1"/>
                </a:solidFill>
                <a:effectLst/>
                <a:latin typeface="+mn-lt"/>
                <a:ea typeface="+mn-ea"/>
                <a:cs typeface="+mn-cs"/>
              </a:rPr>
              <a:t> Disable a receive location if you want to prevent the receive location from receiving messages or if you want to delete the receive location.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i="1" kern="1200" dirty="0" smtClean="0">
                <a:solidFill>
                  <a:schemeClr val="tx1"/>
                </a:solidFill>
                <a:effectLst/>
                <a:latin typeface="+mn-lt"/>
                <a:ea typeface="+mn-ea"/>
                <a:cs typeface="+mn-cs"/>
              </a:rPr>
              <a:t>Suspended.</a:t>
            </a:r>
            <a:r>
              <a:rPr lang="en-US" sz="1200" kern="1200" dirty="0" smtClean="0">
                <a:solidFill>
                  <a:schemeClr val="tx1"/>
                </a:solidFill>
                <a:effectLst/>
                <a:latin typeface="+mn-lt"/>
                <a:ea typeface="+mn-ea"/>
                <a:cs typeface="+mn-cs"/>
              </a:rPr>
              <a:t> If a service window has been configured for the receive location, the location will indicate that it is suspended while the service window is inactive.</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102</a:t>
            </a:fld>
            <a:endParaRPr lang="en-US"/>
          </a:p>
        </p:txBody>
      </p:sp>
    </p:spTree>
    <p:extLst>
      <p:ext uri="{BB962C8B-B14F-4D97-AF65-F5344CB8AC3E}">
        <p14:creationId xmlns:p14="http://schemas.microsoft.com/office/powerpoint/2010/main" val="22939649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Send ports are the locations to which BizTalk Server sends messages. A send port can function as either a one-way port or a two-way port. As specified earlier, one-way ports send messages, and two-way ports (also known as </a:t>
            </a:r>
            <a:r>
              <a:rPr lang="en-US" sz="1200" i="1" kern="1200" dirty="0" smtClean="0">
                <a:solidFill>
                  <a:schemeClr val="tx1"/>
                </a:solidFill>
                <a:effectLst/>
                <a:latin typeface="+mn-lt"/>
                <a:ea typeface="+mn-ea"/>
                <a:cs typeface="+mn-cs"/>
              </a:rPr>
              <a:t>solicit-response</a:t>
            </a:r>
            <a:r>
              <a:rPr lang="en-US" sz="1200" kern="1200" dirty="0" smtClean="0">
                <a:solidFill>
                  <a:schemeClr val="tx1"/>
                </a:solidFill>
                <a:effectLst/>
                <a:latin typeface="+mn-lt"/>
                <a:ea typeface="+mn-ea"/>
                <a:cs typeface="+mn-cs"/>
              </a:rPr>
              <a:t> ports) can both receive and send messages. However, not all adapters support two-way ports. The FILE, MSMQT, and SMTP adapters are supported only as one-way ports.</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three general types of send ports:</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Static send ports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These send ports contain a fixed destination address. When you create a static send port, as in the preceding illustration, you specify the adapter type, destination address (URI), and pipeline used for the static send port.</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Dynamic send ports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Dynamic send ports do not contain a fixed destination address. Instead, the destination address is set within the orchestration.</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Direct send ports</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 the case of the static and dynamic send ports, the message is written to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before being processed into the send port. In some situations, it may be advantageous to have orchestrations communicate directly. In these cases, direct send ports can be used.</a:t>
            </a:r>
            <a:endParaRPr lang="pt-PT"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ports can be created using either BizTalk Explorer or the BizTalk Administration Console. Some of the properties you can configure for a send port include: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Send port name</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Since you will likely have many send ports in your application, you should always assign a descriptive name to a send port to help identify which messages or processes are associated with a specific send port. For example, </a:t>
            </a:r>
            <a:r>
              <a:rPr lang="en-US" sz="1200" kern="1200" dirty="0" err="1" smtClean="0">
                <a:solidFill>
                  <a:schemeClr val="tx1"/>
                </a:solidFill>
                <a:effectLst/>
                <a:latin typeface="+mn-lt"/>
                <a:ea typeface="+mn-ea"/>
                <a:cs typeface="+mn-cs"/>
              </a:rPr>
              <a:t>POAck_to_Vendor</a:t>
            </a:r>
            <a:r>
              <a:rPr lang="en-US" sz="1200" kern="1200" dirty="0" smtClean="0">
                <a:solidFill>
                  <a:schemeClr val="tx1"/>
                </a:solidFill>
                <a:effectLst/>
                <a:latin typeface="+mn-lt"/>
                <a:ea typeface="+mn-ea"/>
                <a:cs typeface="+mn-cs"/>
              </a:rPr>
              <a:t> is a much better name then Port_1. Also, descriptive names can help when moving from one environment to another.</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Primary and secondary transport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Examples of transport types include FILE, FTP, SQL Server, and HTTP. Send ports contain both a primary and a secondary transport type so that if the primary transport is unavailable for some reason, messages can still be sent using the secondary transport type. For example, your primary transport type may be an FTP site. However, if the FTP site is unavailable, you can set the secondary transport to FILE and still successfully process messages through the send port. Later when the FTP site is back online, you can manually transfer received messages from the file location to the FTP site.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Address (URI)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address or URI is the physical location where messages are sent when processed by a send port. The address is dependent upon the transport type.</a:t>
            </a:r>
            <a:endParaRPr lang="pt-PT" sz="1200" kern="1200" dirty="0" smtClean="0">
              <a:solidFill>
                <a:schemeClr val="tx1"/>
              </a:solidFill>
              <a:effectLst/>
              <a:latin typeface="+mn-lt"/>
              <a:ea typeface="+mn-ea"/>
              <a:cs typeface="+mn-cs"/>
            </a:endParaRPr>
          </a:p>
          <a:p>
            <a:pPr marL="171450" lvl="0" indent="-171450">
              <a:buFont typeface="Arial" pitchFamily="34" charset="0"/>
              <a:buChar char="•"/>
            </a:pPr>
            <a:r>
              <a:rPr lang="en-US" sz="1200" b="1" kern="1200" dirty="0" smtClean="0">
                <a:solidFill>
                  <a:schemeClr val="tx1"/>
                </a:solidFill>
                <a:effectLst/>
                <a:latin typeface="+mn-lt"/>
                <a:ea typeface="+mn-ea"/>
                <a:cs typeface="+mn-cs"/>
              </a:rPr>
              <a:t>Retry count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retry count is the number of times BizTalk will try to resend a message if the transmission fails. The default value is 3, which is satisfactory for many situations, but the allowed range is 0 through 1000, which allows flexibility in use. For example, you may not want retries to occur at all when communicating with a Web service, whereas you may want to try continuously until successful when sending to a SQL database.</a:t>
            </a:r>
            <a:endParaRPr lang="pt-PT" sz="1200" kern="1200" dirty="0" smtClean="0">
              <a:solidFill>
                <a:schemeClr val="tx1"/>
              </a:solidFill>
              <a:effectLst/>
              <a:latin typeface="+mn-lt"/>
              <a:ea typeface="+mn-ea"/>
              <a:cs typeface="+mn-cs"/>
            </a:endParaRPr>
          </a:p>
          <a:p>
            <a:pPr marL="171450" indent="-171450">
              <a:buFont typeface="Arial" pitchFamily="34" charset="0"/>
              <a:buChar char="•"/>
            </a:pPr>
            <a:r>
              <a:rPr lang="en-US" sz="1200" b="1" kern="1200" dirty="0" smtClean="0">
                <a:solidFill>
                  <a:schemeClr val="tx1"/>
                </a:solidFill>
                <a:effectLst/>
                <a:latin typeface="+mn-lt"/>
                <a:ea typeface="+mn-ea"/>
                <a:cs typeface="+mn-cs"/>
              </a:rPr>
              <a:t>Service window enabled/disabled</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can enable the service window if you want to configure a port to send only at specified times of the day. By default, the service window is disabled, meaning that the send port will send messages at any time. If the service window is enabled, the </a:t>
            </a:r>
            <a:r>
              <a:rPr lang="en-US" sz="1200" b="1" kern="1200" dirty="0" smtClean="0">
                <a:solidFill>
                  <a:schemeClr val="tx1"/>
                </a:solidFill>
                <a:effectLst/>
                <a:latin typeface="+mn-lt"/>
                <a:ea typeface="+mn-ea"/>
                <a:cs typeface="+mn-cs"/>
              </a:rPr>
              <a:t>Start Time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Stop Time</a:t>
            </a:r>
            <a:r>
              <a:rPr lang="en-US" sz="1200" kern="1200" dirty="0" smtClean="0">
                <a:solidFill>
                  <a:schemeClr val="tx1"/>
                </a:solidFill>
                <a:effectLst/>
                <a:latin typeface="+mn-lt"/>
                <a:ea typeface="+mn-ea"/>
                <a:cs typeface="+mn-cs"/>
              </a:rPr>
              <a:t> properties must be specified. You can enable the service window, for example, if you want to send messages to a busy HTTP site only between midnight and 08:00 to prevent network delays during normal business hours. The messages will actually be delivered to the send port and be queued in the spool table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until the appropriate time.</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103</a:t>
            </a:fld>
            <a:endParaRPr lang="en-US"/>
          </a:p>
        </p:txBody>
      </p:sp>
    </p:spTree>
    <p:extLst>
      <p:ext uri="{BB962C8B-B14F-4D97-AF65-F5344CB8AC3E}">
        <p14:creationId xmlns:p14="http://schemas.microsoft.com/office/powerpoint/2010/main" val="843305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Filter Expressions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Filter expressions are used to create subscriptions. Subscriptions determine which messages will be delivered to a specific port. You can use both the promoted properties from the inbound message schema and the BizTalk global properties to create the filter expressions on a send port. This is known as content-based routing because the actual contents of the message are used to determine how the message should be routed. For example, if you need to route all messages with an order amount over $500 to a specific folder for managerial approval, you can promote the </a:t>
            </a:r>
            <a:r>
              <a:rPr lang="en-US" sz="1200" i="1" kern="1200" dirty="0" smtClean="0">
                <a:solidFill>
                  <a:schemeClr val="tx1"/>
                </a:solidFill>
                <a:effectLst/>
                <a:latin typeface="+mn-lt"/>
                <a:ea typeface="+mn-ea"/>
                <a:cs typeface="+mn-cs"/>
              </a:rPr>
              <a:t>amount</a:t>
            </a:r>
            <a:r>
              <a:rPr lang="en-US" sz="1200" kern="1200" dirty="0" smtClean="0">
                <a:solidFill>
                  <a:schemeClr val="tx1"/>
                </a:solidFill>
                <a:effectLst/>
                <a:latin typeface="+mn-lt"/>
                <a:ea typeface="+mn-ea"/>
                <a:cs typeface="+mn-cs"/>
              </a:rPr>
              <a:t> node in the source schema and then create a filter expression for a send port to subscribe to messages only with an amount greater than or equal to $500.</a:t>
            </a:r>
            <a:endParaRPr lang="pt-PT" sz="120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Subscribing to Failed Messages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2010 provides the ability to create a subscription for failed messages. When failed message routing is enabled on a receive port, a filter expression on a send port can be used to send the failed message to an orchestration or some other endpoint, such as a SharePoint site, to fix the error and resubmit the message. A sample of an error handling solution is provided in the BizTalk Server 2010 SDK (software development kit).</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104</a:t>
            </a:fld>
            <a:endParaRPr lang="en-US"/>
          </a:p>
        </p:txBody>
      </p:sp>
    </p:spTree>
    <p:extLst>
      <p:ext uri="{BB962C8B-B14F-4D97-AF65-F5344CB8AC3E}">
        <p14:creationId xmlns:p14="http://schemas.microsoft.com/office/powerpoint/2010/main" val="4019353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105</a:t>
            </a:fld>
            <a:endParaRPr lang="en-US"/>
          </a:p>
        </p:txBody>
      </p:sp>
      <p:sp>
        <p:nvSpPr>
          <p:cNvPr id="5" name="Footer Placeholder 4"/>
          <p:cNvSpPr>
            <a:spLocks noGrp="1"/>
          </p:cNvSpPr>
          <p:nvPr>
            <p:ph type="ftr" sz="quarter" idx="11"/>
          </p:nvPr>
        </p:nvSpPr>
        <p:spPr/>
        <p:txBody>
          <a:bodyPr/>
          <a:lstStyle/>
          <a:p>
            <a:r>
              <a:rPr lang="en-US" smtClean="0"/>
              <a:t>lorem ipsum</a:t>
            </a:r>
            <a:endParaRPr lang="en-US"/>
          </a:p>
        </p:txBody>
      </p:sp>
    </p:spTree>
    <p:extLst>
      <p:ext uri="{BB962C8B-B14F-4D97-AF65-F5344CB8AC3E}">
        <p14:creationId xmlns:p14="http://schemas.microsoft.com/office/powerpoint/2010/main" val="13030161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106</a:t>
            </a:fld>
            <a:endParaRPr lang="en-US"/>
          </a:p>
        </p:txBody>
      </p:sp>
    </p:spTree>
    <p:extLst>
      <p:ext uri="{BB962C8B-B14F-4D97-AF65-F5344CB8AC3E}">
        <p14:creationId xmlns:p14="http://schemas.microsoft.com/office/powerpoint/2010/main" val="23054089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Information Workers/Business Analysts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role of a business analyst is to define the rules and actions that make up a business process and to define the key performance indicators used to monitor business activity.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Developers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Developers use the design provided by the business analyst to create an application that models the business process.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IT Professionals/Administrators</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administrator plays an important role by establishing a secure BizTalk environment, setting up communications among the parts, deploying the application, and performing other administrative tasks to manage the BizTalk environment and applications in a production environment. The administrator role also includes the installation and configuration of a stable and high-performance SQL server environment.</a:t>
            </a:r>
            <a:endParaRPr lang="pt-PT" sz="1200" kern="1200" dirty="0" smtClean="0">
              <a:solidFill>
                <a:schemeClr val="tx1"/>
              </a:solidFill>
              <a:effectLst/>
              <a:latin typeface="+mn-lt"/>
              <a:ea typeface="+mn-ea"/>
              <a:cs typeface="+mn-cs"/>
            </a:endParaRPr>
          </a:p>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107</a:t>
            </a:fld>
            <a:endParaRPr lang="en-US"/>
          </a:p>
        </p:txBody>
      </p:sp>
    </p:spTree>
    <p:extLst>
      <p:ext uri="{BB962C8B-B14F-4D97-AF65-F5344CB8AC3E}">
        <p14:creationId xmlns:p14="http://schemas.microsoft.com/office/powerpoint/2010/main" val="41430233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t>108</a:t>
            </a:fld>
            <a:endParaRPr lang="en-US" dirty="0"/>
          </a:p>
        </p:txBody>
      </p:sp>
      <p:sp>
        <p:nvSpPr>
          <p:cNvPr id="5" name="Footer Placeholder 4"/>
          <p:cNvSpPr>
            <a:spLocks noGrp="1"/>
          </p:cNvSpPr>
          <p:nvPr>
            <p:ph type="ftr" sz="quarter" idx="11"/>
          </p:nvPr>
        </p:nvSpPr>
        <p:spPr/>
        <p:txBody>
          <a:bodyPr/>
          <a:lstStyle/>
          <a:p>
            <a:r>
              <a:rPr lang="en-US" dirty="0" err="1" smtClean="0"/>
              <a:t>lorem</a:t>
            </a:r>
            <a:r>
              <a:rPr lang="en-US" dirty="0" smtClean="0"/>
              <a:t> </a:t>
            </a:r>
            <a:r>
              <a:rPr lang="en-US" dirty="0" err="1" smtClean="0"/>
              <a:t>ipsum</a:t>
            </a:r>
            <a:endParaRPr lang="en-US" dirty="0"/>
          </a:p>
        </p:txBody>
      </p:sp>
    </p:spTree>
    <p:extLst>
      <p:ext uri="{BB962C8B-B14F-4D97-AF65-F5344CB8AC3E}">
        <p14:creationId xmlns:p14="http://schemas.microsoft.com/office/powerpoint/2010/main" val="40824825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109</a:t>
            </a:fld>
            <a:endParaRPr lang="en-US"/>
          </a:p>
        </p:txBody>
      </p:sp>
    </p:spTree>
    <p:extLst>
      <p:ext uri="{BB962C8B-B14F-4D97-AF65-F5344CB8AC3E}">
        <p14:creationId xmlns:p14="http://schemas.microsoft.com/office/powerpoint/2010/main" val="214458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808866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113</a:t>
            </a:fld>
            <a:endParaRPr lang="en-US"/>
          </a:p>
        </p:txBody>
      </p:sp>
    </p:spTree>
    <p:extLst>
      <p:ext uri="{BB962C8B-B14F-4D97-AF65-F5344CB8AC3E}">
        <p14:creationId xmlns:p14="http://schemas.microsoft.com/office/powerpoint/2010/main" val="19580575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115</a:t>
            </a:fld>
            <a:endParaRPr lang="en-US"/>
          </a:p>
        </p:txBody>
      </p:sp>
    </p:spTree>
    <p:extLst>
      <p:ext uri="{BB962C8B-B14F-4D97-AF65-F5344CB8AC3E}">
        <p14:creationId xmlns:p14="http://schemas.microsoft.com/office/powerpoint/2010/main" val="124109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7.png"/></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26.png"/><Relationship Id="rId14"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13.png"/><Relationship Id="rId12"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2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8.png"/><Relationship Id="rId1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2.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26.png"/><Relationship Id="rId1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13.png"/><Relationship Id="rId12"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3.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2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8.png"/><Relationship Id="rId1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64739"/>
            <a:ext cx="7772400" cy="498598"/>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436053"/>
            <a:ext cx="6400800" cy="415498"/>
          </a:xfrm>
        </p:spPr>
        <p:txBody>
          <a:bodyPr anchor="ctr">
            <a:sp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741543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0265" y="2"/>
            <a:ext cx="7399337" cy="8413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49338" y="1476377"/>
            <a:ext cx="7027862" cy="4665663"/>
          </a:xfrm>
        </p:spPr>
        <p:txBody>
          <a:bodyPr/>
          <a:lstStyle/>
          <a:p>
            <a:pPr lvl="0"/>
            <a:endParaRPr lang="en-US" noProof="0" smtClean="0"/>
          </a:p>
        </p:txBody>
      </p:sp>
    </p:spTree>
    <p:extLst>
      <p:ext uri="{BB962C8B-B14F-4D97-AF65-F5344CB8AC3E}">
        <p14:creationId xmlns:p14="http://schemas.microsoft.com/office/powerpoint/2010/main" val="5143211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75005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697687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94604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 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154117621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1_Title and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249035151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239359371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307228848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2"/>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276320779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24800" y="0"/>
            <a:ext cx="1219200" cy="323850"/>
          </a:xfrm>
          <a:prstGeom prst="rect">
            <a:avLst/>
          </a:prstGeom>
          <a:noFill/>
        </p:spPr>
        <p:txBody>
          <a:bodyPr>
            <a:spAutoFit/>
          </a:bodyPr>
          <a:lstStyle/>
          <a:p>
            <a:pPr defTabSz="914363">
              <a:buClr>
                <a:srgbClr val="000000"/>
              </a:buClr>
              <a:buFont typeface="Calibri" pitchFamily="34" charset="0"/>
              <a:buNone/>
              <a:defRPr/>
            </a:pPr>
            <a:r>
              <a:rPr lang="en-US" sz="1500" b="1" dirty="0">
                <a:solidFill>
                  <a:srgbClr val="CDD5E1"/>
                </a:solidFill>
              </a:rPr>
              <a:t>&gt;&gt;FUTURE</a:t>
            </a:r>
          </a:p>
        </p:txBody>
      </p:sp>
    </p:spTree>
    <p:extLst>
      <p:ext uri="{BB962C8B-B14F-4D97-AF65-F5344CB8AC3E}">
        <p14:creationId xmlns:p14="http://schemas.microsoft.com/office/powerpoint/2010/main" val="375728808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ran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Microsoft logo and tagline"/>
          <p:cNvPicPr>
            <a:picLocks noChangeArrowheads="1"/>
          </p:cNvPicPr>
          <p:nvPr/>
        </p:nvPicPr>
        <p:blipFill>
          <a:blip r:embed="rId3"/>
          <a:srcRect/>
          <a:stretch>
            <a:fillRect/>
          </a:stretch>
        </p:blipFill>
        <p:spPr bwMode="black">
          <a:xfrm>
            <a:off x="2274888" y="2895600"/>
            <a:ext cx="4594225" cy="990600"/>
          </a:xfrm>
          <a:prstGeom prst="rect">
            <a:avLst/>
          </a:prstGeom>
          <a:noFill/>
          <a:ln w="9525">
            <a:noFill/>
            <a:miter lim="800000"/>
            <a:headEnd/>
            <a:tailEnd/>
          </a:ln>
        </p:spPr>
      </p:pic>
      <p:pic>
        <p:nvPicPr>
          <p:cNvPr id="3" name="Picture 3" descr="PDClogo_info.png"/>
          <p:cNvPicPr>
            <a:picLocks noChangeAspect="1"/>
          </p:cNvPicPr>
          <p:nvPr/>
        </p:nvPicPr>
        <p:blipFill>
          <a:blip r:embed="rId4"/>
          <a:srcRect/>
          <a:stretch>
            <a:fillRect/>
          </a:stretch>
        </p:blipFill>
        <p:spPr bwMode="auto">
          <a:xfrm>
            <a:off x="7010400" y="228600"/>
            <a:ext cx="1771650" cy="590550"/>
          </a:xfrm>
          <a:prstGeom prst="rect">
            <a:avLst/>
          </a:prstGeom>
          <a:noFill/>
          <a:ln w="9525">
            <a:noFill/>
            <a:miter lim="800000"/>
            <a:headEnd/>
            <a:tailEnd/>
          </a:ln>
        </p:spPr>
      </p:pic>
      <p:sp>
        <p:nvSpPr>
          <p:cNvPr id="4" name="Text Box 3"/>
          <p:cNvSpPr txBox="1">
            <a:spLocks noChangeArrowheads="1"/>
          </p:cNvSpPr>
          <p:nvPr/>
        </p:nvSpPr>
        <p:spPr bwMode="blackWhite">
          <a:xfrm>
            <a:off x="381000" y="6248400"/>
            <a:ext cx="8382000" cy="523875"/>
          </a:xfrm>
          <a:prstGeom prst="rect">
            <a:avLst/>
          </a:prstGeom>
          <a:noFill/>
          <a:ln w="12700">
            <a:noFill/>
            <a:miter lim="800000"/>
            <a:headEnd type="none" w="sm" len="sm"/>
            <a:tailEnd type="none" w="sm" len="sm"/>
          </a:ln>
        </p:spPr>
        <p:txBody>
          <a:bodyPr wrap="square" lIns="91425" tIns="45713" rIns="91425" bIns="45713">
            <a:prstTxWarp prst="textNoShape">
              <a:avLst/>
            </a:prstTxWarp>
            <a:spAutoFit/>
          </a:bodyPr>
          <a:lstStyle/>
          <a:p>
            <a:pPr defTabSz="912813" eaLnBrk="0" hangingPunct="0"/>
            <a:r>
              <a:rPr lang="en-US" sz="700" dirty="0">
                <a:solidFill>
                  <a:srgbClr val="FFFFFF"/>
                </a:solidFill>
                <a:ea typeface="Arial" pitchFamily="-123" charset="0"/>
                <a:cs typeface="Segoe UI" pitchFamily="34" charset="0"/>
              </a:rPr>
              <a:t>© 2009 Microsoft Corporation. All rights reserved. Microsoft, Windows, Windows Vista and other product names are or may be registered trademarks and/or trademarks in the U.S. and/or other countries.</a:t>
            </a:r>
          </a:p>
          <a:p>
            <a:pPr defTabSz="912813" eaLnBrk="0" hangingPunct="0"/>
            <a:r>
              <a:rPr lang="en-US" sz="700" dirty="0">
                <a:solidFill>
                  <a:srgbClr val="FFFFFF"/>
                </a:solidFill>
                <a:ea typeface="Arial" pitchFamily="-123"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505796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930" y="4887235"/>
            <a:ext cx="717556" cy="939101"/>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053520" y="3292657"/>
            <a:ext cx="667437" cy="1133131"/>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282" y="3281647"/>
            <a:ext cx="872537" cy="1141932"/>
          </a:xfrm>
          <a:prstGeom prst="rect">
            <a:avLst/>
          </a:prstGeom>
        </p:spPr>
      </p:pic>
      <p:sp>
        <p:nvSpPr>
          <p:cNvPr id="17" name="Arrow Bar"/>
          <p:cNvSpPr/>
          <p:nvPr userDrawn="1"/>
        </p:nvSpPr>
        <p:spPr bwMode="auto">
          <a:xfrm>
            <a:off x="8514209" y="3183212"/>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pic>
        <p:nvPicPr>
          <p:cNvPr id="21" name="TechEd Logo"/>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156652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6242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635110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192270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lstStyle>
            <a:lvl1pPr algn="l">
              <a:defRPr sz="48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3680701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447801"/>
            <a:ext cx="7683913" cy="1523497"/>
          </a:xfrm>
        </p:spPr>
        <p:txBody>
          <a:bodyPr anchor="ctr">
            <a:noAutofit/>
          </a:bodyPr>
          <a:lstStyle>
            <a:lvl1pPr>
              <a:lnSpc>
                <a:spcPct val="90000"/>
              </a:lnSpc>
              <a:defRPr sz="3601"/>
            </a:lvl1pPr>
          </a:lstStyle>
          <a:p>
            <a:r>
              <a:rPr lang="en-US" smtClean="0"/>
              <a:t>Click to edit Master title style</a:t>
            </a:r>
            <a:endParaRPr lang="en-US" dirty="0"/>
          </a:p>
        </p:txBody>
      </p:sp>
      <p:sp>
        <p:nvSpPr>
          <p:cNvPr id="3" name="Subtitle 2"/>
          <p:cNvSpPr>
            <a:spLocks noGrp="1"/>
          </p:cNvSpPr>
          <p:nvPr>
            <p:ph type="subTitle" idx="1"/>
          </p:nvPr>
        </p:nvSpPr>
        <p:spPr>
          <a:xfrm>
            <a:off x="727662" y="3874828"/>
            <a:ext cx="7683914" cy="463255"/>
          </a:xfrm>
        </p:spPr>
        <p:txBody>
          <a:bodyPr>
            <a:noAutofit/>
          </a:bodyPr>
          <a:lstStyle>
            <a:lvl1pPr marL="0" indent="0" algn="l">
              <a:lnSpc>
                <a:spcPct val="90000"/>
              </a:lnSpc>
              <a:spcBef>
                <a:spcPts val="0"/>
              </a:spcBef>
              <a:buNone/>
              <a:defRPr sz="2101">
                <a:gradFill>
                  <a:gsLst>
                    <a:gs pos="0">
                      <a:schemeClr val="tx1"/>
                    </a:gs>
                    <a:gs pos="86000">
                      <a:schemeClr val="tx1"/>
                    </a:gs>
                  </a:gsLst>
                  <a:lin ang="5400000" scaled="0"/>
                </a:gradFill>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2650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477203"/>
            <a:ext cx="6120575" cy="1523494"/>
          </a:xfrm>
        </p:spPr>
        <p:txBody>
          <a:bodyPr anchor="ctr" anchorCtr="0">
            <a:noAutofit/>
          </a:bodyPr>
          <a:lstStyle>
            <a:lvl1pPr>
              <a:lnSpc>
                <a:spcPct val="90000"/>
              </a:lnSpc>
              <a:defRPr sz="3601"/>
            </a:lvl1pPr>
          </a:lstStyle>
          <a:p>
            <a:r>
              <a:rPr lang="en-US" smtClean="0"/>
              <a:t>Click to edit Master title style</a:t>
            </a:r>
            <a:endParaRPr lang="en-US" dirty="0"/>
          </a:p>
        </p:txBody>
      </p:sp>
      <p:sp>
        <p:nvSpPr>
          <p:cNvPr id="3" name="Subtitle 2"/>
          <p:cNvSpPr>
            <a:spLocks noGrp="1"/>
          </p:cNvSpPr>
          <p:nvPr>
            <p:ph type="subTitle" idx="1"/>
          </p:nvPr>
        </p:nvSpPr>
        <p:spPr>
          <a:xfrm>
            <a:off x="1417213" y="2303499"/>
            <a:ext cx="6994363" cy="461665"/>
          </a:xfrm>
        </p:spPr>
        <p:txBody>
          <a:bodyPr>
            <a:noAutofit/>
          </a:bodyPr>
          <a:lstStyle>
            <a:lvl1pPr marL="0" indent="0" algn="l">
              <a:lnSpc>
                <a:spcPct val="90000"/>
              </a:lnSpc>
              <a:spcBef>
                <a:spcPts val="0"/>
              </a:spcBef>
              <a:buNone/>
              <a:defRPr sz="2101">
                <a:gradFill>
                  <a:gsLst>
                    <a:gs pos="0">
                      <a:schemeClr val="tx1"/>
                    </a:gs>
                    <a:gs pos="86000">
                      <a:schemeClr val="tx1"/>
                    </a:gs>
                  </a:gsLst>
                  <a:lin ang="5400000" scaled="0"/>
                </a:gradFill>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4"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2" b="0" i="1" u="none" strike="noStrike" kern="1200" cap="none" spc="-48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6691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5717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006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813305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150066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1060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306640"/>
          </a:xfrm>
        </p:spPr>
        <p:txBody>
          <a:bodyPr/>
          <a:lstStyle>
            <a:lvl1pPr marL="255050" indent="-255050">
              <a:lnSpc>
                <a:spcPct val="90000"/>
              </a:lnSpc>
              <a:defRPr sz="2101"/>
            </a:lvl1pPr>
            <a:lvl2pPr marL="505138" indent="-244133">
              <a:lnSpc>
                <a:spcPct val="90000"/>
              </a:lnSpc>
              <a:defRPr sz="1800"/>
            </a:lvl2pPr>
            <a:lvl3pPr marL="715530" indent="-216346">
              <a:lnSpc>
                <a:spcPct val="90000"/>
              </a:lnSpc>
              <a:defRPr sz="1500"/>
            </a:lvl3pPr>
            <a:lvl4pPr marL="920959" indent="-205430">
              <a:lnSpc>
                <a:spcPct val="90000"/>
              </a:lnSpc>
              <a:defRPr sz="1350"/>
            </a:lvl4pPr>
            <a:lvl5pPr marL="1137305" indent="-210391">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1306640"/>
          </a:xfrm>
        </p:spPr>
        <p:txBody>
          <a:bodyPr/>
          <a:lstStyle>
            <a:lvl1pPr marL="261005" indent="-261005">
              <a:lnSpc>
                <a:spcPct val="90000"/>
              </a:lnSpc>
              <a:defRPr sz="2101"/>
            </a:lvl1pPr>
            <a:lvl2pPr marL="505138" indent="-255050">
              <a:lnSpc>
                <a:spcPct val="90000"/>
              </a:lnSpc>
              <a:defRPr sz="1800"/>
            </a:lvl2pPr>
            <a:lvl3pPr marL="721484" indent="-227263">
              <a:lnSpc>
                <a:spcPct val="90000"/>
              </a:lnSpc>
              <a:defRPr sz="1500"/>
            </a:lvl3pPr>
            <a:lvl4pPr marL="920959" indent="-199475">
              <a:lnSpc>
                <a:spcPct val="90000"/>
              </a:lnSpc>
              <a:defRPr sz="1350"/>
            </a:lvl4pPr>
            <a:lvl5pPr marL="1137305" indent="-205430">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12626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97987"/>
            <a:ext cx="4115872" cy="259815"/>
          </a:xfrm>
        </p:spPr>
        <p:txBody>
          <a:bodyPr anchor="b"/>
          <a:lstStyle>
            <a:lvl1pPr marL="0" indent="0">
              <a:lnSpc>
                <a:spcPct val="90000"/>
              </a:lnSpc>
              <a:spcBef>
                <a:spcPts val="0"/>
              </a:spcBef>
              <a:buNone/>
              <a:defRPr sz="1876" b="1"/>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153008"/>
          </a:xfrm>
        </p:spPr>
        <p:txBody>
          <a:bodyPr/>
          <a:lstStyle>
            <a:lvl1pPr marL="211384" indent="-211384">
              <a:defRPr sz="1725"/>
            </a:lvl1pPr>
            <a:lvl2pPr marL="421776" indent="-199475">
              <a:defRPr sz="1500"/>
            </a:lvl2pPr>
            <a:lvl3pPr marL="610334" indent="-182604">
              <a:defRPr sz="1350"/>
            </a:lvl3pPr>
            <a:lvl4pPr marL="787976" indent="-171688">
              <a:defRPr sz="1275"/>
            </a:lvl4pPr>
            <a:lvl5pPr marL="959663" indent="-154817">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97987"/>
            <a:ext cx="4115872" cy="259815"/>
          </a:xfrm>
        </p:spPr>
        <p:txBody>
          <a:bodyPr anchor="b"/>
          <a:lstStyle>
            <a:lvl1pPr marL="0" indent="0">
              <a:lnSpc>
                <a:spcPct val="90000"/>
              </a:lnSpc>
              <a:spcBef>
                <a:spcPts val="0"/>
              </a:spcBef>
              <a:buNone/>
              <a:defRPr sz="1876" b="1"/>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153008"/>
          </a:xfrm>
        </p:spPr>
        <p:txBody>
          <a:bodyPr/>
          <a:lstStyle>
            <a:lvl1pPr marL="222300" indent="-222300">
              <a:defRPr sz="1725"/>
            </a:lvl1pPr>
            <a:lvl2pPr marL="427730" indent="-205430">
              <a:defRPr sz="1500"/>
            </a:lvl2pPr>
            <a:lvl3pPr marL="616289" indent="-183596">
              <a:defRPr sz="1350"/>
            </a:lvl3pPr>
            <a:lvl4pPr marL="787976" indent="-177642">
              <a:defRPr sz="1275"/>
            </a:lvl4pPr>
            <a:lvl5pPr marL="959663" indent="-165733">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8147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7291" y="3314507"/>
            <a:ext cx="791695" cy="1036132"/>
          </a:xfrm>
          <a:prstGeom prst="rect">
            <a:avLst/>
          </a:prstGeom>
        </p:spPr>
      </p:pic>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843" y="4860859"/>
            <a:ext cx="798143" cy="1044568"/>
          </a:xfrm>
          <a:prstGeom prst="rect">
            <a:avLst/>
          </a:prstGeom>
        </p:spPr>
      </p:pic>
      <p:pic>
        <p:nvPicPr>
          <p:cNvPr id="4" name="Picture 3"/>
          <p:cNvPicPr>
            <a:picLocks noChangeAspect="1"/>
          </p:cNvPicPr>
          <p:nvPr userDrawn="1"/>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3312727"/>
            <a:ext cx="710732" cy="1070959"/>
          </a:xfrm>
          <a:prstGeom prst="rect">
            <a:avLst/>
          </a:prstGeom>
        </p:spPr>
      </p:pic>
      <p:sp>
        <p:nvSpPr>
          <p:cNvPr id="17" name="Arrow Bar"/>
          <p:cNvSpPr/>
          <p:nvPr userDrawn="1"/>
        </p:nvSpPr>
        <p:spPr bwMode="auto">
          <a:xfrm>
            <a:off x="8514209" y="3183212"/>
            <a:ext cx="376615"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sp>
        <p:nvSpPr>
          <p:cNvPr id="21" name="TextBox 20"/>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2106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236168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18413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6419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1894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0066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137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0066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954884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468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885195" y="3535287"/>
            <a:ext cx="782503" cy="625839"/>
          </a:xfrm>
          <a:prstGeom prst="rect">
            <a:avLst/>
          </a:prstGeom>
        </p:spPr>
      </p:pic>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843" y="4860859"/>
            <a:ext cx="798143" cy="1044568"/>
          </a:xfrm>
          <a:prstGeom prst="rect">
            <a:avLst/>
          </a:prstGeom>
        </p:spPr>
      </p:pic>
      <p:pic>
        <p:nvPicPr>
          <p:cNvPr id="18"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19253" y="3436893"/>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sp>
        <p:nvSpPr>
          <p:cNvPr id="21" name="Arrow Bar"/>
          <p:cNvSpPr/>
          <p:nvPr userDrawn="1"/>
        </p:nvSpPr>
        <p:spPr bwMode="auto">
          <a:xfrm>
            <a:off x="8514209" y="3183212"/>
            <a:ext cx="376615"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02514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2" y="1514476"/>
            <a:ext cx="3008303"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7"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1" y="1742498"/>
            <a:ext cx="1550659"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630810"/>
            <a:ext cx="7621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7" y="3231975"/>
            <a:ext cx="5040039" cy="1232464"/>
          </a:xfrm>
        </p:spPr>
        <p:txBody>
          <a:bodyPr anchor="ctr">
            <a:noAutofit/>
          </a:bodyPr>
          <a:lstStyle>
            <a:lvl1pPr algn="l" defTabSz="68583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9" y="5029206"/>
            <a:ext cx="5154369" cy="463255"/>
          </a:xfrm>
        </p:spPr>
        <p:txBody>
          <a:bodyPr>
            <a:noAutofit/>
          </a:bodyPr>
          <a:lstStyle>
            <a:lvl1pPr marL="0" indent="0" algn="l" defTabSz="68583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2" y="6010276"/>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8930" y="4887235"/>
            <a:ext cx="717556" cy="939101"/>
          </a:xfrm>
          <a:prstGeom prst="rect">
            <a:avLst/>
          </a:prstGeom>
        </p:spPr>
      </p:pic>
      <p:pic>
        <p:nvPicPr>
          <p:cNvPr id="62" name="Picture 61"/>
          <p:cNvPicPr>
            <a:picLocks noChangeAspect="1"/>
          </p:cNvPicPr>
          <p:nvPr userDrawn="1"/>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053520" y="3292657"/>
            <a:ext cx="667437" cy="1133131"/>
          </a:xfrm>
          <a:prstGeom prst="rect">
            <a:avLst/>
          </a:prstGeom>
        </p:spPr>
      </p:pic>
      <p:pic>
        <p:nvPicPr>
          <p:cNvPr id="63" name="Picture 6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3282" y="3281647"/>
            <a:ext cx="872537" cy="1141932"/>
          </a:xfrm>
          <a:prstGeom prst="rect">
            <a:avLst/>
          </a:prstGeom>
        </p:spPr>
      </p:pic>
      <p:sp>
        <p:nvSpPr>
          <p:cNvPr id="65" name="Rectangle 64"/>
          <p:cNvSpPr/>
          <p:nvPr userDrawn="1"/>
        </p:nvSpPr>
        <p:spPr bwMode="auto">
          <a:xfrm>
            <a:off x="1886044" y="4693844"/>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4821305"/>
            <a:ext cx="710732" cy="1070959"/>
          </a:xfrm>
          <a:prstGeom prst="rect">
            <a:avLst/>
          </a:prstGeom>
        </p:spPr>
      </p:pic>
      <p:sp>
        <p:nvSpPr>
          <p:cNvPr id="68" name="Arrow Bar"/>
          <p:cNvSpPr/>
          <p:nvPr userDrawn="1"/>
        </p:nvSpPr>
        <p:spPr bwMode="auto">
          <a:xfrm>
            <a:off x="8514209" y="3183212"/>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224997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3124303"/>
            <a:ext cx="8363939"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9615874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4682828"/>
            <a:ext cx="994669"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91599"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7" y="4884105"/>
            <a:ext cx="5189183"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89184" cy="914096"/>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589" y="3519529"/>
            <a:ext cx="1624155" cy="2125612"/>
          </a:xfrm>
          <a:prstGeom prst="rect">
            <a:avLst/>
          </a:prstGeom>
        </p:spPr>
      </p:pic>
    </p:spTree>
    <p:extLst>
      <p:ext uri="{BB962C8B-B14F-4D97-AF65-F5344CB8AC3E}">
        <p14:creationId xmlns:p14="http://schemas.microsoft.com/office/powerpoint/2010/main" val="4103753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918001" y="3536581"/>
            <a:ext cx="1785563" cy="2097743"/>
          </a:xfrm>
          <a:prstGeom prst="rect">
            <a:avLst/>
          </a:prstGeom>
        </p:spPr>
      </p:pic>
    </p:spTree>
    <p:extLst>
      <p:ext uri="{BB962C8B-B14F-4D97-AF65-F5344CB8AC3E}">
        <p14:creationId xmlns:p14="http://schemas.microsoft.com/office/powerpoint/2010/main" val="243579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394" y="3516372"/>
            <a:ext cx="1718713" cy="2249365"/>
          </a:xfrm>
          <a:prstGeom prst="rect">
            <a:avLst/>
          </a:prstGeom>
        </p:spPr>
      </p:pic>
    </p:spTree>
    <p:extLst>
      <p:ext uri="{BB962C8B-B14F-4D97-AF65-F5344CB8AC3E}">
        <p14:creationId xmlns:p14="http://schemas.microsoft.com/office/powerpoint/2010/main" val="6860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2681" y="3404216"/>
            <a:ext cx="1917928" cy="2510089"/>
          </a:xfrm>
          <a:prstGeom prst="rect">
            <a:avLst/>
          </a:prstGeom>
        </p:spPr>
      </p:pic>
    </p:spTree>
    <p:extLst>
      <p:ext uri="{BB962C8B-B14F-4D97-AF65-F5344CB8AC3E}">
        <p14:creationId xmlns:p14="http://schemas.microsoft.com/office/powerpoint/2010/main" val="12484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Oval 3"/>
          <p:cNvSpPr/>
          <p:nvPr userDrawn="1"/>
        </p:nvSpPr>
        <p:spPr bwMode="auto">
          <a:xfrm>
            <a:off x="8491020" y="6172201"/>
            <a:ext cx="348180" cy="362503"/>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bg1"/>
              </a:solidFill>
            </a:endParaRPr>
          </a:p>
        </p:txBody>
      </p:sp>
      <p:sp>
        <p:nvSpPr>
          <p:cNvPr id="5" name="Footer Placeholder 31"/>
          <p:cNvSpPr>
            <a:spLocks noGrp="1"/>
          </p:cNvSpPr>
          <p:nvPr>
            <p:ph type="ftr" sz="quarter" idx="13"/>
          </p:nvPr>
        </p:nvSpPr>
        <p:spPr>
          <a:xfrm>
            <a:off x="6553200" y="6251852"/>
            <a:ext cx="2895600" cy="203200"/>
          </a:xfrm>
        </p:spPr>
        <p:txBody>
          <a:bodyPr anchor="ctr"/>
          <a:lstStyle/>
          <a:p>
            <a:r>
              <a:rPr lang="pt-PT" noProof="0" dirty="0" smtClean="0"/>
              <a:t>www.devscope.net</a:t>
            </a:r>
            <a:endParaRPr lang="pt-PT" noProof="0" dirty="0"/>
          </a:p>
        </p:txBody>
      </p:sp>
      <p:sp>
        <p:nvSpPr>
          <p:cNvPr id="6" name="Slide Number Placeholder 32"/>
          <p:cNvSpPr>
            <a:spLocks noGrp="1"/>
          </p:cNvSpPr>
          <p:nvPr>
            <p:ph type="sldNum" sz="quarter" idx="14"/>
          </p:nvPr>
        </p:nvSpPr>
        <p:spPr>
          <a:xfrm>
            <a:off x="7543800" y="6235424"/>
            <a:ext cx="2226157" cy="241576"/>
          </a:xfrm>
        </p:spPr>
        <p:txBody>
          <a:bodyPr anchor="ctr"/>
          <a:lstStyle>
            <a:lvl1pPr>
              <a:defRPr sz="700">
                <a:solidFill>
                  <a:schemeClr val="bg1"/>
                </a:solidFill>
              </a:defRPr>
            </a:lvl1pPr>
          </a:lstStyle>
          <a:p>
            <a:fld id="{406BA5C3-4A3D-4FA7-8EA0-AB15012EA744}" type="slidenum">
              <a:rPr lang="pt-PT" smtClean="0"/>
              <a:pPr/>
              <a:t>‹#›</a:t>
            </a:fld>
            <a:endParaRPr lang="pt-PT" dirty="0"/>
          </a:p>
        </p:txBody>
      </p:sp>
    </p:spTree>
    <p:extLst>
      <p:ext uri="{BB962C8B-B14F-4D97-AF65-F5344CB8AC3E}">
        <p14:creationId xmlns:p14="http://schemas.microsoft.com/office/powerpoint/2010/main" val="34491543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299429" y="3455899"/>
            <a:ext cx="3076819" cy="2460812"/>
          </a:xfrm>
          <a:prstGeom prst="rect">
            <a:avLst/>
          </a:prstGeom>
        </p:spPr>
      </p:pic>
    </p:spTree>
    <p:extLst>
      <p:ext uri="{BB962C8B-B14F-4D97-AF65-F5344CB8AC3E}">
        <p14:creationId xmlns:p14="http://schemas.microsoft.com/office/powerpoint/2010/main" val="1937304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1"/>
            <a:ext cx="8363939"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3"/>
            <a:ext cx="8363939" cy="1532727"/>
          </a:xfrm>
          <a:prstGeom prst="rect">
            <a:avLst/>
          </a:prstGeom>
        </p:spPr>
        <p:txBody>
          <a:bodyPr/>
          <a:lstStyle>
            <a:lvl1pPr marL="213140" indent="-213140">
              <a:buFont typeface="Wingdings" pitchFamily="2" charset="2"/>
              <a:buChar char=""/>
              <a:defRPr sz="3000"/>
            </a:lvl1pPr>
            <a:lvl2pPr marL="388177" indent="-175038">
              <a:buFont typeface="Wingdings" pitchFamily="2" charset="2"/>
              <a:buChar char=""/>
              <a:defRPr>
                <a:latin typeface="+mn-lt"/>
              </a:defRPr>
            </a:lvl2pPr>
            <a:lvl3pPr marL="556069" indent="-167893">
              <a:buFont typeface="Wingdings" pitchFamily="2" charset="2"/>
              <a:buChar char=""/>
              <a:tabLst/>
              <a:defRPr>
                <a:latin typeface="+mn-lt"/>
              </a:defRPr>
            </a:lvl3pPr>
            <a:lvl4pPr marL="685858" indent="-129790">
              <a:buFont typeface="Wingdings" pitchFamily="2" charset="2"/>
              <a:buChar char=""/>
              <a:defRPr>
                <a:latin typeface="+mn-lt"/>
              </a:defRPr>
            </a:lvl4pPr>
            <a:lvl5pPr marL="815646" indent="-12979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2446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804"/>
            <a:ext cx="8363939" cy="1431161"/>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46" indent="0">
              <a:buNone/>
              <a:defRPr sz="1500">
                <a:gradFill>
                  <a:gsLst>
                    <a:gs pos="100000">
                      <a:schemeClr val="tx1"/>
                    </a:gs>
                    <a:gs pos="6000">
                      <a:schemeClr val="tx1"/>
                    </a:gs>
                  </a:gsLst>
                  <a:lin ang="5400000" scaled="0"/>
                </a:gradFill>
              </a:defRPr>
            </a:lvl3pPr>
            <a:lvl4pPr marL="342930" indent="0">
              <a:buNone/>
              <a:defRPr sz="1500">
                <a:gradFill>
                  <a:gsLst>
                    <a:gs pos="100000">
                      <a:schemeClr val="tx1"/>
                    </a:gs>
                    <a:gs pos="6000">
                      <a:schemeClr val="tx1"/>
                    </a:gs>
                  </a:gsLst>
                  <a:lin ang="5400000" scaled="0"/>
                </a:gradFill>
              </a:defRPr>
            </a:lvl4pPr>
            <a:lvl5pPr marL="520347"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26986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804"/>
            <a:ext cx="8363939" cy="1431161"/>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46" indent="0">
              <a:buNone/>
              <a:defRPr sz="1500">
                <a:gradFill>
                  <a:gsLst>
                    <a:gs pos="100000">
                      <a:schemeClr val="tx1"/>
                    </a:gs>
                    <a:gs pos="0">
                      <a:schemeClr val="tx1"/>
                    </a:gs>
                  </a:gsLst>
                  <a:lin ang="5400000" scaled="0"/>
                </a:gradFill>
              </a:defRPr>
            </a:lvl3pPr>
            <a:lvl4pPr marL="342930" indent="0">
              <a:buNone/>
              <a:defRPr sz="1500">
                <a:gradFill>
                  <a:gsLst>
                    <a:gs pos="100000">
                      <a:schemeClr val="tx1"/>
                    </a:gs>
                    <a:gs pos="0">
                      <a:schemeClr val="tx1"/>
                    </a:gs>
                  </a:gsLst>
                  <a:lin ang="5400000" scaled="0"/>
                </a:gradFill>
              </a:defRPr>
            </a:lvl4pPr>
            <a:lvl5pPr marL="520347"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337224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8" y="1447800"/>
            <a:ext cx="4047275" cy="1763560"/>
          </a:xfrm>
        </p:spPr>
        <p:txBody>
          <a:bodyPr>
            <a:spAutoFit/>
          </a:bodyPr>
          <a:lstStyle>
            <a:lvl1pPr marL="219093" indent="-219093">
              <a:spcBef>
                <a:spcPts val="900"/>
              </a:spcBef>
              <a:buClr>
                <a:schemeClr val="tx1"/>
              </a:buClr>
              <a:buFont typeface="Wingdings" pitchFamily="2" charset="2"/>
              <a:buChar char=""/>
              <a:defRPr/>
            </a:lvl1pPr>
            <a:lvl2pPr marL="390558" indent="-171465">
              <a:defRPr sz="1500"/>
            </a:lvl2pPr>
            <a:lvl3pPr marL="514394" indent="-123837">
              <a:tabLst/>
              <a:defRPr sz="1500"/>
            </a:lvl3pPr>
            <a:lvl4pPr marL="647754" indent="-133362">
              <a:defRPr/>
            </a:lvl4pPr>
            <a:lvl5pPr marL="771590" indent="-12383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0"/>
            <a:ext cx="4047275" cy="1763560"/>
          </a:xfrm>
        </p:spPr>
        <p:txBody>
          <a:bodyPr>
            <a:spAutoFit/>
          </a:bodyPr>
          <a:lstStyle>
            <a:lvl1pPr marL="254816" indent="-25481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91" indent="-25719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754" indent="-25719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90" indent="-25719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951" indent="-25719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93" marR="0" lvl="0"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93" marR="0" lvl="1"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93" marR="0" lvl="2"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93" marR="0" lvl="3"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93" marR="0" lvl="4"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54618246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447803"/>
            <a:ext cx="4047275"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38" indent="0">
              <a:buNone/>
              <a:defRPr sz="1500"/>
            </a:lvl3pPr>
            <a:lvl4pPr marL="342930" indent="0">
              <a:buNone/>
              <a:defRPr sz="1500"/>
            </a:lvl4pPr>
            <a:lvl5pPr marL="52034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05"/>
            <a:ext cx="4047275" cy="1846659"/>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3"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38"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310"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86"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7313707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447803"/>
            <a:ext cx="4047275"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38" indent="0">
              <a:buNone/>
              <a:defRPr sz="1500"/>
            </a:lvl3pPr>
            <a:lvl4pPr marL="342930" indent="0">
              <a:buNone/>
              <a:defRPr sz="1500"/>
            </a:lvl4pPr>
            <a:lvl5pPr marL="52034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05"/>
            <a:ext cx="4047275" cy="1846659"/>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3"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38"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310"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86"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198892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3721022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5474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2"/>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34" fontAlgn="base">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2"/>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1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52"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36"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29268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59" y="1684475"/>
            <a:ext cx="8363938"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6" y="6078215"/>
            <a:ext cx="4253628" cy="203132"/>
          </a:xfrm>
        </p:spPr>
        <p:txBody>
          <a:bodyPr/>
          <a:lstStyle>
            <a:lvl1pPr marL="0" indent="0">
              <a:buNone/>
              <a:defRPr sz="1100"/>
            </a:lvl1pPr>
          </a:lstStyle>
          <a:p>
            <a:pPr lvl="0"/>
            <a:r>
              <a:rPr lang="en-US" dirty="0" smtClean="0"/>
              <a:t>Click to edit Master text styles</a:t>
            </a:r>
          </a:p>
        </p:txBody>
      </p:sp>
      <p:sp>
        <p:nvSpPr>
          <p:cNvPr id="3" name="Oval 2"/>
          <p:cNvSpPr/>
          <p:nvPr userDrawn="1"/>
        </p:nvSpPr>
        <p:spPr bwMode="auto">
          <a:xfrm>
            <a:off x="8491020" y="6172201"/>
            <a:ext cx="348180" cy="362503"/>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bg1"/>
              </a:solidFill>
            </a:endParaRPr>
          </a:p>
        </p:txBody>
      </p:sp>
      <p:sp>
        <p:nvSpPr>
          <p:cNvPr id="8" name="Title 7"/>
          <p:cNvSpPr>
            <a:spLocks noGrp="1"/>
          </p:cNvSpPr>
          <p:nvPr>
            <p:ph type="title"/>
          </p:nvPr>
        </p:nvSpPr>
        <p:spPr>
          <a:xfrm>
            <a:off x="437859" y="196327"/>
            <a:ext cx="8363938" cy="1163637"/>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6553200" y="6251852"/>
            <a:ext cx="2895600" cy="203200"/>
          </a:xfrm>
        </p:spPr>
        <p:txBody>
          <a:bodyPr anchor="ctr"/>
          <a:lstStyle/>
          <a:p>
            <a:r>
              <a:rPr lang="pt-PT" noProof="0" dirty="0" smtClean="0"/>
              <a:t>www.devscope.net</a:t>
            </a:r>
            <a:endParaRPr lang="pt-PT" noProof="0" dirty="0"/>
          </a:p>
        </p:txBody>
      </p:sp>
      <p:sp>
        <p:nvSpPr>
          <p:cNvPr id="33" name="Slide Number Placeholder 32"/>
          <p:cNvSpPr>
            <a:spLocks noGrp="1"/>
          </p:cNvSpPr>
          <p:nvPr>
            <p:ph type="sldNum" sz="quarter" idx="14"/>
          </p:nvPr>
        </p:nvSpPr>
        <p:spPr>
          <a:xfrm>
            <a:off x="7543800" y="6235424"/>
            <a:ext cx="2226157" cy="241576"/>
          </a:xfrm>
        </p:spPr>
        <p:txBody>
          <a:bodyPr anchor="ctr"/>
          <a:lstStyle>
            <a:lvl1pPr>
              <a:defRPr sz="700">
                <a:solidFill>
                  <a:schemeClr val="bg1"/>
                </a:solidFill>
              </a:defRPr>
            </a:lvl1pPr>
          </a:lstStyle>
          <a:p>
            <a:fld id="{406BA5C3-4A3D-4FA7-8EA0-AB15012EA744}" type="slidenum">
              <a:rPr lang="pt-PT" smtClean="0"/>
              <a:pPr/>
              <a:t>‹#›</a:t>
            </a:fld>
            <a:endParaRPr lang="pt-PT"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7" y="5358065"/>
            <a:ext cx="480979"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cstate="print">
            <a:extLst>
              <a:ext uri="{28A0092B-C50C-407E-A947-70E740481C1C}">
                <a14:useLocalDpi xmlns:a14="http://schemas.microsoft.com/office/drawing/2010/main" val="0"/>
              </a:ext>
            </a:extLst>
          </a:blip>
          <a:srcRect b="50000"/>
          <a:stretch/>
        </p:blipFill>
        <p:spPr>
          <a:xfrm>
            <a:off x="251717" y="6132408"/>
            <a:ext cx="1108831" cy="725592"/>
          </a:xfrm>
          <a:prstGeom prst="rect">
            <a:avLst/>
          </a:prstGeom>
        </p:spPr>
      </p:pic>
      <p:pic>
        <p:nvPicPr>
          <p:cNvPr id="10" name="Picture 9"/>
          <p:cNvPicPr>
            <a:picLocks noChangeAspect="1"/>
          </p:cNvPicPr>
          <p:nvPr userDrawn="1"/>
        </p:nvPicPr>
        <p:blipFill rotWithShape="1">
          <a:blip r:embed="rId6" cstate="print">
            <a:extLst>
              <a:ext uri="{28A0092B-C50C-407E-A947-70E740481C1C}">
                <a14:useLocalDpi xmlns:a14="http://schemas.microsoft.com/office/drawing/2010/main" val="0"/>
              </a:ext>
            </a:extLst>
          </a:blip>
          <a:srcRect l="26418" r="24915" b="4055"/>
          <a:stretch/>
        </p:blipFill>
        <p:spPr>
          <a:xfrm>
            <a:off x="3170421" y="4463043"/>
            <a:ext cx="835699" cy="1317695"/>
          </a:xfrm>
          <a:prstGeom prst="rect">
            <a:avLst/>
          </a:prstGeom>
        </p:spPr>
      </p:pic>
      <p:pic>
        <p:nvPicPr>
          <p:cNvPr id="14" name="Picture 13"/>
          <p:cNvPicPr>
            <a:picLocks noChangeAspect="1"/>
          </p:cNvPicPr>
          <p:nvPr userDrawn="1"/>
        </p:nvPicPr>
        <p:blipFill rotWithShape="1">
          <a:blip r:embed="rId7" cstate="print">
            <a:extLst>
              <a:ext uri="{28A0092B-C50C-407E-A947-70E740481C1C}">
                <a14:useLocalDpi xmlns:a14="http://schemas.microsoft.com/office/drawing/2010/main" val="0"/>
              </a:ext>
            </a:extLst>
          </a:blip>
          <a:srcRect l="25426" r="27183" b="38978"/>
          <a:stretch/>
        </p:blipFill>
        <p:spPr>
          <a:xfrm>
            <a:off x="4464208" y="6096501"/>
            <a:ext cx="739443" cy="76150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374701" y="2973723"/>
            <a:ext cx="2070691" cy="2710019"/>
          </a:xfrm>
          <a:prstGeom prst="rect">
            <a:avLst/>
          </a:prstGeom>
        </p:spPr>
      </p:pic>
      <p:pic>
        <p:nvPicPr>
          <p:cNvPr id="12" name="Picture 11"/>
          <p:cNvPicPr>
            <a:picLocks noChangeAspect="1"/>
          </p:cNvPicPr>
          <p:nvPr userDrawn="1"/>
        </p:nvPicPr>
        <p:blipFill rotWithShape="1">
          <a:blip r:embed="rId9" cstate="print">
            <a:extLst>
              <a:ext uri="{28A0092B-C50C-407E-A947-70E740481C1C}">
                <a14:useLocalDpi xmlns:a14="http://schemas.microsoft.com/office/drawing/2010/main" val="0"/>
              </a:ext>
            </a:extLst>
          </a:blip>
          <a:srcRect l="24061" t="4833" r="26116"/>
          <a:stretch/>
        </p:blipFill>
        <p:spPr>
          <a:xfrm>
            <a:off x="8186521" y="2862286"/>
            <a:ext cx="789307" cy="1205812"/>
          </a:xfrm>
          <a:prstGeom prst="rect">
            <a:avLst/>
          </a:prstGeom>
        </p:spPr>
      </p:pic>
      <p:pic>
        <p:nvPicPr>
          <p:cNvPr id="9" name="Picture 2" descr="C:\Users\Justin\Desktop\_Work_in_Progress\_MS\1530\toolbox.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955625" y="4666647"/>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94095" y="1416637"/>
            <a:ext cx="2692964" cy="1379555"/>
          </a:xfrm>
          <a:prstGeom prst="rect">
            <a:avLst/>
          </a:prstGeom>
        </p:spPr>
      </p:pic>
      <p:pic>
        <p:nvPicPr>
          <p:cNvPr id="11" name="Picture 10"/>
          <p:cNvPicPr>
            <a:picLocks noChangeAspect="1"/>
          </p:cNvPicPr>
          <p:nvPr userDrawn="1"/>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6"/>
            <a:ext cx="1467261" cy="464313"/>
          </a:xfrm>
          <a:prstGeom prst="rect">
            <a:avLst/>
          </a:prstGeom>
        </p:spPr>
      </p:pic>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974117" y="4552453"/>
            <a:ext cx="2004219" cy="1103911"/>
          </a:xfrm>
          <a:prstGeom prst="rect">
            <a:avLst/>
          </a:prstGeom>
        </p:spPr>
      </p:pic>
      <p:sp>
        <p:nvSpPr>
          <p:cNvPr id="13" name="TextBox 12"/>
          <p:cNvSpPr txBox="1"/>
          <p:nvPr userDrawn="1"/>
        </p:nvSpPr>
        <p:spPr>
          <a:xfrm>
            <a:off x="1841312" y="6315958"/>
            <a:ext cx="2209573" cy="230832"/>
          </a:xfrm>
          <a:prstGeom prst="rect">
            <a:avLst/>
          </a:prstGeom>
          <a:noFill/>
        </p:spPr>
        <p:txBody>
          <a:bodyPr wrap="square" lIns="0" tIns="0" rIns="0" bIns="0" rtlCol="0">
            <a:spAutoFit/>
          </a:bodyPr>
          <a:lstStyle/>
          <a:p>
            <a:pPr algn="ctr" defTabSz="68583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6830177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7" y="5358065"/>
            <a:ext cx="480979"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5426" r="27183" b="38978"/>
          <a:stretch/>
        </p:blipFill>
        <p:spPr>
          <a:xfrm>
            <a:off x="4464208" y="6096501"/>
            <a:ext cx="739443" cy="761505"/>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1" y="2973723"/>
            <a:ext cx="2070691" cy="2710019"/>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5" y="1416637"/>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6"/>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51"/>
            <a:ext cx="2004219" cy="1103911"/>
          </a:xfrm>
          <a:prstGeom prst="rect">
            <a:avLst/>
          </a:prstGeom>
        </p:spPr>
      </p:pic>
      <p:sp>
        <p:nvSpPr>
          <p:cNvPr id="17" name="TextBox 16"/>
          <p:cNvSpPr txBox="1"/>
          <p:nvPr userDrawn="1"/>
        </p:nvSpPr>
        <p:spPr>
          <a:xfrm>
            <a:off x="1841312" y="6315958"/>
            <a:ext cx="2209573" cy="230832"/>
          </a:xfrm>
          <a:prstGeom prst="rect">
            <a:avLst/>
          </a:prstGeom>
          <a:noFill/>
        </p:spPr>
        <p:txBody>
          <a:bodyPr wrap="square" lIns="0" tIns="0" rIns="0" bIns="0" rtlCol="0">
            <a:spAutoFit/>
          </a:bodyPr>
          <a:lstStyle/>
          <a:p>
            <a:pPr algn="ctr" defTabSz="68583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b="50000"/>
          <a:stretch/>
        </p:blipFill>
        <p:spPr>
          <a:xfrm>
            <a:off x="251717"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l="26418" r="24915" b="4055"/>
          <a:stretch/>
        </p:blipFill>
        <p:spPr>
          <a:xfrm>
            <a:off x="3170421" y="4463043"/>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l="24061" t="4833" r="26116"/>
          <a:stretch/>
        </p:blipFill>
        <p:spPr>
          <a:xfrm>
            <a:off x="8186521" y="2862286"/>
            <a:ext cx="789307" cy="1205812"/>
          </a:xfrm>
          <a:prstGeom prst="rect">
            <a:avLst/>
          </a:prstGeom>
        </p:spPr>
      </p:pic>
    </p:spTree>
    <p:extLst>
      <p:ext uri="{BB962C8B-B14F-4D97-AF65-F5344CB8AC3E}">
        <p14:creationId xmlns:p14="http://schemas.microsoft.com/office/powerpoint/2010/main" val="194249261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userDrawn="1"/>
        </p:nvSpPr>
        <p:spPr>
          <a:xfrm>
            <a:off x="1841312" y="6315956"/>
            <a:ext cx="2209573" cy="230832"/>
          </a:xfrm>
          <a:prstGeom prst="rect">
            <a:avLst/>
          </a:prstGeom>
          <a:noFill/>
        </p:spPr>
        <p:txBody>
          <a:bodyPr wrap="square" lIns="0" tIns="0" rIns="0" bIns="0" rtlCol="0">
            <a:spAutoFit/>
          </a:bodyPr>
          <a:lstStyle/>
          <a:p>
            <a:pPr algn="ctr" defTabSz="685830"/>
            <a:r>
              <a:rPr lang="en-US" sz="1500" spc="-53" dirty="0" smtClean="0">
                <a:gradFill>
                  <a:gsLst>
                    <a:gs pos="2917">
                      <a:srgbClr val="FFFFFF"/>
                    </a:gs>
                    <a:gs pos="30000">
                      <a:srgbClr val="FFFFFF"/>
                    </a:gs>
                  </a:gsLst>
                  <a:lin ang="5400000" scaled="0"/>
                </a:gradFill>
              </a:rPr>
              <a:t>www.devscope.net</a:t>
            </a:r>
            <a:endParaRPr lang="en-US" sz="1500" spc="-53" dirty="0"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143313461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9"/>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804"/>
            <a:ext cx="8363939" cy="1491177"/>
          </a:xfrm>
          <a:prstGeom prst="rect">
            <a:avLst/>
          </a:prstGeom>
        </p:spPr>
        <p:txBody>
          <a:bodyPr/>
          <a:lstStyle>
            <a:lvl1pPr marL="257196" indent="-2571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27" indent="-214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58" indent="-214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21" indent="-1714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86" indent="-1714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9144001" cy="619125"/>
          </a:xfrm>
          <a:prstGeom prst="rect">
            <a:avLst/>
          </a:prstGeom>
          <a:solidFill>
            <a:srgbClr val="FFFF99"/>
          </a:solidFill>
        </p:spPr>
        <p:txBody>
          <a:bodyPr wrap="square" lIns="114311" tIns="57155" rIns="114311" bIns="57155"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8242674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9"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9" cy="708741"/>
          </a:xfrm>
        </p:spPr>
        <p:txBody>
          <a:bodyPr/>
          <a:lstStyle>
            <a:lvl1pPr marL="2383"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3" indent="0">
              <a:spcBef>
                <a:spcPts val="0"/>
              </a:spcBef>
              <a:buSzPct val="80000"/>
              <a:buFont typeface="Arial" pitchFamily="34" charset="0"/>
              <a:buNone/>
              <a:defRPr sz="1500" spc="-37" baseline="0">
                <a:gradFill>
                  <a:gsLst>
                    <a:gs pos="0">
                      <a:srgbClr val="595959"/>
                    </a:gs>
                    <a:gs pos="86000">
                      <a:srgbClr val="595959"/>
                    </a:gs>
                  </a:gsLst>
                  <a:lin ang="5400000" scaled="0"/>
                </a:gradFill>
              </a:defRPr>
            </a:lvl2pPr>
            <a:lvl3pPr marL="944244" indent="-3024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23" indent="-2595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57" indent="-25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898466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448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71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2" y="1514476"/>
            <a:ext cx="3008303"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1" y="1742498"/>
            <a:ext cx="1550659" cy="104358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946103" y="3425935"/>
            <a:ext cx="627623"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nvGrpSpPr>
          <p:cNvPr id="34" name="Orange Tile"/>
          <p:cNvGrpSpPr/>
          <p:nvPr userDrawn="1"/>
        </p:nvGrpSpPr>
        <p:grpSpPr>
          <a:xfrm>
            <a:off x="1886044" y="3185267"/>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sp>
        <p:nvSpPr>
          <p:cNvPr id="38" name="Rectangle 37"/>
          <p:cNvSpPr/>
          <p:nvPr userDrawn="1"/>
        </p:nvSpPr>
        <p:spPr bwMode="auto">
          <a:xfrm>
            <a:off x="762580"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userDrawn="1"/>
        </p:nvSpPr>
        <p:spPr bwMode="auto">
          <a:xfrm>
            <a:off x="1089387" y="4926668"/>
            <a:ext cx="341052"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nvGrpSpPr>
          <p:cNvPr id="5" name="Green Tile"/>
          <p:cNvGrpSpPr/>
          <p:nvPr userDrawn="1"/>
        </p:nvGrpSpPr>
        <p:grpSpPr>
          <a:xfrm>
            <a:off x="1886044" y="4682828"/>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sp useBgFill="1">
        <p:nvSpPr>
          <p:cNvPr id="43" name="Top Mask"/>
          <p:cNvSpPr/>
          <p:nvPr userDrawn="1"/>
        </p:nvSpPr>
        <p:spPr bwMode="auto">
          <a:xfrm>
            <a:off x="0" y="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630810"/>
            <a:ext cx="7621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userDrawn="1">
            <p:ph type="ctrTitle"/>
          </p:nvPr>
        </p:nvSpPr>
        <p:spPr>
          <a:xfrm>
            <a:off x="3136907" y="3231975"/>
            <a:ext cx="5040039" cy="1232464"/>
          </a:xfrm>
        </p:spPr>
        <p:txBody>
          <a:bodyPr anchor="ctr">
            <a:noAutofit/>
          </a:bodyPr>
          <a:lstStyle>
            <a:lvl1pPr algn="l" defTabSz="68583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3136909" y="5029206"/>
            <a:ext cx="5154369" cy="463255"/>
          </a:xfrm>
        </p:spPr>
        <p:txBody>
          <a:bodyPr>
            <a:noAutofit/>
          </a:bodyPr>
          <a:lstStyle>
            <a:lvl1pPr marL="0" indent="0" algn="l" defTabSz="68583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2" y="6010276"/>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03841984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3" name="Rectangle 12"/>
          <p:cNvSpPr/>
          <p:nvPr userDrawn="1"/>
        </p:nvSpPr>
        <p:spPr bwMode="auto">
          <a:xfrm>
            <a:off x="0" y="6"/>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4" y="6433851"/>
            <a:ext cx="897513" cy="138112"/>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49222"/>
          <a:stretch/>
        </p:blipFill>
        <p:spPr>
          <a:xfrm rot="10800000">
            <a:off x="8519057" y="-8278"/>
            <a:ext cx="634667" cy="8346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7601740" y="-8276"/>
            <a:ext cx="1249883" cy="83469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6684420" y="-8276"/>
            <a:ext cx="1249883" cy="834699"/>
          </a:xfrm>
          <a:prstGeom prst="rect">
            <a:avLst/>
          </a:prstGeom>
        </p:spPr>
      </p:pic>
    </p:spTree>
    <p:extLst>
      <p:ext uri="{BB962C8B-B14F-4D97-AF65-F5344CB8AC3E}">
        <p14:creationId xmlns:p14="http://schemas.microsoft.com/office/powerpoint/2010/main" val="26935678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5" y="3114676"/>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0"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6" y="6307016"/>
            <a:ext cx="1402601" cy="314448"/>
          </a:xfrm>
          <a:prstGeom prst="rect">
            <a:avLst/>
          </a:prstGeom>
          <a:noFill/>
          <a:ln>
            <a:noFill/>
          </a:ln>
        </p:spPr>
      </p:pic>
      <p:sp>
        <p:nvSpPr>
          <p:cNvPr id="4" name="Text Placeholder 8"/>
          <p:cNvSpPr>
            <a:spLocks noGrp="1"/>
          </p:cNvSpPr>
          <p:nvPr>
            <p:ph type="body" sz="quarter" idx="11" hasCustomPrompt="1"/>
          </p:nvPr>
        </p:nvSpPr>
        <p:spPr>
          <a:xfrm>
            <a:off x="422785" y="2253970"/>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0"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37046784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7859" y="196327"/>
            <a:ext cx="8363938" cy="1163637"/>
          </a:xfrm>
        </p:spPr>
        <p:txBody>
          <a:bodyPr/>
          <a:lstStyle/>
          <a:p>
            <a:r>
              <a:rPr lang="en-US" dirty="0" smtClean="0"/>
              <a:t>Click to edit Master title style</a:t>
            </a:r>
            <a:endParaRPr lang="pt-PT" dirty="0"/>
          </a:p>
        </p:txBody>
      </p:sp>
      <p:sp>
        <p:nvSpPr>
          <p:cNvPr id="11" name="Subtitle 2"/>
          <p:cNvSpPr>
            <a:spLocks noGrp="1"/>
          </p:cNvSpPr>
          <p:nvPr>
            <p:ph type="subTitle" idx="1" hasCustomPrompt="1"/>
          </p:nvPr>
        </p:nvSpPr>
        <p:spPr>
          <a:xfrm>
            <a:off x="437858" y="1397000"/>
            <a:ext cx="8401238" cy="609600"/>
          </a:xfrm>
        </p:spPr>
        <p:txBody>
          <a:bodyPr>
            <a:normAutofit/>
          </a:bodyPr>
          <a:lstStyle>
            <a:lvl1pPr marL="0" indent="0" algn="l">
              <a:buNone/>
              <a:defRPr sz="1500"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437858" y="2090877"/>
            <a:ext cx="8363938" cy="3878124"/>
          </a:xfrm>
        </p:spPr>
        <p:txBody>
          <a:bodyPr/>
          <a:lstStyle>
            <a:lvl1pPr marL="0" indent="0">
              <a:lnSpc>
                <a:spcPct val="150000"/>
              </a:lnSpc>
              <a:buClr>
                <a:schemeClr val="accent4"/>
              </a:buClr>
              <a:buNone/>
              <a:defRPr/>
            </a:lvl1pPr>
            <a:lvl2pPr marL="345327" indent="0">
              <a:lnSpc>
                <a:spcPct val="150000"/>
              </a:lnSpc>
              <a:buClr>
                <a:schemeClr val="accent4"/>
              </a:buClr>
              <a:buNone/>
              <a:defRPr/>
            </a:lvl2pPr>
            <a:lvl3pPr marL="641833" indent="0">
              <a:lnSpc>
                <a:spcPct val="150000"/>
              </a:lnSpc>
              <a:buClr>
                <a:schemeClr val="accent4"/>
              </a:buClr>
              <a:buNone/>
              <a:defRPr/>
            </a:lvl3pPr>
            <a:lvl4pPr marL="944292" indent="0">
              <a:lnSpc>
                <a:spcPct val="150000"/>
              </a:lnSpc>
              <a:buClr>
                <a:schemeClr val="accent4"/>
              </a:buClr>
              <a:buNone/>
              <a:defRPr/>
            </a:lvl4pPr>
            <a:lvl5pPr marL="1203883" indent="0">
              <a:lnSpc>
                <a:spcPct val="150000"/>
              </a:lnSpc>
              <a:buClr>
                <a:schemeClr val="accent4"/>
              </a:buClr>
              <a:buNone/>
              <a:defRPr/>
            </a:lvl5pPr>
          </a:lstStyle>
          <a:p>
            <a:pPr lvl="0"/>
            <a:r>
              <a:rPr lang="en-US" dirty="0" smtClean="0"/>
              <a:t>Click to edit Master text styles</a:t>
            </a:r>
          </a:p>
        </p:txBody>
      </p:sp>
      <p:sp>
        <p:nvSpPr>
          <p:cNvPr id="10" name="Oval 9"/>
          <p:cNvSpPr/>
          <p:nvPr userDrawn="1"/>
        </p:nvSpPr>
        <p:spPr bwMode="auto">
          <a:xfrm>
            <a:off x="8491020" y="6172201"/>
            <a:ext cx="348180" cy="362503"/>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bg1"/>
              </a:solidFill>
            </a:endParaRPr>
          </a:p>
        </p:txBody>
      </p:sp>
      <p:sp>
        <p:nvSpPr>
          <p:cNvPr id="13" name="Footer Placeholder 31"/>
          <p:cNvSpPr>
            <a:spLocks noGrp="1"/>
          </p:cNvSpPr>
          <p:nvPr>
            <p:ph type="ftr" sz="quarter" idx="13"/>
          </p:nvPr>
        </p:nvSpPr>
        <p:spPr>
          <a:xfrm>
            <a:off x="6553200" y="6251852"/>
            <a:ext cx="2895600" cy="203200"/>
          </a:xfrm>
        </p:spPr>
        <p:txBody>
          <a:bodyPr anchor="ctr"/>
          <a:lstStyle/>
          <a:p>
            <a:r>
              <a:rPr lang="pt-PT" noProof="0" dirty="0" smtClean="0"/>
              <a:t>www.devscope.net</a:t>
            </a:r>
            <a:endParaRPr lang="pt-PT" noProof="0" dirty="0"/>
          </a:p>
        </p:txBody>
      </p:sp>
      <p:sp>
        <p:nvSpPr>
          <p:cNvPr id="14" name="Slide Number Placeholder 32"/>
          <p:cNvSpPr>
            <a:spLocks noGrp="1"/>
          </p:cNvSpPr>
          <p:nvPr>
            <p:ph type="sldNum" sz="quarter" idx="14"/>
          </p:nvPr>
        </p:nvSpPr>
        <p:spPr>
          <a:xfrm>
            <a:off x="7543800" y="6235424"/>
            <a:ext cx="2226157" cy="241576"/>
          </a:xfrm>
        </p:spPr>
        <p:txBody>
          <a:bodyPr anchor="ctr"/>
          <a:lstStyle>
            <a:lvl1pPr>
              <a:defRPr sz="700">
                <a:solidFill>
                  <a:schemeClr val="bg1"/>
                </a:solidFill>
              </a:defRPr>
            </a:lvl1pPr>
          </a:lstStyle>
          <a:p>
            <a:fld id="{406BA5C3-4A3D-4FA7-8EA0-AB15012EA744}" type="slidenum">
              <a:rPr lang="pt-PT" smtClean="0"/>
              <a:pPr/>
              <a:t>‹#›</a:t>
            </a:fld>
            <a:endParaRPr lang="pt-PT" dirty="0"/>
          </a:p>
        </p:txBody>
      </p:sp>
    </p:spTree>
    <p:extLst>
      <p:ext uri="{BB962C8B-B14F-4D97-AF65-F5344CB8AC3E}">
        <p14:creationId xmlns:p14="http://schemas.microsoft.com/office/powerpoint/2010/main" val="408663825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1"/>
            <a:ext cx="8363939"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5"/>
            <a:ext cx="8363939"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49402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10" y="3467681"/>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1"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53"/>
            <a:ext cx="1880411" cy="291353"/>
          </a:xfrm>
          <a:prstGeom prst="rect">
            <a:avLst/>
          </a:prstGeom>
        </p:spPr>
      </p:pic>
    </p:spTree>
    <p:extLst>
      <p:ext uri="{BB962C8B-B14F-4D97-AF65-F5344CB8AC3E}">
        <p14:creationId xmlns:p14="http://schemas.microsoft.com/office/powerpoint/2010/main" val="85010885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9"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9" cy="708741"/>
          </a:xfrm>
        </p:spPr>
        <p:txBody>
          <a:bodyPr/>
          <a:lstStyle>
            <a:lvl1pPr marL="2383"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3" indent="0">
              <a:spcBef>
                <a:spcPts val="0"/>
              </a:spcBef>
              <a:buSzPct val="80000"/>
              <a:buFont typeface="Arial" pitchFamily="34" charset="0"/>
              <a:buNone/>
              <a:defRPr sz="1500" spc="-37" baseline="0">
                <a:gradFill>
                  <a:gsLst>
                    <a:gs pos="0">
                      <a:srgbClr val="595959"/>
                    </a:gs>
                    <a:gs pos="86000">
                      <a:srgbClr val="595959"/>
                    </a:gs>
                  </a:gsLst>
                  <a:lin ang="5400000" scaled="0"/>
                </a:gradFill>
              </a:defRPr>
            </a:lvl2pPr>
            <a:lvl3pPr marL="944244" indent="-3024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23" indent="-2595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57" indent="-25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3673147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930" y="4887235"/>
            <a:ext cx="717556" cy="939101"/>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053520" y="3292657"/>
            <a:ext cx="667437" cy="1133131"/>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13282" y="3281647"/>
            <a:ext cx="872537" cy="1141932"/>
          </a:xfrm>
          <a:prstGeom prst="rect">
            <a:avLst/>
          </a:prstGeom>
        </p:spPr>
      </p:pic>
      <p:sp>
        <p:nvSpPr>
          <p:cNvPr id="17" name="Arrow Bar"/>
          <p:cNvSpPr/>
          <p:nvPr userDrawn="1"/>
        </p:nvSpPr>
        <p:spPr bwMode="auto">
          <a:xfrm>
            <a:off x="8514209" y="3183212"/>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pic>
        <p:nvPicPr>
          <p:cNvPr id="21" name="TechEd Logo"/>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222303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7291" y="3314507"/>
            <a:ext cx="791695" cy="1036132"/>
          </a:xfrm>
          <a:prstGeom prst="rect">
            <a:avLst/>
          </a:prstGeom>
        </p:spPr>
      </p:pic>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843" y="4860859"/>
            <a:ext cx="798143" cy="1044568"/>
          </a:xfrm>
          <a:prstGeom prst="rect">
            <a:avLst/>
          </a:prstGeom>
        </p:spPr>
      </p:pic>
      <p:pic>
        <p:nvPicPr>
          <p:cNvPr id="4" name="Picture 3"/>
          <p:cNvPicPr>
            <a:picLocks noChangeAspect="1"/>
          </p:cNvPicPr>
          <p:nvPr userDrawn="1"/>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3312727"/>
            <a:ext cx="710732" cy="1070959"/>
          </a:xfrm>
          <a:prstGeom prst="rect">
            <a:avLst/>
          </a:prstGeom>
        </p:spPr>
      </p:pic>
      <p:sp>
        <p:nvSpPr>
          <p:cNvPr id="17" name="Arrow Bar"/>
          <p:cNvSpPr/>
          <p:nvPr userDrawn="1"/>
        </p:nvSpPr>
        <p:spPr bwMode="auto">
          <a:xfrm>
            <a:off x="8514209" y="3183212"/>
            <a:ext cx="376615"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sp>
        <p:nvSpPr>
          <p:cNvPr id="21" name="TextBox 20"/>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30949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3183213"/>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1999576" y="5122249"/>
            <a:ext cx="775329"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7" y="3542467"/>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3" y="4657255"/>
            <a:ext cx="5106759" cy="49859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885195" y="3535287"/>
            <a:ext cx="782503" cy="625839"/>
          </a:xfrm>
          <a:prstGeom prst="rect">
            <a:avLst/>
          </a:prstGeom>
        </p:spPr>
      </p:pic>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843" y="4860859"/>
            <a:ext cx="798143" cy="1044568"/>
          </a:xfrm>
          <a:prstGeom prst="rect">
            <a:avLst/>
          </a:prstGeom>
        </p:spPr>
      </p:pic>
      <p:pic>
        <p:nvPicPr>
          <p:cNvPr id="18"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19253" y="3436893"/>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8457" y="1822256"/>
            <a:ext cx="1786611" cy="915248"/>
          </a:xfrm>
          <a:prstGeom prst="rect">
            <a:avLst/>
          </a:prstGeom>
        </p:spPr>
      </p:pic>
      <p:sp>
        <p:nvSpPr>
          <p:cNvPr id="21" name="Arrow Bar"/>
          <p:cNvSpPr/>
          <p:nvPr userDrawn="1"/>
        </p:nvSpPr>
        <p:spPr bwMode="auto">
          <a:xfrm>
            <a:off x="8514209" y="3183212"/>
            <a:ext cx="376615"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708936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2" y="1514476"/>
            <a:ext cx="3008303"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7"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1" y="1742498"/>
            <a:ext cx="1550659"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630810"/>
            <a:ext cx="7621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7" y="3231975"/>
            <a:ext cx="5040039" cy="1232464"/>
          </a:xfrm>
        </p:spPr>
        <p:txBody>
          <a:bodyPr anchor="ctr">
            <a:noAutofit/>
          </a:bodyPr>
          <a:lstStyle>
            <a:lvl1pPr algn="l" defTabSz="68583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9" y="5029206"/>
            <a:ext cx="5154369" cy="463255"/>
          </a:xfrm>
        </p:spPr>
        <p:txBody>
          <a:bodyPr>
            <a:noAutofit/>
          </a:bodyPr>
          <a:lstStyle>
            <a:lvl1pPr marL="0" indent="0" algn="l" defTabSz="68583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2" y="6010276"/>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3185267"/>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8930" y="4887235"/>
            <a:ext cx="717556" cy="939101"/>
          </a:xfrm>
          <a:prstGeom prst="rect">
            <a:avLst/>
          </a:prstGeom>
        </p:spPr>
      </p:pic>
      <p:pic>
        <p:nvPicPr>
          <p:cNvPr id="62" name="Picture 61"/>
          <p:cNvPicPr>
            <a:picLocks noChangeAspect="1"/>
          </p:cNvPicPr>
          <p:nvPr userDrawn="1"/>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053520" y="3292657"/>
            <a:ext cx="667437" cy="1133131"/>
          </a:xfrm>
          <a:prstGeom prst="rect">
            <a:avLst/>
          </a:prstGeom>
        </p:spPr>
      </p:pic>
      <p:pic>
        <p:nvPicPr>
          <p:cNvPr id="63" name="Picture 6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3282" y="3281647"/>
            <a:ext cx="872537" cy="1141932"/>
          </a:xfrm>
          <a:prstGeom prst="rect">
            <a:avLst/>
          </a:prstGeom>
        </p:spPr>
      </p:pic>
      <p:sp>
        <p:nvSpPr>
          <p:cNvPr id="65" name="Rectangle 64"/>
          <p:cNvSpPr/>
          <p:nvPr userDrawn="1"/>
        </p:nvSpPr>
        <p:spPr bwMode="auto">
          <a:xfrm>
            <a:off x="1886044" y="4693844"/>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cstate="print">
            <a:extLst>
              <a:ext uri="{28A0092B-C50C-407E-A947-70E740481C1C}">
                <a14:useLocalDpi xmlns:a14="http://schemas.microsoft.com/office/drawing/2010/main" val="0"/>
              </a:ext>
            </a:extLst>
          </a:blip>
          <a:srcRect l="21790" r="25133"/>
          <a:stretch/>
        </p:blipFill>
        <p:spPr bwMode="black">
          <a:xfrm>
            <a:off x="2064171" y="4821305"/>
            <a:ext cx="710732" cy="1070959"/>
          </a:xfrm>
          <a:prstGeom prst="rect">
            <a:avLst/>
          </a:prstGeom>
        </p:spPr>
      </p:pic>
      <p:sp>
        <p:nvSpPr>
          <p:cNvPr id="68" name="Arrow Bar"/>
          <p:cNvSpPr/>
          <p:nvPr userDrawn="1"/>
        </p:nvSpPr>
        <p:spPr bwMode="auto">
          <a:xfrm>
            <a:off x="8514209" y="3183212"/>
            <a:ext cx="376615"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283601" y="4488346"/>
            <a:ext cx="2820203" cy="215444"/>
          </a:xfrm>
          <a:prstGeom prst="rect">
            <a:avLst/>
          </a:prstGeom>
          <a:noFill/>
        </p:spPr>
        <p:txBody>
          <a:bodyPr wrap="square" lIns="0" tIns="0" rIns="0" bIns="0" rtlCol="0">
            <a:spAutoFit/>
          </a:bodyPr>
          <a:lstStyle/>
          <a:p>
            <a:pPr algn="ctr" defTabSz="685830"/>
            <a:r>
              <a:rPr lang="en-US" sz="1400" b="1" spc="-53" dirty="0" smtClean="0">
                <a:gradFill>
                  <a:gsLst>
                    <a:gs pos="2917">
                      <a:srgbClr val="FFFFFF"/>
                    </a:gs>
                    <a:gs pos="30000">
                      <a:srgbClr val="FFFFFF"/>
                    </a:gs>
                  </a:gsLst>
                  <a:lin ang="5400000" scaled="0"/>
                </a:gradFill>
              </a:rPr>
              <a:t>LEARN</a:t>
            </a:r>
            <a:r>
              <a:rPr lang="en-US" sz="14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52922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3124303"/>
            <a:ext cx="8363939"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7005967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3185267"/>
            <a:ext cx="994669"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4682828"/>
            <a:ext cx="994669"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4682828"/>
            <a:ext cx="994669"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91599"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7" y="4884105"/>
            <a:ext cx="5189183"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89184" cy="914096"/>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589" y="3519529"/>
            <a:ext cx="1624155" cy="2125612"/>
          </a:xfrm>
          <a:prstGeom prst="rect">
            <a:avLst/>
          </a:prstGeom>
        </p:spPr>
      </p:pic>
    </p:spTree>
    <p:extLst>
      <p:ext uri="{BB962C8B-B14F-4D97-AF65-F5344CB8AC3E}">
        <p14:creationId xmlns:p14="http://schemas.microsoft.com/office/powerpoint/2010/main" val="3538667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918001" y="3536581"/>
            <a:ext cx="1785563" cy="2097743"/>
          </a:xfrm>
          <a:prstGeom prst="rect">
            <a:avLst/>
          </a:prstGeom>
        </p:spPr>
      </p:pic>
    </p:spTree>
    <p:extLst>
      <p:ext uri="{BB962C8B-B14F-4D97-AF65-F5344CB8AC3E}">
        <p14:creationId xmlns:p14="http://schemas.microsoft.com/office/powerpoint/2010/main" val="35704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762000" y="2413000"/>
            <a:ext cx="3505200" cy="375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4800600" y="2413000"/>
            <a:ext cx="3657600" cy="3860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644106" y="1498601"/>
            <a:ext cx="3437626" cy="609599"/>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pt-PT" sz="1800" dirty="0">
                <a:solidFill>
                  <a:schemeClr val="lt1"/>
                </a:solidFill>
              </a:defRPr>
            </a:lvl5pPr>
          </a:lstStyle>
          <a:p>
            <a:pPr marL="0" lvl="0" algn="ctr" defTabSz="914099"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4724400" y="1498601"/>
            <a:ext cx="3437626" cy="609599"/>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pt-PT" sz="1800" dirty="0">
                <a:solidFill>
                  <a:schemeClr val="lt1"/>
                </a:solidFill>
              </a:defRPr>
            </a:lvl5pPr>
          </a:lstStyle>
          <a:p>
            <a:pPr marL="0" lvl="0" algn="ctr" defTabSz="914099" fontAlgn="base">
              <a:spcBef>
                <a:spcPct val="0"/>
              </a:spcBef>
              <a:spcAft>
                <a:spcPct val="0"/>
              </a:spcAft>
            </a:pPr>
            <a:r>
              <a:rPr lang="en-US" dirty="0" smtClean="0"/>
              <a:t>Click to edit Master text styles</a:t>
            </a:r>
          </a:p>
        </p:txBody>
      </p:sp>
      <p:sp>
        <p:nvSpPr>
          <p:cNvPr id="10" name="Oval 9"/>
          <p:cNvSpPr/>
          <p:nvPr userDrawn="1"/>
        </p:nvSpPr>
        <p:spPr bwMode="auto">
          <a:xfrm>
            <a:off x="8491020" y="6172201"/>
            <a:ext cx="348180" cy="362503"/>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bg1"/>
              </a:solidFill>
            </a:endParaRPr>
          </a:p>
        </p:txBody>
      </p:sp>
      <p:sp>
        <p:nvSpPr>
          <p:cNvPr id="11" name="Footer Placeholder 31"/>
          <p:cNvSpPr>
            <a:spLocks noGrp="1"/>
          </p:cNvSpPr>
          <p:nvPr>
            <p:ph type="ftr" sz="quarter" idx="17"/>
          </p:nvPr>
        </p:nvSpPr>
        <p:spPr>
          <a:xfrm>
            <a:off x="6553200" y="6251852"/>
            <a:ext cx="2895600" cy="203200"/>
          </a:xfrm>
        </p:spPr>
        <p:txBody>
          <a:bodyPr anchor="ctr"/>
          <a:lstStyle/>
          <a:p>
            <a:r>
              <a:rPr lang="pt-PT" noProof="0" dirty="0" smtClean="0"/>
              <a:t>www.devscope.net</a:t>
            </a:r>
            <a:endParaRPr lang="pt-PT" noProof="0" dirty="0"/>
          </a:p>
        </p:txBody>
      </p:sp>
      <p:sp>
        <p:nvSpPr>
          <p:cNvPr id="12" name="Slide Number Placeholder 32"/>
          <p:cNvSpPr>
            <a:spLocks noGrp="1"/>
          </p:cNvSpPr>
          <p:nvPr>
            <p:ph type="sldNum" sz="quarter" idx="18"/>
          </p:nvPr>
        </p:nvSpPr>
        <p:spPr>
          <a:xfrm>
            <a:off x="7543800" y="6235424"/>
            <a:ext cx="2226157" cy="241576"/>
          </a:xfrm>
        </p:spPr>
        <p:txBody>
          <a:bodyPr anchor="ctr"/>
          <a:lstStyle>
            <a:lvl1pPr>
              <a:defRPr sz="700">
                <a:solidFill>
                  <a:schemeClr val="bg1"/>
                </a:solidFill>
              </a:defRPr>
            </a:lvl1pPr>
          </a:lstStyle>
          <a:p>
            <a:fld id="{406BA5C3-4A3D-4FA7-8EA0-AB15012EA744}" type="slidenum">
              <a:rPr lang="pt-PT" smtClean="0"/>
              <a:pPr/>
              <a:t>‹#›</a:t>
            </a:fld>
            <a:endParaRPr lang="pt-PT" dirty="0"/>
          </a:p>
        </p:txBody>
      </p:sp>
    </p:spTree>
    <p:extLst>
      <p:ext uri="{BB962C8B-B14F-4D97-AF65-F5344CB8AC3E}">
        <p14:creationId xmlns:p14="http://schemas.microsoft.com/office/powerpoint/2010/main" val="15742472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394" y="3516372"/>
            <a:ext cx="1718713" cy="2249365"/>
          </a:xfrm>
          <a:prstGeom prst="rect">
            <a:avLst/>
          </a:prstGeom>
        </p:spPr>
      </p:pic>
    </p:spTree>
    <p:extLst>
      <p:ext uri="{BB962C8B-B14F-4D97-AF65-F5344CB8AC3E}">
        <p14:creationId xmlns:p14="http://schemas.microsoft.com/office/powerpoint/2010/main" val="2599181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2681" y="3404216"/>
            <a:ext cx="1917928" cy="2510089"/>
          </a:xfrm>
          <a:prstGeom prst="rect">
            <a:avLst/>
          </a:prstGeom>
        </p:spPr>
      </p:pic>
    </p:spTree>
    <p:extLst>
      <p:ext uri="{BB962C8B-B14F-4D97-AF65-F5344CB8AC3E}">
        <p14:creationId xmlns:p14="http://schemas.microsoft.com/office/powerpoint/2010/main" val="3149651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514475"/>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10"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3185265"/>
            <a:ext cx="2118133"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5" y="1635451"/>
            <a:ext cx="5181507"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7" y="4884105"/>
            <a:ext cx="5179095" cy="461665"/>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pPr marL="0" marR="0" lvl="0" indent="0" algn="l" defTabSz="68583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3391159"/>
            <a:ext cx="5179096" cy="914096"/>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5" y="1749965"/>
            <a:ext cx="1979351" cy="1087555"/>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299429" y="3455899"/>
            <a:ext cx="3076819" cy="2460812"/>
          </a:xfrm>
          <a:prstGeom prst="rect">
            <a:avLst/>
          </a:prstGeom>
        </p:spPr>
      </p:pic>
    </p:spTree>
    <p:extLst>
      <p:ext uri="{BB962C8B-B14F-4D97-AF65-F5344CB8AC3E}">
        <p14:creationId xmlns:p14="http://schemas.microsoft.com/office/powerpoint/2010/main" val="1436563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1"/>
            <a:ext cx="8363939"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3"/>
            <a:ext cx="8363939" cy="1532727"/>
          </a:xfrm>
          <a:prstGeom prst="rect">
            <a:avLst/>
          </a:prstGeom>
        </p:spPr>
        <p:txBody>
          <a:bodyPr/>
          <a:lstStyle>
            <a:lvl1pPr marL="213140" indent="-213140">
              <a:buFont typeface="Wingdings" pitchFamily="2" charset="2"/>
              <a:buChar char=""/>
              <a:defRPr sz="3000"/>
            </a:lvl1pPr>
            <a:lvl2pPr marL="388177" indent="-175038">
              <a:buFont typeface="Wingdings" pitchFamily="2" charset="2"/>
              <a:buChar char=""/>
              <a:defRPr>
                <a:latin typeface="+mn-lt"/>
              </a:defRPr>
            </a:lvl2pPr>
            <a:lvl3pPr marL="556069" indent="-167893">
              <a:buFont typeface="Wingdings" pitchFamily="2" charset="2"/>
              <a:buChar char=""/>
              <a:tabLst/>
              <a:defRPr>
                <a:latin typeface="+mn-lt"/>
              </a:defRPr>
            </a:lvl3pPr>
            <a:lvl4pPr marL="685858" indent="-129790">
              <a:buFont typeface="Wingdings" pitchFamily="2" charset="2"/>
              <a:buChar char=""/>
              <a:defRPr>
                <a:latin typeface="+mn-lt"/>
              </a:defRPr>
            </a:lvl4pPr>
            <a:lvl5pPr marL="815646" indent="-12979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859007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804"/>
            <a:ext cx="8363939" cy="1431161"/>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46" indent="0">
              <a:buNone/>
              <a:defRPr sz="1500">
                <a:gradFill>
                  <a:gsLst>
                    <a:gs pos="100000">
                      <a:schemeClr val="tx1"/>
                    </a:gs>
                    <a:gs pos="6000">
                      <a:schemeClr val="tx1"/>
                    </a:gs>
                  </a:gsLst>
                  <a:lin ang="5400000" scaled="0"/>
                </a:gradFill>
              </a:defRPr>
            </a:lvl3pPr>
            <a:lvl4pPr marL="342930" indent="0">
              <a:buNone/>
              <a:defRPr sz="1500">
                <a:gradFill>
                  <a:gsLst>
                    <a:gs pos="100000">
                      <a:schemeClr val="tx1"/>
                    </a:gs>
                    <a:gs pos="6000">
                      <a:schemeClr val="tx1"/>
                    </a:gs>
                  </a:gsLst>
                  <a:lin ang="5400000" scaled="0"/>
                </a:gradFill>
              </a:defRPr>
            </a:lvl4pPr>
            <a:lvl5pPr marL="520347"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27078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804"/>
            <a:ext cx="8363939" cy="1431161"/>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46" indent="0">
              <a:buNone/>
              <a:defRPr sz="1500">
                <a:gradFill>
                  <a:gsLst>
                    <a:gs pos="100000">
                      <a:schemeClr val="tx1"/>
                    </a:gs>
                    <a:gs pos="0">
                      <a:schemeClr val="tx1"/>
                    </a:gs>
                  </a:gsLst>
                  <a:lin ang="5400000" scaled="0"/>
                </a:gradFill>
              </a:defRPr>
            </a:lvl3pPr>
            <a:lvl4pPr marL="342930" indent="0">
              <a:buNone/>
              <a:defRPr sz="1500">
                <a:gradFill>
                  <a:gsLst>
                    <a:gs pos="100000">
                      <a:schemeClr val="tx1"/>
                    </a:gs>
                    <a:gs pos="0">
                      <a:schemeClr val="tx1"/>
                    </a:gs>
                  </a:gsLst>
                  <a:lin ang="5400000" scaled="0"/>
                </a:gradFill>
              </a:defRPr>
            </a:lvl4pPr>
            <a:lvl5pPr marL="520347"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614028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8" y="1447800"/>
            <a:ext cx="4047275" cy="1763560"/>
          </a:xfrm>
        </p:spPr>
        <p:txBody>
          <a:bodyPr>
            <a:spAutoFit/>
          </a:bodyPr>
          <a:lstStyle>
            <a:lvl1pPr marL="219093" indent="-219093">
              <a:spcBef>
                <a:spcPts val="900"/>
              </a:spcBef>
              <a:buClr>
                <a:schemeClr val="tx1"/>
              </a:buClr>
              <a:buFont typeface="Wingdings" pitchFamily="2" charset="2"/>
              <a:buChar char=""/>
              <a:defRPr/>
            </a:lvl1pPr>
            <a:lvl2pPr marL="390558" indent="-171465">
              <a:defRPr sz="1500"/>
            </a:lvl2pPr>
            <a:lvl3pPr marL="514394" indent="-123837">
              <a:tabLst/>
              <a:defRPr sz="1500"/>
            </a:lvl3pPr>
            <a:lvl4pPr marL="647754" indent="-133362">
              <a:defRPr/>
            </a:lvl4pPr>
            <a:lvl5pPr marL="771590" indent="-12383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0"/>
            <a:ext cx="4047275" cy="1763560"/>
          </a:xfrm>
        </p:spPr>
        <p:txBody>
          <a:bodyPr>
            <a:spAutoFit/>
          </a:bodyPr>
          <a:lstStyle>
            <a:lvl1pPr marL="254816" indent="-25481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91" indent="-25719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754" indent="-25719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90" indent="-25719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951" indent="-25719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93" marR="0" lvl="0"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93" marR="0" lvl="1"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93" marR="0" lvl="2"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93" marR="0" lvl="3"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93" marR="0" lvl="4" indent="-219093" algn="l" defTabSz="68583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4404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447803"/>
            <a:ext cx="4047275"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38" indent="0">
              <a:buNone/>
              <a:defRPr sz="1500"/>
            </a:lvl3pPr>
            <a:lvl4pPr marL="342930" indent="0">
              <a:buNone/>
              <a:defRPr sz="1500"/>
            </a:lvl4pPr>
            <a:lvl5pPr marL="52034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05"/>
            <a:ext cx="4047275" cy="1846659"/>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3"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38"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310"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86"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73906426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447803"/>
            <a:ext cx="4047275"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38" indent="0">
              <a:buNone/>
              <a:defRPr sz="1500"/>
            </a:lvl3pPr>
            <a:lvl4pPr marL="342930" indent="0">
              <a:buNone/>
              <a:defRPr sz="1500"/>
            </a:lvl4pPr>
            <a:lvl5pPr marL="52034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05"/>
            <a:ext cx="4047275" cy="1846659"/>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3"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38"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310"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86" marR="0" indent="0" algn="l" defTabSz="68583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83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9926932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81717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749800"/>
            <a:ext cx="9144000" cy="2209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bg1"/>
              </a:solidFill>
            </a:endParaRPr>
          </a:p>
        </p:txBody>
      </p:sp>
      <p:sp>
        <p:nvSpPr>
          <p:cNvPr id="6" name="Title 1"/>
          <p:cNvSpPr>
            <a:spLocks noGrp="1"/>
          </p:cNvSpPr>
          <p:nvPr>
            <p:ph type="ctrTitle"/>
          </p:nvPr>
        </p:nvSpPr>
        <p:spPr>
          <a:xfrm>
            <a:off x="762000" y="2854786"/>
            <a:ext cx="7696200" cy="1793415"/>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762000" y="4851400"/>
            <a:ext cx="7696200" cy="1625600"/>
          </a:xfrm>
        </p:spPr>
        <p:txBody>
          <a:bodyPr/>
          <a:lstStyle>
            <a:lvl1pPr marL="0" indent="0" algn="l">
              <a:buNone/>
              <a:defRPr>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7092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431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2"/>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34" fontAlgn="base">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2"/>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1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52"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36"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28920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7" y="5358065"/>
            <a:ext cx="480979"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cstate="print">
            <a:extLst>
              <a:ext uri="{28A0092B-C50C-407E-A947-70E740481C1C}">
                <a14:useLocalDpi xmlns:a14="http://schemas.microsoft.com/office/drawing/2010/main" val="0"/>
              </a:ext>
            </a:extLst>
          </a:blip>
          <a:srcRect b="50000"/>
          <a:stretch/>
        </p:blipFill>
        <p:spPr>
          <a:xfrm>
            <a:off x="251717" y="6132408"/>
            <a:ext cx="1108831" cy="725592"/>
          </a:xfrm>
          <a:prstGeom prst="rect">
            <a:avLst/>
          </a:prstGeom>
        </p:spPr>
      </p:pic>
      <p:pic>
        <p:nvPicPr>
          <p:cNvPr id="10" name="Picture 9"/>
          <p:cNvPicPr>
            <a:picLocks noChangeAspect="1"/>
          </p:cNvPicPr>
          <p:nvPr userDrawn="1"/>
        </p:nvPicPr>
        <p:blipFill rotWithShape="1">
          <a:blip r:embed="rId6" cstate="print">
            <a:extLst>
              <a:ext uri="{28A0092B-C50C-407E-A947-70E740481C1C}">
                <a14:useLocalDpi xmlns:a14="http://schemas.microsoft.com/office/drawing/2010/main" val="0"/>
              </a:ext>
            </a:extLst>
          </a:blip>
          <a:srcRect l="26418" r="24915" b="4055"/>
          <a:stretch/>
        </p:blipFill>
        <p:spPr>
          <a:xfrm>
            <a:off x="3170421" y="4463043"/>
            <a:ext cx="835699" cy="1317695"/>
          </a:xfrm>
          <a:prstGeom prst="rect">
            <a:avLst/>
          </a:prstGeom>
        </p:spPr>
      </p:pic>
      <p:pic>
        <p:nvPicPr>
          <p:cNvPr id="14" name="Picture 13"/>
          <p:cNvPicPr>
            <a:picLocks noChangeAspect="1"/>
          </p:cNvPicPr>
          <p:nvPr userDrawn="1"/>
        </p:nvPicPr>
        <p:blipFill rotWithShape="1">
          <a:blip r:embed="rId7" cstate="print">
            <a:extLst>
              <a:ext uri="{28A0092B-C50C-407E-A947-70E740481C1C}">
                <a14:useLocalDpi xmlns:a14="http://schemas.microsoft.com/office/drawing/2010/main" val="0"/>
              </a:ext>
            </a:extLst>
          </a:blip>
          <a:srcRect l="25426" r="27183" b="38978"/>
          <a:stretch/>
        </p:blipFill>
        <p:spPr>
          <a:xfrm>
            <a:off x="4464208" y="6096501"/>
            <a:ext cx="739443" cy="76150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374701" y="2973723"/>
            <a:ext cx="2070691" cy="2710019"/>
          </a:xfrm>
          <a:prstGeom prst="rect">
            <a:avLst/>
          </a:prstGeom>
        </p:spPr>
      </p:pic>
      <p:pic>
        <p:nvPicPr>
          <p:cNvPr id="12" name="Picture 11"/>
          <p:cNvPicPr>
            <a:picLocks noChangeAspect="1"/>
          </p:cNvPicPr>
          <p:nvPr userDrawn="1"/>
        </p:nvPicPr>
        <p:blipFill rotWithShape="1">
          <a:blip r:embed="rId9" cstate="print">
            <a:extLst>
              <a:ext uri="{28A0092B-C50C-407E-A947-70E740481C1C}">
                <a14:useLocalDpi xmlns:a14="http://schemas.microsoft.com/office/drawing/2010/main" val="0"/>
              </a:ext>
            </a:extLst>
          </a:blip>
          <a:srcRect l="24061" t="4833" r="26116"/>
          <a:stretch/>
        </p:blipFill>
        <p:spPr>
          <a:xfrm>
            <a:off x="8186521" y="2862286"/>
            <a:ext cx="789307" cy="1205812"/>
          </a:xfrm>
          <a:prstGeom prst="rect">
            <a:avLst/>
          </a:prstGeom>
        </p:spPr>
      </p:pic>
      <p:pic>
        <p:nvPicPr>
          <p:cNvPr id="9" name="Picture 2" descr="C:\Users\Justin\Desktop\_Work_in_Progress\_MS\1530\toolbox.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955625" y="4666647"/>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94095" y="1416637"/>
            <a:ext cx="2692964" cy="1379555"/>
          </a:xfrm>
          <a:prstGeom prst="rect">
            <a:avLst/>
          </a:prstGeom>
        </p:spPr>
      </p:pic>
      <p:pic>
        <p:nvPicPr>
          <p:cNvPr id="11" name="Picture 10"/>
          <p:cNvPicPr>
            <a:picLocks noChangeAspect="1"/>
          </p:cNvPicPr>
          <p:nvPr userDrawn="1"/>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6"/>
            <a:ext cx="1467261" cy="464313"/>
          </a:xfrm>
          <a:prstGeom prst="rect">
            <a:avLst/>
          </a:prstGeom>
        </p:spPr>
      </p:pic>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974117" y="4552453"/>
            <a:ext cx="2004219" cy="1103911"/>
          </a:xfrm>
          <a:prstGeom prst="rect">
            <a:avLst/>
          </a:prstGeom>
        </p:spPr>
      </p:pic>
      <p:sp>
        <p:nvSpPr>
          <p:cNvPr id="13" name="TextBox 12"/>
          <p:cNvSpPr txBox="1"/>
          <p:nvPr userDrawn="1"/>
        </p:nvSpPr>
        <p:spPr>
          <a:xfrm>
            <a:off x="1841312" y="6315958"/>
            <a:ext cx="2209573" cy="230832"/>
          </a:xfrm>
          <a:prstGeom prst="rect">
            <a:avLst/>
          </a:prstGeom>
          <a:noFill/>
        </p:spPr>
        <p:txBody>
          <a:bodyPr wrap="square" lIns="0" tIns="0" rIns="0" bIns="0" rtlCol="0">
            <a:spAutoFit/>
          </a:bodyPr>
          <a:lstStyle/>
          <a:p>
            <a:pPr algn="ctr" defTabSz="68583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48984748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6849697" y="5358065"/>
            <a:ext cx="480979"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5426" r="27183" b="38978"/>
          <a:stretch/>
        </p:blipFill>
        <p:spPr>
          <a:xfrm>
            <a:off x="4464208" y="6096501"/>
            <a:ext cx="739443" cy="761505"/>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4701" y="2973723"/>
            <a:ext cx="2070691" cy="2710019"/>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5" y="1416637"/>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6"/>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51"/>
            <a:ext cx="2004219" cy="1103911"/>
          </a:xfrm>
          <a:prstGeom prst="rect">
            <a:avLst/>
          </a:prstGeom>
        </p:spPr>
      </p:pic>
      <p:sp>
        <p:nvSpPr>
          <p:cNvPr id="17" name="TextBox 16"/>
          <p:cNvSpPr txBox="1"/>
          <p:nvPr userDrawn="1"/>
        </p:nvSpPr>
        <p:spPr>
          <a:xfrm>
            <a:off x="1841312" y="6315958"/>
            <a:ext cx="2209573" cy="230832"/>
          </a:xfrm>
          <a:prstGeom prst="rect">
            <a:avLst/>
          </a:prstGeom>
          <a:noFill/>
        </p:spPr>
        <p:txBody>
          <a:bodyPr wrap="square" lIns="0" tIns="0" rIns="0" bIns="0" rtlCol="0">
            <a:spAutoFit/>
          </a:bodyPr>
          <a:lstStyle/>
          <a:p>
            <a:pPr algn="ctr" defTabSz="68583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b="50000"/>
          <a:stretch/>
        </p:blipFill>
        <p:spPr>
          <a:xfrm>
            <a:off x="251717"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l="26418" r="24915" b="4055"/>
          <a:stretch/>
        </p:blipFill>
        <p:spPr>
          <a:xfrm>
            <a:off x="3170421" y="4463043"/>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l="24061" t="4833" r="26116"/>
          <a:stretch/>
        </p:blipFill>
        <p:spPr>
          <a:xfrm>
            <a:off x="8186521" y="2862286"/>
            <a:ext cx="789307" cy="1205812"/>
          </a:xfrm>
          <a:prstGeom prst="rect">
            <a:avLst/>
          </a:prstGeom>
        </p:spPr>
      </p:pic>
    </p:spTree>
    <p:extLst>
      <p:ext uri="{BB962C8B-B14F-4D97-AF65-F5344CB8AC3E}">
        <p14:creationId xmlns:p14="http://schemas.microsoft.com/office/powerpoint/2010/main" val="3570654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userDrawn="1"/>
        </p:nvSpPr>
        <p:spPr>
          <a:xfrm>
            <a:off x="1841312" y="6315956"/>
            <a:ext cx="2209573" cy="230832"/>
          </a:xfrm>
          <a:prstGeom prst="rect">
            <a:avLst/>
          </a:prstGeom>
          <a:noFill/>
        </p:spPr>
        <p:txBody>
          <a:bodyPr wrap="square" lIns="0" tIns="0" rIns="0" bIns="0" rtlCol="0">
            <a:spAutoFit/>
          </a:bodyPr>
          <a:lstStyle/>
          <a:p>
            <a:pPr algn="ctr" defTabSz="685830"/>
            <a:r>
              <a:rPr lang="en-US" sz="1500" spc="-53" dirty="0" smtClean="0">
                <a:gradFill>
                  <a:gsLst>
                    <a:gs pos="2917">
                      <a:srgbClr val="FFFFFF"/>
                    </a:gs>
                    <a:gs pos="30000">
                      <a:srgbClr val="FFFFFF"/>
                    </a:gs>
                  </a:gsLst>
                  <a:lin ang="5400000" scaled="0"/>
                </a:gradFill>
              </a:rPr>
              <a:t>www.devscope.net</a:t>
            </a:r>
            <a:endParaRPr lang="en-US" sz="1500" spc="-53" dirty="0"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34167138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9"/>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804"/>
            <a:ext cx="8363939" cy="1491177"/>
          </a:xfrm>
          <a:prstGeom prst="rect">
            <a:avLst/>
          </a:prstGeom>
        </p:spPr>
        <p:txBody>
          <a:bodyPr/>
          <a:lstStyle>
            <a:lvl1pPr marL="257196" indent="-2571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27" indent="-214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58" indent="-214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321" indent="-1714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86" indent="-1714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9144001" cy="619125"/>
          </a:xfrm>
          <a:prstGeom prst="rect">
            <a:avLst/>
          </a:prstGeom>
          <a:solidFill>
            <a:srgbClr val="FFFF99"/>
          </a:solidFill>
        </p:spPr>
        <p:txBody>
          <a:bodyPr wrap="square" lIns="114311" tIns="57155" rIns="114311" bIns="57155"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2707456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9"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9" cy="708741"/>
          </a:xfrm>
        </p:spPr>
        <p:txBody>
          <a:bodyPr/>
          <a:lstStyle>
            <a:lvl1pPr marL="2383"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3" indent="0">
              <a:spcBef>
                <a:spcPts val="0"/>
              </a:spcBef>
              <a:buSzPct val="80000"/>
              <a:buFont typeface="Arial" pitchFamily="34" charset="0"/>
              <a:buNone/>
              <a:defRPr sz="1500" spc="-37" baseline="0">
                <a:gradFill>
                  <a:gsLst>
                    <a:gs pos="0">
                      <a:srgbClr val="595959"/>
                    </a:gs>
                    <a:gs pos="86000">
                      <a:srgbClr val="595959"/>
                    </a:gs>
                  </a:gsLst>
                  <a:lin ang="5400000" scaled="0"/>
                </a:gradFill>
              </a:defRPr>
            </a:lvl2pPr>
            <a:lvl3pPr marL="944244" indent="-3024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23" indent="-2595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57" indent="-25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4680754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62697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16415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7137"/>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2" y="1514476"/>
            <a:ext cx="3008303"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23"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9" tIns="34295" rIns="68589" bIns="34295" numCol="1" anchor="t" anchorCtr="0" compatLnSpc="1">
            <a:prstTxWarp prst="textNoShape">
              <a:avLst/>
            </a:prstTxWarp>
          </a:bodyPr>
          <a:lstStyle/>
          <a:p>
            <a:pPr defTabSz="685830"/>
            <a:endParaRPr lang="en-US" sz="1400" dirty="0">
              <a:solidFill>
                <a:srgbClr val="FFFFFF"/>
              </a:solidFill>
            </a:endParaRPr>
          </a:p>
        </p:txBody>
      </p:sp>
      <p:sp>
        <p:nvSpPr>
          <p:cNvPr id="29" name="TechEd Tile"/>
          <p:cNvSpPr/>
          <p:nvPr userDrawn="1"/>
        </p:nvSpPr>
        <p:spPr bwMode="auto">
          <a:xfrm>
            <a:off x="766753" y="1514475"/>
            <a:ext cx="2119675"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8530"/>
          <a:stretch/>
        </p:blipFill>
        <p:spPr bwMode="auto">
          <a:xfrm>
            <a:off x="1051261" y="1742498"/>
            <a:ext cx="1550659" cy="104358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762580" y="3185267"/>
            <a:ext cx="994669"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946103" y="3425935"/>
            <a:ext cx="627623"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nvGrpSpPr>
          <p:cNvPr id="34" name="Orange Tile"/>
          <p:cNvGrpSpPr/>
          <p:nvPr userDrawn="1"/>
        </p:nvGrpSpPr>
        <p:grpSpPr>
          <a:xfrm>
            <a:off x="1886044" y="3185267"/>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sp>
        <p:nvSpPr>
          <p:cNvPr id="38" name="Rectangle 37"/>
          <p:cNvSpPr/>
          <p:nvPr userDrawn="1"/>
        </p:nvSpPr>
        <p:spPr bwMode="auto">
          <a:xfrm>
            <a:off x="762580" y="4682828"/>
            <a:ext cx="994669"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userDrawn="1"/>
        </p:nvSpPr>
        <p:spPr bwMode="auto">
          <a:xfrm>
            <a:off x="1089387" y="4926668"/>
            <a:ext cx="341052"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nvGrpSpPr>
          <p:cNvPr id="5" name="Green Tile"/>
          <p:cNvGrpSpPr/>
          <p:nvPr userDrawn="1"/>
        </p:nvGrpSpPr>
        <p:grpSpPr>
          <a:xfrm>
            <a:off x="1886044" y="4682828"/>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0"/>
              <a:endParaRPr lang="en-US" sz="1400" dirty="0">
                <a:solidFill>
                  <a:srgbClr val="FFFFFF"/>
                </a:solidFill>
              </a:endParaRPr>
            </a:p>
          </p:txBody>
        </p:sp>
      </p:grpSp>
      <p:sp useBgFill="1">
        <p:nvSpPr>
          <p:cNvPr id="43" name="Top Mask"/>
          <p:cNvSpPr/>
          <p:nvPr userDrawn="1"/>
        </p:nvSpPr>
        <p:spPr bwMode="auto">
          <a:xfrm>
            <a:off x="0" y="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630810"/>
            <a:ext cx="7621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userDrawn="1">
            <p:ph type="ctrTitle"/>
          </p:nvPr>
        </p:nvSpPr>
        <p:spPr>
          <a:xfrm>
            <a:off x="3136907" y="3231975"/>
            <a:ext cx="5040039" cy="1232464"/>
          </a:xfrm>
        </p:spPr>
        <p:txBody>
          <a:bodyPr anchor="ctr">
            <a:noAutofit/>
          </a:bodyPr>
          <a:lstStyle>
            <a:lvl1pPr algn="l" defTabSz="68583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3136909" y="5029206"/>
            <a:ext cx="5154369" cy="463255"/>
          </a:xfrm>
        </p:spPr>
        <p:txBody>
          <a:bodyPr>
            <a:noAutofit/>
          </a:bodyPr>
          <a:lstStyle>
            <a:lvl1pPr marL="0" indent="0" algn="l" defTabSz="68583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4" indent="0" algn="ctr">
              <a:buNone/>
              <a:defRPr>
                <a:solidFill>
                  <a:schemeClr val="tx1">
                    <a:tint val="75000"/>
                  </a:schemeClr>
                </a:solidFill>
              </a:defRPr>
            </a:lvl2pPr>
            <a:lvl3pPr marL="685830" indent="0" algn="ctr">
              <a:buNone/>
              <a:defRPr>
                <a:solidFill>
                  <a:schemeClr val="tx1">
                    <a:tint val="75000"/>
                  </a:schemeClr>
                </a:solidFill>
              </a:defRPr>
            </a:lvl3pPr>
            <a:lvl4pPr marL="1028745" indent="0" algn="ctr">
              <a:buNone/>
              <a:defRPr>
                <a:solidFill>
                  <a:schemeClr val="tx1">
                    <a:tint val="75000"/>
                  </a:schemeClr>
                </a:solidFill>
              </a:defRPr>
            </a:lvl4pPr>
            <a:lvl5pPr marL="1371660" indent="0" algn="ctr">
              <a:buNone/>
              <a:defRPr>
                <a:solidFill>
                  <a:schemeClr val="tx1">
                    <a:tint val="75000"/>
                  </a:schemeClr>
                </a:solidFill>
              </a:defRPr>
            </a:lvl5pPr>
            <a:lvl6pPr marL="1714574" indent="0" algn="ctr">
              <a:buNone/>
              <a:defRPr>
                <a:solidFill>
                  <a:schemeClr val="tx1">
                    <a:tint val="75000"/>
                  </a:schemeClr>
                </a:solidFill>
              </a:defRPr>
            </a:lvl6pPr>
            <a:lvl7pPr marL="2057490" indent="0" algn="ctr">
              <a:buNone/>
              <a:defRPr>
                <a:solidFill>
                  <a:schemeClr val="tx1">
                    <a:tint val="75000"/>
                  </a:schemeClr>
                </a:solidFill>
              </a:defRPr>
            </a:lvl7pPr>
            <a:lvl8pPr marL="2400404" indent="0" algn="ctr">
              <a:buNone/>
              <a:defRPr>
                <a:solidFill>
                  <a:schemeClr val="tx1">
                    <a:tint val="75000"/>
                  </a:schemeClr>
                </a:solidFill>
              </a:defRPr>
            </a:lvl8pPr>
            <a:lvl9pPr marL="274331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2" y="6010276"/>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7" tIns="34293" rIns="68587" bIns="34293" numCol="1" spcCol="0" rtlCol="0" fromWordArt="0" anchor="ctr" anchorCtr="0" forceAA="0" compatLnSpc="1">
            <a:prstTxWarp prst="textNoShape">
              <a:avLst/>
            </a:prstTxWarp>
            <a:noAutofit/>
          </a:bodyPr>
          <a:lstStyle/>
          <a:p>
            <a:pPr algn="ctr" defTabSz="685634"/>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3137944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9145277" cy="6858000"/>
          </a:xfrm>
          <a:prstGeom prst="rect">
            <a:avLst/>
          </a:prstGeom>
          <a:noFill/>
          <a:ln>
            <a:noFill/>
          </a:ln>
          <a:extLst/>
        </p:spPr>
      </p:pic>
      <p:sp>
        <p:nvSpPr>
          <p:cNvPr id="2" name="Title 1"/>
          <p:cNvSpPr>
            <a:spLocks noGrp="1"/>
          </p:cNvSpPr>
          <p:nvPr>
            <p:ph type="ctrTitle"/>
          </p:nvPr>
        </p:nvSpPr>
        <p:spPr>
          <a:xfrm>
            <a:off x="152400" y="2209800"/>
            <a:ext cx="8839200" cy="2514599"/>
          </a:xfrm>
        </p:spPr>
        <p:txBody>
          <a:bodyPr anchor="ctr" anchorCtr="1">
            <a:normAutofit/>
          </a:bodyPr>
          <a:lstStyle>
            <a:lvl1pPr algn="ctr">
              <a:lnSpc>
                <a:spcPct val="150000"/>
              </a:lnSpc>
              <a:defRPr kumimoji="0" lang="en-US" sz="5400" b="0" i="0" u="none" strike="noStrike" kern="1200" cap="none" spc="-150"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460721" y="5644120"/>
            <a:ext cx="7182892" cy="368301"/>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56" indent="0" algn="ctr">
              <a:buNone/>
              <a:defRPr>
                <a:solidFill>
                  <a:schemeClr val="tx1">
                    <a:tint val="75000"/>
                  </a:schemeClr>
                </a:solidFill>
              </a:defRPr>
            </a:lvl2pPr>
            <a:lvl3pPr marL="686713" indent="0" algn="ctr">
              <a:buNone/>
              <a:defRPr>
                <a:solidFill>
                  <a:schemeClr val="tx1">
                    <a:tint val="75000"/>
                  </a:schemeClr>
                </a:solidFill>
              </a:defRPr>
            </a:lvl3pPr>
            <a:lvl4pPr marL="1030069" indent="0" algn="ctr">
              <a:buNone/>
              <a:defRPr>
                <a:solidFill>
                  <a:schemeClr val="tx1">
                    <a:tint val="75000"/>
                  </a:schemeClr>
                </a:solidFill>
              </a:defRPr>
            </a:lvl4pPr>
            <a:lvl5pPr marL="1373425" indent="0" algn="ctr">
              <a:buNone/>
              <a:defRPr>
                <a:solidFill>
                  <a:schemeClr val="tx1">
                    <a:tint val="75000"/>
                  </a:schemeClr>
                </a:solidFill>
              </a:defRPr>
            </a:lvl5pPr>
            <a:lvl6pPr marL="1716782" indent="0" algn="ctr">
              <a:buNone/>
              <a:defRPr>
                <a:solidFill>
                  <a:schemeClr val="tx1">
                    <a:tint val="75000"/>
                  </a:schemeClr>
                </a:solidFill>
              </a:defRPr>
            </a:lvl6pPr>
            <a:lvl7pPr marL="2060138" indent="0" algn="ctr">
              <a:buNone/>
              <a:defRPr>
                <a:solidFill>
                  <a:schemeClr val="tx1">
                    <a:tint val="75000"/>
                  </a:schemeClr>
                </a:solidFill>
              </a:defRPr>
            </a:lvl7pPr>
            <a:lvl8pPr marL="2403494" indent="0" algn="ctr">
              <a:buNone/>
              <a:defRPr>
                <a:solidFill>
                  <a:schemeClr val="tx1">
                    <a:tint val="75000"/>
                  </a:schemeClr>
                </a:solidFill>
              </a:defRPr>
            </a:lvl8pPr>
            <a:lvl9pPr marL="274685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1" y="5970087"/>
            <a:ext cx="7182892" cy="623688"/>
          </a:xfrm>
        </p:spPr>
        <p:txBody>
          <a:bodyPr vert="horz" lIns="0">
            <a:normAutofit/>
          </a:bodyPr>
          <a:lstStyle>
            <a:lvl1pPr>
              <a:lnSpc>
                <a:spcPct val="70000"/>
              </a:lnSpc>
              <a:buFontTx/>
              <a:buNone/>
              <a:defRPr kumimoji="0" lang="en-US" sz="1200"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713"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56499941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3" name="Rectangle 12"/>
          <p:cNvSpPr/>
          <p:nvPr userDrawn="1"/>
        </p:nvSpPr>
        <p:spPr bwMode="auto">
          <a:xfrm>
            <a:off x="0" y="6"/>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7" tIns="34293" rIns="68587" bIns="34293" numCol="1" rtlCol="0" anchor="ctr" anchorCtr="0" compatLnSpc="1">
            <a:prstTxWarp prst="textNoShape">
              <a:avLst/>
            </a:prstTxWarp>
          </a:bodyPr>
          <a:lstStyle/>
          <a:p>
            <a:pPr algn="ctr" defTabSz="685634"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4" y="6433851"/>
            <a:ext cx="897513" cy="138112"/>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49222"/>
          <a:stretch/>
        </p:blipFill>
        <p:spPr>
          <a:xfrm rot="10800000">
            <a:off x="8519057" y="-8278"/>
            <a:ext cx="634667" cy="8346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7601740" y="-8276"/>
            <a:ext cx="1249883" cy="83469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6684420" y="-8276"/>
            <a:ext cx="1249883" cy="834699"/>
          </a:xfrm>
          <a:prstGeom prst="rect">
            <a:avLst/>
          </a:prstGeom>
        </p:spPr>
      </p:pic>
    </p:spTree>
    <p:extLst>
      <p:ext uri="{BB962C8B-B14F-4D97-AF65-F5344CB8AC3E}">
        <p14:creationId xmlns:p14="http://schemas.microsoft.com/office/powerpoint/2010/main" val="329455042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5" y="3114676"/>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0"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6" y="6307016"/>
            <a:ext cx="1402601" cy="314448"/>
          </a:xfrm>
          <a:prstGeom prst="rect">
            <a:avLst/>
          </a:prstGeom>
          <a:noFill/>
          <a:ln>
            <a:noFill/>
          </a:ln>
        </p:spPr>
      </p:pic>
      <p:sp>
        <p:nvSpPr>
          <p:cNvPr id="4" name="Text Placeholder 8"/>
          <p:cNvSpPr>
            <a:spLocks noGrp="1"/>
          </p:cNvSpPr>
          <p:nvPr>
            <p:ph type="body" sz="quarter" idx="11" hasCustomPrompt="1"/>
          </p:nvPr>
        </p:nvSpPr>
        <p:spPr>
          <a:xfrm>
            <a:off x="422785" y="2253970"/>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0"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19217999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1"/>
            <a:ext cx="8363939"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5"/>
            <a:ext cx="8363939"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584147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10" y="3467681"/>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1"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53"/>
            <a:ext cx="1880411" cy="291353"/>
          </a:xfrm>
          <a:prstGeom prst="rect">
            <a:avLst/>
          </a:prstGeom>
        </p:spPr>
      </p:pic>
    </p:spTree>
    <p:extLst>
      <p:ext uri="{BB962C8B-B14F-4D97-AF65-F5344CB8AC3E}">
        <p14:creationId xmlns:p14="http://schemas.microsoft.com/office/powerpoint/2010/main" val="25112901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9"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9" cy="708741"/>
          </a:xfrm>
        </p:spPr>
        <p:txBody>
          <a:bodyPr/>
          <a:lstStyle>
            <a:lvl1pPr marL="2383"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3" indent="0">
              <a:spcBef>
                <a:spcPts val="0"/>
              </a:spcBef>
              <a:buSzPct val="80000"/>
              <a:buFont typeface="Arial" pitchFamily="34" charset="0"/>
              <a:buNone/>
              <a:defRPr sz="1500" spc="-37" baseline="0">
                <a:gradFill>
                  <a:gsLst>
                    <a:gs pos="0">
                      <a:srgbClr val="595959"/>
                    </a:gs>
                    <a:gs pos="86000">
                      <a:srgbClr val="595959"/>
                    </a:gs>
                  </a:gsLst>
                  <a:lin ang="5400000" scaled="0"/>
                </a:gradFill>
              </a:defRPr>
            </a:lvl2pPr>
            <a:lvl3pPr marL="944244" indent="-3024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23" indent="-2595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57" indent="-25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475168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64742"/>
            <a:ext cx="7772400" cy="498599"/>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519152"/>
            <a:ext cx="6400800" cy="249299"/>
          </a:xfrm>
        </p:spPr>
        <p:txBody>
          <a:bodyPr anchor="ctr">
            <a:spAutoFit/>
          </a:bodyPr>
          <a:lstStyle>
            <a:lvl1pPr marL="0" indent="0" algn="ctr">
              <a:buNone/>
              <a:defRPr>
                <a:solidFill>
                  <a:schemeClr val="tx1">
                    <a:tint val="7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20356792"/>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7124517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61" y="1684479"/>
            <a:ext cx="8363939"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9" y="6078222"/>
            <a:ext cx="4253628" cy="203132"/>
          </a:xfrm>
        </p:spPr>
        <p:txBody>
          <a:bodyPr/>
          <a:lstStyle>
            <a:lvl1pPr marL="0" indent="0">
              <a:buNone/>
              <a:defRPr sz="1100"/>
            </a:lvl1pPr>
          </a:lstStyle>
          <a:p>
            <a:pPr lvl="0"/>
            <a:r>
              <a:rPr lang="en-US" dirty="0" smtClean="0"/>
              <a:t>Click to edit Master text styles</a:t>
            </a:r>
          </a:p>
        </p:txBody>
      </p:sp>
      <p:sp>
        <p:nvSpPr>
          <p:cNvPr id="8" name="Title 7"/>
          <p:cNvSpPr>
            <a:spLocks noGrp="1"/>
          </p:cNvSpPr>
          <p:nvPr>
            <p:ph type="title"/>
          </p:nvPr>
        </p:nvSpPr>
        <p:spPr>
          <a:xfrm>
            <a:off x="437861" y="196327"/>
            <a:ext cx="8363939"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406486420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7861" y="196327"/>
            <a:ext cx="8363939" cy="1163637"/>
          </a:xfrm>
        </p:spPr>
        <p:txBody>
          <a:bodyPr/>
          <a:lstStyle/>
          <a:p>
            <a:r>
              <a:rPr lang="en-US" dirty="0" smtClean="0"/>
              <a:t>Click to edit Master title style</a:t>
            </a:r>
            <a:endParaRPr lang="pt-PT" dirty="0"/>
          </a:p>
        </p:txBody>
      </p:sp>
      <p:sp>
        <p:nvSpPr>
          <p:cNvPr id="11" name="Subtitle 2"/>
          <p:cNvSpPr>
            <a:spLocks noGrp="1"/>
          </p:cNvSpPr>
          <p:nvPr>
            <p:ph type="subTitle" idx="1" hasCustomPrompt="1"/>
          </p:nvPr>
        </p:nvSpPr>
        <p:spPr>
          <a:xfrm>
            <a:off x="437861" y="1397000"/>
            <a:ext cx="8401239" cy="609600"/>
          </a:xfrm>
        </p:spPr>
        <p:txBody>
          <a:bodyPr>
            <a:normAutofit/>
          </a:bodyPr>
          <a:lstStyle>
            <a:lvl1pPr marL="0" indent="0" algn="l">
              <a:buNone/>
              <a:defRPr sz="1500" b="1">
                <a:solidFill>
                  <a:schemeClr val="tx1">
                    <a:lumMod val="75000"/>
                    <a:lumOff val="2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437857" y="2090883"/>
            <a:ext cx="8363939" cy="3878124"/>
          </a:xfrm>
        </p:spPr>
        <p:txBody>
          <a:bodyPr/>
          <a:lstStyle>
            <a:lvl1pPr marL="0" indent="0">
              <a:lnSpc>
                <a:spcPct val="150000"/>
              </a:lnSpc>
              <a:buClr>
                <a:schemeClr val="accent4"/>
              </a:buClr>
              <a:buNone/>
              <a:defRPr/>
            </a:lvl1pPr>
            <a:lvl2pPr marL="345302" indent="0">
              <a:lnSpc>
                <a:spcPct val="150000"/>
              </a:lnSpc>
              <a:buClr>
                <a:schemeClr val="accent4"/>
              </a:buClr>
              <a:buNone/>
              <a:defRPr/>
            </a:lvl2pPr>
            <a:lvl3pPr marL="641785" indent="0">
              <a:lnSpc>
                <a:spcPct val="150000"/>
              </a:lnSpc>
              <a:buClr>
                <a:schemeClr val="accent4"/>
              </a:buClr>
              <a:buNone/>
              <a:defRPr/>
            </a:lvl3pPr>
            <a:lvl4pPr marL="944220" indent="0">
              <a:lnSpc>
                <a:spcPct val="150000"/>
              </a:lnSpc>
              <a:buClr>
                <a:schemeClr val="accent4"/>
              </a:buClr>
              <a:buNone/>
              <a:defRPr/>
            </a:lvl4pPr>
            <a:lvl5pPr marL="1203793"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3530987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749800"/>
            <a:ext cx="9144000" cy="2209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30"/>
            <a:endParaRPr lang="en-US" sz="2200" dirty="0" smtClean="0">
              <a:solidFill>
                <a:srgbClr val="FFFFFF"/>
              </a:solidFill>
            </a:endParaRPr>
          </a:p>
        </p:txBody>
      </p:sp>
      <p:sp>
        <p:nvSpPr>
          <p:cNvPr id="6" name="Title 1"/>
          <p:cNvSpPr>
            <a:spLocks noGrp="1"/>
          </p:cNvSpPr>
          <p:nvPr>
            <p:ph type="ctrTitle"/>
          </p:nvPr>
        </p:nvSpPr>
        <p:spPr>
          <a:xfrm>
            <a:off x="762000" y="2854787"/>
            <a:ext cx="7696200" cy="1793415"/>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762000" y="4851400"/>
            <a:ext cx="7696200" cy="1625600"/>
          </a:xfrm>
        </p:spPr>
        <p:txBody>
          <a:bodyPr/>
          <a:lstStyle>
            <a:lvl1pPr marL="0" indent="0" algn="l">
              <a:buNone/>
              <a:defRPr>
                <a:solidFill>
                  <a:schemeClr val="bg1"/>
                </a:solidFill>
                <a:latin typeface="Segoe UI Light" pitchFamily="34" charset="0"/>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002757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0" y="1"/>
            <a:ext cx="9145277" cy="6858000"/>
          </a:xfrm>
          <a:prstGeom prst="rect">
            <a:avLst/>
          </a:prstGeom>
          <a:noFill/>
          <a:ln>
            <a:noFill/>
          </a:ln>
          <a:extLst/>
        </p:spPr>
      </p:pic>
      <p:sp>
        <p:nvSpPr>
          <p:cNvPr id="2" name="Title 1"/>
          <p:cNvSpPr>
            <a:spLocks noGrp="1"/>
          </p:cNvSpPr>
          <p:nvPr>
            <p:ph type="ctrTitle"/>
          </p:nvPr>
        </p:nvSpPr>
        <p:spPr>
          <a:xfrm>
            <a:off x="0" y="2466975"/>
            <a:ext cx="9144000" cy="1924051"/>
          </a:xfrm>
        </p:spPr>
        <p:txBody>
          <a:bodyPr anchor="ctr" anchorCtr="1">
            <a:normAutofit/>
          </a:bodyPr>
          <a:lstStyle>
            <a:lvl1pPr algn="l">
              <a:lnSpc>
                <a:spcPts val="4507"/>
              </a:lnSpc>
              <a:defRPr kumimoji="0" lang="en-US" sz="5400" b="0" i="0" u="none" strike="noStrike" kern="1200" cap="none" spc="-151"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6866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460723" y="5644120"/>
            <a:ext cx="7182892" cy="368301"/>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30" indent="0" algn="ctr">
              <a:buNone/>
              <a:defRPr>
                <a:solidFill>
                  <a:schemeClr val="tx1">
                    <a:tint val="75000"/>
                  </a:schemeClr>
                </a:solidFill>
              </a:defRPr>
            </a:lvl2pPr>
            <a:lvl3pPr marL="686661" indent="0" algn="ctr">
              <a:buNone/>
              <a:defRPr>
                <a:solidFill>
                  <a:schemeClr val="tx1">
                    <a:tint val="75000"/>
                  </a:schemeClr>
                </a:solidFill>
              </a:defRPr>
            </a:lvl3pPr>
            <a:lvl4pPr marL="1029993" indent="0" algn="ctr">
              <a:buNone/>
              <a:defRPr>
                <a:solidFill>
                  <a:schemeClr val="tx1">
                    <a:tint val="75000"/>
                  </a:schemeClr>
                </a:solidFill>
              </a:defRPr>
            </a:lvl4pPr>
            <a:lvl5pPr marL="1373322" indent="0" algn="ctr">
              <a:buNone/>
              <a:defRPr>
                <a:solidFill>
                  <a:schemeClr val="tx1">
                    <a:tint val="75000"/>
                  </a:schemeClr>
                </a:solidFill>
              </a:defRPr>
            </a:lvl5pPr>
            <a:lvl6pPr marL="1716654" indent="0" algn="ctr">
              <a:buNone/>
              <a:defRPr>
                <a:solidFill>
                  <a:schemeClr val="tx1">
                    <a:tint val="75000"/>
                  </a:schemeClr>
                </a:solidFill>
              </a:defRPr>
            </a:lvl6pPr>
            <a:lvl7pPr marL="2059983" indent="0" algn="ctr">
              <a:buNone/>
              <a:defRPr>
                <a:solidFill>
                  <a:schemeClr val="tx1">
                    <a:tint val="75000"/>
                  </a:schemeClr>
                </a:solidFill>
              </a:defRPr>
            </a:lvl7pPr>
            <a:lvl8pPr marL="2403315" indent="0" algn="ctr">
              <a:buNone/>
              <a:defRPr>
                <a:solidFill>
                  <a:schemeClr val="tx1">
                    <a:tint val="75000"/>
                  </a:schemeClr>
                </a:solidFill>
              </a:defRPr>
            </a:lvl8pPr>
            <a:lvl9pPr marL="2746646"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3" y="5970087"/>
            <a:ext cx="7182892" cy="623688"/>
          </a:xfrm>
        </p:spPr>
        <p:txBody>
          <a:bodyPr vert="horz" lIns="0">
            <a:normAutofit/>
          </a:bodyPr>
          <a:lstStyle>
            <a:lvl1pPr>
              <a:lnSpc>
                <a:spcPct val="70000"/>
              </a:lnSpc>
              <a:buFontTx/>
              <a:buNone/>
              <a:defRPr kumimoji="0" lang="en-US" sz="1200"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24227564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duotone>
              <a:prstClr val="black"/>
              <a:srgbClr val="CC0000">
                <a:tint val="45000"/>
                <a:satMod val="400000"/>
              </a:srgbClr>
            </a:duotone>
            <a:extLst>
              <a:ext uri="{28A0092B-C50C-407E-A947-70E740481C1C}">
                <a14:useLocalDpi xmlns:a14="http://schemas.microsoft.com/office/drawing/2010/main" val="0"/>
              </a:ext>
            </a:extLst>
          </a:blip>
          <a:srcRect b="25010"/>
          <a:stretch/>
        </p:blipFill>
        <p:spPr bwMode="auto">
          <a:xfrm>
            <a:off x="0" y="1"/>
            <a:ext cx="9145277" cy="6858000"/>
          </a:xfrm>
          <a:prstGeom prst="rect">
            <a:avLst/>
          </a:prstGeom>
          <a:noFill/>
          <a:ln>
            <a:noFill/>
          </a:ln>
          <a:extLst/>
        </p:spPr>
      </p:pic>
      <p:sp>
        <p:nvSpPr>
          <p:cNvPr id="2" name="Title 1"/>
          <p:cNvSpPr>
            <a:spLocks noGrp="1"/>
          </p:cNvSpPr>
          <p:nvPr>
            <p:ph type="ctrTitle"/>
          </p:nvPr>
        </p:nvSpPr>
        <p:spPr>
          <a:xfrm>
            <a:off x="0" y="2466975"/>
            <a:ext cx="9144000" cy="1924051"/>
          </a:xfrm>
        </p:spPr>
        <p:txBody>
          <a:bodyPr anchor="ctr" anchorCtr="1">
            <a:normAutofit/>
          </a:bodyPr>
          <a:lstStyle>
            <a:lvl1pPr algn="l">
              <a:lnSpc>
                <a:spcPts val="4507"/>
              </a:lnSpc>
              <a:defRPr kumimoji="0" lang="en-US" sz="5400" b="0" i="0" u="none" strike="noStrike" kern="1200" cap="none" spc="-151"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6866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460723" y="5644120"/>
            <a:ext cx="7182892" cy="368301"/>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30" indent="0" algn="ctr">
              <a:buNone/>
              <a:defRPr>
                <a:solidFill>
                  <a:schemeClr val="tx1">
                    <a:tint val="75000"/>
                  </a:schemeClr>
                </a:solidFill>
              </a:defRPr>
            </a:lvl2pPr>
            <a:lvl3pPr marL="686661" indent="0" algn="ctr">
              <a:buNone/>
              <a:defRPr>
                <a:solidFill>
                  <a:schemeClr val="tx1">
                    <a:tint val="75000"/>
                  </a:schemeClr>
                </a:solidFill>
              </a:defRPr>
            </a:lvl3pPr>
            <a:lvl4pPr marL="1029993" indent="0" algn="ctr">
              <a:buNone/>
              <a:defRPr>
                <a:solidFill>
                  <a:schemeClr val="tx1">
                    <a:tint val="75000"/>
                  </a:schemeClr>
                </a:solidFill>
              </a:defRPr>
            </a:lvl4pPr>
            <a:lvl5pPr marL="1373322" indent="0" algn="ctr">
              <a:buNone/>
              <a:defRPr>
                <a:solidFill>
                  <a:schemeClr val="tx1">
                    <a:tint val="75000"/>
                  </a:schemeClr>
                </a:solidFill>
              </a:defRPr>
            </a:lvl5pPr>
            <a:lvl6pPr marL="1716654" indent="0" algn="ctr">
              <a:buNone/>
              <a:defRPr>
                <a:solidFill>
                  <a:schemeClr val="tx1">
                    <a:tint val="75000"/>
                  </a:schemeClr>
                </a:solidFill>
              </a:defRPr>
            </a:lvl6pPr>
            <a:lvl7pPr marL="2059983" indent="0" algn="ctr">
              <a:buNone/>
              <a:defRPr>
                <a:solidFill>
                  <a:schemeClr val="tx1">
                    <a:tint val="75000"/>
                  </a:schemeClr>
                </a:solidFill>
              </a:defRPr>
            </a:lvl7pPr>
            <a:lvl8pPr marL="2403315" indent="0" algn="ctr">
              <a:buNone/>
              <a:defRPr>
                <a:solidFill>
                  <a:schemeClr val="tx1">
                    <a:tint val="75000"/>
                  </a:schemeClr>
                </a:solidFill>
              </a:defRPr>
            </a:lvl8pPr>
            <a:lvl9pPr marL="2746646"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3" y="5970087"/>
            <a:ext cx="7182892" cy="623688"/>
          </a:xfrm>
        </p:spPr>
        <p:txBody>
          <a:bodyPr vert="horz" lIns="0">
            <a:normAutofit/>
          </a:bodyPr>
          <a:lstStyle>
            <a:lvl1pPr>
              <a:lnSpc>
                <a:spcPct val="70000"/>
              </a:lnSpc>
              <a:buFontTx/>
              <a:buNone/>
              <a:defRPr kumimoji="0" lang="en-US" sz="1200"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13273761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11615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1_Blank_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09473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257557417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64742"/>
            <a:ext cx="7772400" cy="498599"/>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519152"/>
            <a:ext cx="6400800" cy="249299"/>
          </a:xfrm>
        </p:spPr>
        <p:txBody>
          <a:bodyPr anchor="ctr">
            <a:spAutoFit/>
          </a:bodyPr>
          <a:lstStyle>
            <a:lvl1pPr marL="0" indent="0" algn="ctr">
              <a:buNone/>
              <a:defRPr>
                <a:solidFill>
                  <a:schemeClr val="tx1">
                    <a:tint val="7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8296742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65991961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7861" y="1684479"/>
            <a:ext cx="8363939" cy="4386124"/>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451379" y="6078222"/>
            <a:ext cx="4253628" cy="203132"/>
          </a:xfrm>
        </p:spPr>
        <p:txBody>
          <a:bodyPr/>
          <a:lstStyle>
            <a:lvl1pPr marL="0" indent="0">
              <a:buNone/>
              <a:defRPr sz="1100"/>
            </a:lvl1pPr>
          </a:lstStyle>
          <a:p>
            <a:pPr lvl="0"/>
            <a:r>
              <a:rPr lang="en-US" dirty="0" smtClean="0"/>
              <a:t>Click to edit Master text styles</a:t>
            </a:r>
          </a:p>
        </p:txBody>
      </p:sp>
      <p:sp>
        <p:nvSpPr>
          <p:cNvPr id="8" name="Title 7"/>
          <p:cNvSpPr>
            <a:spLocks noGrp="1"/>
          </p:cNvSpPr>
          <p:nvPr>
            <p:ph type="title"/>
          </p:nvPr>
        </p:nvSpPr>
        <p:spPr>
          <a:xfrm>
            <a:off x="437861" y="196327"/>
            <a:ext cx="8363939" cy="1163637"/>
          </a:xfrm>
        </p:spPr>
        <p:txBody>
          <a:bodyPr/>
          <a:lstStyle/>
          <a:p>
            <a:r>
              <a:rPr lang="en-US" smtClean="0"/>
              <a:t>Click to edit Master title style</a:t>
            </a:r>
            <a:endParaRPr lang="pt-PT"/>
          </a:p>
        </p:txBody>
      </p:sp>
    </p:spTree>
    <p:extLst>
      <p:ext uri="{BB962C8B-B14F-4D97-AF65-F5344CB8AC3E}">
        <p14:creationId xmlns:p14="http://schemas.microsoft.com/office/powerpoint/2010/main" val="294263659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7861" y="196327"/>
            <a:ext cx="8363939" cy="1163637"/>
          </a:xfrm>
        </p:spPr>
        <p:txBody>
          <a:bodyPr/>
          <a:lstStyle/>
          <a:p>
            <a:r>
              <a:rPr lang="en-US" dirty="0" smtClean="0"/>
              <a:t>Click to edit Master title style</a:t>
            </a:r>
            <a:endParaRPr lang="pt-PT" dirty="0"/>
          </a:p>
        </p:txBody>
      </p:sp>
      <p:sp>
        <p:nvSpPr>
          <p:cNvPr id="11" name="Subtitle 2"/>
          <p:cNvSpPr>
            <a:spLocks noGrp="1"/>
          </p:cNvSpPr>
          <p:nvPr>
            <p:ph type="subTitle" idx="1" hasCustomPrompt="1"/>
          </p:nvPr>
        </p:nvSpPr>
        <p:spPr>
          <a:xfrm>
            <a:off x="437861" y="1397000"/>
            <a:ext cx="8401239" cy="609600"/>
          </a:xfrm>
        </p:spPr>
        <p:txBody>
          <a:bodyPr>
            <a:normAutofit/>
          </a:bodyPr>
          <a:lstStyle>
            <a:lvl1pPr marL="0" indent="0" algn="l">
              <a:buNone/>
              <a:defRPr sz="1500" b="1">
                <a:solidFill>
                  <a:schemeClr val="tx1">
                    <a:lumMod val="75000"/>
                    <a:lumOff val="25000"/>
                  </a:schemeClr>
                </a:solidFill>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437857" y="2090883"/>
            <a:ext cx="8363939" cy="3878124"/>
          </a:xfrm>
        </p:spPr>
        <p:txBody>
          <a:bodyPr/>
          <a:lstStyle>
            <a:lvl1pPr marL="0" indent="0">
              <a:lnSpc>
                <a:spcPct val="150000"/>
              </a:lnSpc>
              <a:buClr>
                <a:schemeClr val="accent4"/>
              </a:buClr>
              <a:buNone/>
              <a:defRPr/>
            </a:lvl1pPr>
            <a:lvl2pPr marL="345302" indent="0">
              <a:lnSpc>
                <a:spcPct val="150000"/>
              </a:lnSpc>
              <a:buClr>
                <a:schemeClr val="accent4"/>
              </a:buClr>
              <a:buNone/>
              <a:defRPr/>
            </a:lvl2pPr>
            <a:lvl3pPr marL="641785" indent="0">
              <a:lnSpc>
                <a:spcPct val="150000"/>
              </a:lnSpc>
              <a:buClr>
                <a:schemeClr val="accent4"/>
              </a:buClr>
              <a:buNone/>
              <a:defRPr/>
            </a:lvl3pPr>
            <a:lvl4pPr marL="944220" indent="0">
              <a:lnSpc>
                <a:spcPct val="150000"/>
              </a:lnSpc>
              <a:buClr>
                <a:schemeClr val="accent4"/>
              </a:buClr>
              <a:buNone/>
              <a:defRPr/>
            </a:lvl4pPr>
            <a:lvl5pPr marL="1203793"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49371138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749800"/>
            <a:ext cx="9144000" cy="2209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30"/>
            <a:endParaRPr lang="en-US" sz="2200" dirty="0" smtClean="0">
              <a:solidFill>
                <a:srgbClr val="FFFFFF"/>
              </a:solidFill>
            </a:endParaRPr>
          </a:p>
        </p:txBody>
      </p:sp>
      <p:sp>
        <p:nvSpPr>
          <p:cNvPr id="6" name="Title 1"/>
          <p:cNvSpPr>
            <a:spLocks noGrp="1"/>
          </p:cNvSpPr>
          <p:nvPr>
            <p:ph type="ctrTitle"/>
          </p:nvPr>
        </p:nvSpPr>
        <p:spPr>
          <a:xfrm>
            <a:off x="762000" y="2854787"/>
            <a:ext cx="7696200" cy="1793415"/>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762000" y="4851400"/>
            <a:ext cx="7696200" cy="1625600"/>
          </a:xfrm>
        </p:spPr>
        <p:txBody>
          <a:bodyPr/>
          <a:lstStyle>
            <a:lvl1pPr marL="0" indent="0" algn="l">
              <a:buNone/>
              <a:defRPr>
                <a:solidFill>
                  <a:schemeClr val="bg1"/>
                </a:solidFill>
                <a:latin typeface="Segoe UI Light" pitchFamily="34" charset="0"/>
              </a:defRPr>
            </a:lvl1pPr>
            <a:lvl2pPr marL="457167" indent="0" algn="ctr">
              <a:buNone/>
              <a:defRPr>
                <a:solidFill>
                  <a:schemeClr val="tx1">
                    <a:tint val="75000"/>
                  </a:schemeClr>
                </a:solidFill>
              </a:defRPr>
            </a:lvl2pPr>
            <a:lvl3pPr marL="914332"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30" indent="0" algn="ctr">
              <a:buNone/>
              <a:defRPr>
                <a:solidFill>
                  <a:schemeClr val="tx1">
                    <a:tint val="75000"/>
                  </a:schemeClr>
                </a:solidFill>
              </a:defRPr>
            </a:lvl6pPr>
            <a:lvl7pPr marL="2742994" indent="0" algn="ctr">
              <a:buNone/>
              <a:defRPr>
                <a:solidFill>
                  <a:schemeClr val="tx1">
                    <a:tint val="75000"/>
                  </a:schemeClr>
                </a:solidFill>
              </a:defRPr>
            </a:lvl7pPr>
            <a:lvl8pPr marL="3200160" indent="0" algn="ctr">
              <a:buNone/>
              <a:defRPr>
                <a:solidFill>
                  <a:schemeClr val="tx1">
                    <a:tint val="75000"/>
                  </a:schemeClr>
                </a:solidFill>
              </a:defRPr>
            </a:lvl8pPr>
            <a:lvl9pPr marL="365732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4012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02868" y="3389967"/>
            <a:ext cx="4002733" cy="609600"/>
          </a:xfrm>
        </p:spPr>
        <p:txBody>
          <a:bodyPr anchor="ctr">
            <a:noAutofit/>
          </a:bodyPr>
          <a:lstStyle>
            <a:lvl1pPr marL="0" indent="0" algn="r">
              <a:buNone/>
              <a:defRPr sz="2800"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1794" y="3361851"/>
            <a:ext cx="1765005" cy="676749"/>
          </a:xfrm>
          <a:prstGeom prst="rect">
            <a:avLst/>
          </a:prstGeom>
        </p:spPr>
      </p:pic>
      <p:sp>
        <p:nvSpPr>
          <p:cNvPr id="6" name="Text Placeholder 12"/>
          <p:cNvSpPr>
            <a:spLocks noGrp="1"/>
          </p:cNvSpPr>
          <p:nvPr>
            <p:ph type="body" sz="quarter" idx="11"/>
          </p:nvPr>
        </p:nvSpPr>
        <p:spPr>
          <a:xfrm>
            <a:off x="2702868" y="4140200"/>
            <a:ext cx="4002733" cy="406400"/>
          </a:xfrm>
        </p:spPr>
        <p:txBody>
          <a:bodyPr anchor="ctr">
            <a:noAutofit/>
          </a:bodyPr>
          <a:lstStyle>
            <a:lvl1pPr marL="0" indent="0" algn="r">
              <a:buNone/>
              <a:defRPr sz="1800"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2702868" y="4546600"/>
            <a:ext cx="4002733" cy="1117600"/>
          </a:xfrm>
        </p:spPr>
        <p:txBody>
          <a:bodyPr anchor="t">
            <a:noAutofit/>
          </a:bodyPr>
          <a:lstStyle>
            <a:lvl1pPr marL="0" indent="0" algn="r">
              <a:lnSpc>
                <a:spcPct val="100000"/>
              </a:lnSpc>
              <a:buNone/>
              <a:defRPr sz="1200"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148275258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duotone>
              <a:prstClr val="black"/>
              <a:srgbClr val="CC0000">
                <a:tint val="45000"/>
                <a:satMod val="400000"/>
              </a:srgbClr>
            </a:duotone>
            <a:extLst>
              <a:ext uri="{28A0092B-C50C-407E-A947-70E740481C1C}">
                <a14:useLocalDpi xmlns:a14="http://schemas.microsoft.com/office/drawing/2010/main" val="0"/>
              </a:ext>
            </a:extLst>
          </a:blip>
          <a:srcRect b="25010"/>
          <a:stretch/>
        </p:blipFill>
        <p:spPr bwMode="auto">
          <a:xfrm>
            <a:off x="0" y="1"/>
            <a:ext cx="9145277" cy="6858000"/>
          </a:xfrm>
          <a:prstGeom prst="rect">
            <a:avLst/>
          </a:prstGeom>
          <a:noFill/>
          <a:ln>
            <a:noFill/>
          </a:ln>
          <a:extLst/>
        </p:spPr>
      </p:pic>
      <p:sp>
        <p:nvSpPr>
          <p:cNvPr id="2" name="Title 1"/>
          <p:cNvSpPr>
            <a:spLocks noGrp="1"/>
          </p:cNvSpPr>
          <p:nvPr>
            <p:ph type="ctrTitle"/>
          </p:nvPr>
        </p:nvSpPr>
        <p:spPr>
          <a:xfrm>
            <a:off x="0" y="2466975"/>
            <a:ext cx="9144000" cy="1924051"/>
          </a:xfrm>
        </p:spPr>
        <p:txBody>
          <a:bodyPr anchor="ctr" anchorCtr="1">
            <a:normAutofit/>
          </a:bodyPr>
          <a:lstStyle>
            <a:lvl1pPr algn="l">
              <a:lnSpc>
                <a:spcPts val="4507"/>
              </a:lnSpc>
              <a:defRPr kumimoji="0" lang="en-US" sz="5400" b="0" i="0" u="none" strike="noStrike" kern="1200" cap="none" spc="-151"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6866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460723" y="5644120"/>
            <a:ext cx="7182892" cy="368301"/>
          </a:xfrm>
        </p:spPr>
        <p:txBody>
          <a:bodyPr lIns="0">
            <a:noAutofit/>
          </a:bodyPr>
          <a:lstStyle>
            <a:lvl1pPr marL="0" indent="0" algn="l">
              <a:buNone/>
              <a:defRPr sz="1500" b="1" cap="all" spc="0" baseline="0">
                <a:solidFill>
                  <a:schemeClr val="bg1"/>
                </a:solidFill>
                <a:latin typeface="Segoe UI" pitchFamily="34" charset="0"/>
                <a:ea typeface="Segoe UI" pitchFamily="34" charset="0"/>
                <a:cs typeface="Segoe UI" pitchFamily="34" charset="0"/>
              </a:defRPr>
            </a:lvl1pPr>
            <a:lvl2pPr marL="343330" indent="0" algn="ctr">
              <a:buNone/>
              <a:defRPr>
                <a:solidFill>
                  <a:schemeClr val="tx1">
                    <a:tint val="75000"/>
                  </a:schemeClr>
                </a:solidFill>
              </a:defRPr>
            </a:lvl2pPr>
            <a:lvl3pPr marL="686661" indent="0" algn="ctr">
              <a:buNone/>
              <a:defRPr>
                <a:solidFill>
                  <a:schemeClr val="tx1">
                    <a:tint val="75000"/>
                  </a:schemeClr>
                </a:solidFill>
              </a:defRPr>
            </a:lvl3pPr>
            <a:lvl4pPr marL="1029993" indent="0" algn="ctr">
              <a:buNone/>
              <a:defRPr>
                <a:solidFill>
                  <a:schemeClr val="tx1">
                    <a:tint val="75000"/>
                  </a:schemeClr>
                </a:solidFill>
              </a:defRPr>
            </a:lvl4pPr>
            <a:lvl5pPr marL="1373322" indent="0" algn="ctr">
              <a:buNone/>
              <a:defRPr>
                <a:solidFill>
                  <a:schemeClr val="tx1">
                    <a:tint val="75000"/>
                  </a:schemeClr>
                </a:solidFill>
              </a:defRPr>
            </a:lvl5pPr>
            <a:lvl6pPr marL="1716654" indent="0" algn="ctr">
              <a:buNone/>
              <a:defRPr>
                <a:solidFill>
                  <a:schemeClr val="tx1">
                    <a:tint val="75000"/>
                  </a:schemeClr>
                </a:solidFill>
              </a:defRPr>
            </a:lvl6pPr>
            <a:lvl7pPr marL="2059983" indent="0" algn="ctr">
              <a:buNone/>
              <a:defRPr>
                <a:solidFill>
                  <a:schemeClr val="tx1">
                    <a:tint val="75000"/>
                  </a:schemeClr>
                </a:solidFill>
              </a:defRPr>
            </a:lvl7pPr>
            <a:lvl8pPr marL="2403315" indent="0" algn="ctr">
              <a:buNone/>
              <a:defRPr>
                <a:solidFill>
                  <a:schemeClr val="tx1">
                    <a:tint val="75000"/>
                  </a:schemeClr>
                </a:solidFill>
              </a:defRPr>
            </a:lvl8pPr>
            <a:lvl9pPr marL="2746646"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460723" y="5970087"/>
            <a:ext cx="7182892" cy="623688"/>
          </a:xfrm>
        </p:spPr>
        <p:txBody>
          <a:bodyPr vert="horz" lIns="0">
            <a:normAutofit/>
          </a:bodyPr>
          <a:lstStyle>
            <a:lvl1pPr>
              <a:lnSpc>
                <a:spcPct val="70000"/>
              </a:lnSpc>
              <a:buFontTx/>
              <a:buNone/>
              <a:defRPr kumimoji="0" lang="en-US" sz="1200"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Click to edit presenter </a:t>
            </a:r>
          </a:p>
          <a:p>
            <a:pPr marL="0" marR="0" lvl="0" indent="0" algn="l" defTabSz="686661" rtl="0" eaLnBrk="1" fontAlgn="auto" latinLnBrk="0" hangingPunct="1">
              <a:lnSpc>
                <a:spcPts val="1803"/>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107852279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86252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1_Blank_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34345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8" name="Text Placeholder 12"/>
          <p:cNvSpPr>
            <a:spLocks noGrp="1"/>
          </p:cNvSpPr>
          <p:nvPr>
            <p:ph type="body" sz="quarter" idx="13"/>
          </p:nvPr>
        </p:nvSpPr>
        <p:spPr>
          <a:xfrm>
            <a:off x="190500" y="6096000"/>
            <a:ext cx="8763000" cy="584200"/>
          </a:xfrm>
        </p:spPr>
        <p:txBody>
          <a:bodyPr anchor="t">
            <a:noAutofit/>
          </a:bodyPr>
          <a:lstStyle>
            <a:lvl1pPr marL="0" indent="0" algn="just">
              <a:lnSpc>
                <a:spcPct val="150000"/>
              </a:lnSpc>
              <a:buNone/>
              <a:defRPr sz="600"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330219714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730249" y="3792538"/>
            <a:ext cx="7681914"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7162800" y="6350793"/>
            <a:ext cx="1600200" cy="371475"/>
          </a:xfrm>
          <a:prstGeom prst="rect">
            <a:avLst/>
          </a:prstGeom>
          <a:noFill/>
        </p:spPr>
      </p:pic>
      <p:sp>
        <p:nvSpPr>
          <p:cNvPr id="6" name="Text Placeholder 5"/>
          <p:cNvSpPr>
            <a:spLocks noGrp="1"/>
          </p:cNvSpPr>
          <p:nvPr>
            <p:ph type="body" sz="quarter" idx="10" hasCustomPrompt="1"/>
          </p:nvPr>
        </p:nvSpPr>
        <p:spPr>
          <a:xfrm>
            <a:off x="381000" y="323850"/>
            <a:ext cx="2712244" cy="276999"/>
          </a:xfrm>
        </p:spPr>
        <p:txBody>
          <a:bodyPr/>
          <a:lstStyle>
            <a:lvl1pPr marL="0" indent="0">
              <a:buNone/>
              <a:defRPr sz="2000" baseline="0"/>
            </a:lvl1pPr>
          </a:lstStyle>
          <a:p>
            <a:pPr lvl="0"/>
            <a:r>
              <a:rPr lang="en-US" dirty="0" smtClean="0"/>
              <a:t>Session Code:</a:t>
            </a:r>
            <a:endParaRPr lang="en-US" dirty="0"/>
          </a:p>
        </p:txBody>
      </p:sp>
    </p:spTree>
    <p:extLst>
      <p:ext uri="{BB962C8B-B14F-4D97-AF65-F5344CB8AC3E}">
        <p14:creationId xmlns:p14="http://schemas.microsoft.com/office/powerpoint/2010/main" val="27868033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1368955" y="3792538"/>
            <a:ext cx="7043208"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dirty="0" smtClean="0"/>
              <a:t>click to…</a:t>
            </a:r>
          </a:p>
        </p:txBody>
      </p:sp>
      <p:pic>
        <p:nvPicPr>
          <p:cNvPr id="5"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7162800" y="6350793"/>
            <a:ext cx="1600200" cy="371475"/>
          </a:xfrm>
          <a:prstGeom prst="rect">
            <a:avLst/>
          </a:prstGeom>
          <a:noFill/>
        </p:spPr>
      </p:pic>
    </p:spTree>
    <p:extLst>
      <p:ext uri="{BB962C8B-B14F-4D97-AF65-F5344CB8AC3E}">
        <p14:creationId xmlns:p14="http://schemas.microsoft.com/office/powerpoint/2010/main" val="3130942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Video etc. &quot;special&quot; slides - With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nip Single Corner Rectangle 5"/>
          <p:cNvSpPr/>
          <p:nvPr/>
        </p:nvSpPr>
        <p:spPr>
          <a:xfrm rot="16200000">
            <a:off x="6324600" y="2514600"/>
            <a:ext cx="2667000" cy="2971800"/>
          </a:xfrm>
          <a:prstGeom prst="snip1Rect">
            <a:avLst/>
          </a:prstGeom>
          <a:solidFill>
            <a:srgbClr val="DB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a:defRPr/>
            </a:pPr>
            <a:endParaRPr lang="en-US">
              <a:solidFill>
                <a:srgbClr val="FFFFFF"/>
              </a:solidFill>
            </a:endParaRPr>
          </a:p>
        </p:txBody>
      </p:sp>
      <p:cxnSp>
        <p:nvCxnSpPr>
          <p:cNvPr id="8" name="Straight Connector 7"/>
          <p:cNvCxnSpPr/>
          <p:nvPr/>
        </p:nvCxnSpPr>
        <p:spPr>
          <a:xfrm rot="5400000" flipH="1" flipV="1">
            <a:off x="6019800" y="2514600"/>
            <a:ext cx="609600" cy="609600"/>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629400" y="2514600"/>
            <a:ext cx="2514600" cy="1588"/>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914901" y="4229100"/>
            <a:ext cx="2209800" cy="3175"/>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1368955" y="3792538"/>
            <a:ext cx="4574645"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dirty="0" smtClean="0"/>
              <a:t>click to…</a:t>
            </a:r>
          </a:p>
        </p:txBody>
      </p:sp>
      <p:pic>
        <p:nvPicPr>
          <p:cNvPr id="5"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7162800" y="6350793"/>
            <a:ext cx="1600200" cy="371475"/>
          </a:xfrm>
          <a:prstGeom prst="rect">
            <a:avLst/>
          </a:prstGeom>
          <a:noFill/>
        </p:spPr>
      </p:pic>
    </p:spTree>
    <p:extLst>
      <p:ext uri="{BB962C8B-B14F-4D97-AF65-F5344CB8AC3E}">
        <p14:creationId xmlns:p14="http://schemas.microsoft.com/office/powerpoint/2010/main" val="65757786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695378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555189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32064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3.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10"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theme" Target="../theme/theme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image" Target="../media/image4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image" Target="../media/image51.png"/><Relationship Id="rId2" Type="http://schemas.openxmlformats.org/officeDocument/2006/relationships/slideLayout" Target="../slideLayouts/slideLayout115.xml"/><Relationship Id="rId16" Type="http://schemas.openxmlformats.org/officeDocument/2006/relationships/image" Target="../media/image50.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image" Target="../media/image49.jpeg"/><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859" y="196327"/>
            <a:ext cx="8363938" cy="1163637"/>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454002" y="1684475"/>
            <a:ext cx="8363937" cy="4589324"/>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533400" y="6518275"/>
            <a:ext cx="2133600" cy="365125"/>
          </a:xfrm>
          <a:prstGeom prst="rect">
            <a:avLst/>
          </a:prstGeom>
        </p:spPr>
        <p:txBody>
          <a:bodyPr anchor="b"/>
          <a:lstStyle>
            <a:lvl1pPr algn="ctr">
              <a:defRPr sz="800">
                <a:solidFill>
                  <a:schemeClr val="tx1">
                    <a:lumMod val="75000"/>
                    <a:lumOff val="25000"/>
                  </a:schemeClr>
                </a:solidFill>
              </a:defRPr>
            </a:lvl1pPr>
          </a:lstStyle>
          <a:p>
            <a:endParaRPr lang="pt-PT" noProof="0" dirty="0"/>
          </a:p>
        </p:txBody>
      </p:sp>
      <p:sp>
        <p:nvSpPr>
          <p:cNvPr id="5" name="Footer Placeholder 4"/>
          <p:cNvSpPr>
            <a:spLocks noGrp="1"/>
          </p:cNvSpPr>
          <p:nvPr>
            <p:ph type="ftr" sz="quarter" idx="3"/>
          </p:nvPr>
        </p:nvSpPr>
        <p:spPr>
          <a:xfrm>
            <a:off x="3200400" y="6518275"/>
            <a:ext cx="2895600" cy="365125"/>
          </a:xfrm>
          <a:prstGeom prst="rect">
            <a:avLst/>
          </a:prstGeom>
        </p:spPr>
        <p:txBody>
          <a:bodyPr anchor="b"/>
          <a:lstStyle>
            <a:lvl1pPr algn="ctr">
              <a:defRPr sz="800">
                <a:solidFill>
                  <a:schemeClr val="tx1">
                    <a:lumMod val="75000"/>
                    <a:lumOff val="25000"/>
                  </a:schemeClr>
                </a:solidFill>
              </a:defRPr>
            </a:lvl1pPr>
          </a:lstStyle>
          <a:p>
            <a:r>
              <a:rPr lang="pt-PT" noProof="0" smtClean="0"/>
              <a:t>www.devscope.net</a:t>
            </a:r>
            <a:endParaRPr lang="pt-PT" noProof="0"/>
          </a:p>
        </p:txBody>
      </p:sp>
      <p:sp>
        <p:nvSpPr>
          <p:cNvPr id="6" name="Slide Number Placeholder 5"/>
          <p:cNvSpPr>
            <a:spLocks noGrp="1"/>
          </p:cNvSpPr>
          <p:nvPr>
            <p:ph type="sldNum" sz="quarter" idx="4"/>
          </p:nvPr>
        </p:nvSpPr>
        <p:spPr>
          <a:xfrm>
            <a:off x="6629400" y="6518275"/>
            <a:ext cx="2133600" cy="365125"/>
          </a:xfrm>
          <a:prstGeom prst="rect">
            <a:avLst/>
          </a:prstGeom>
        </p:spPr>
        <p:txBody>
          <a:bodyPr anchor="b"/>
          <a:lstStyle>
            <a:lvl1pPr algn="ctr">
              <a:defRPr sz="800">
                <a:solidFill>
                  <a:schemeClr val="tx1">
                    <a:lumMod val="75000"/>
                    <a:lumOff val="25000"/>
                  </a:schemeClr>
                </a:solidFill>
              </a:defRPr>
            </a:lvl1pPr>
          </a:lstStyle>
          <a:p>
            <a:fld id="{406BA5C3-4A3D-4FA7-8EA0-AB15012EA744}" type="slidenum">
              <a:rPr lang="pt-PT" noProof="0" smtClean="0"/>
              <a:pPr/>
              <a:t>‹#›</a:t>
            </a:fld>
            <a:endParaRPr lang="pt-PT" noProof="0"/>
          </a:p>
        </p:txBody>
      </p:sp>
    </p:spTree>
  </p:cSld>
  <p:clrMap bg1="lt1" tx1="dk1" bg2="lt2" tx2="dk2" accent1="accent1" accent2="accent2" accent3="accent3" accent4="accent4" accent5="accent5" accent6="accent6" hlink="hlink" folHlink="folHlink"/>
  <p:sldLayoutIdLst>
    <p:sldLayoutId id="2147483686" r:id="rId1"/>
    <p:sldLayoutId id="2147483702" r:id="rId2"/>
    <p:sldLayoutId id="2147483668" r:id="rId3"/>
    <p:sldLayoutId id="2147483700" r:id="rId4"/>
    <p:sldLayoutId id="2147483703" r:id="rId5"/>
    <p:sldLayoutId id="2147483666" r:id="rId6"/>
    <p:sldLayoutId id="2147483689" r:id="rId7"/>
    <p:sldLayoutId id="2147483681" r:id="rId8"/>
    <p:sldLayoutId id="2147483701" r:id="rId9"/>
    <p:sldLayoutId id="2147483704" r:id="rId10"/>
  </p:sldLayoutIdLst>
  <p:transition>
    <p:fade/>
  </p:transition>
  <p:timing>
    <p:tnLst>
      <p:par>
        <p:cTn id="1" dur="indefinite" restart="never" nodeType="tmRoot"/>
      </p:par>
    </p:tnLst>
  </p:timing>
  <p:hf hdr="0" dt="0"/>
  <p:txStyles>
    <p:titleStyle>
      <a:lvl1pPr algn="l" defTabSz="685864" rtl="0" eaLnBrk="1" latinLnBrk="0" hangingPunct="1">
        <a:lnSpc>
          <a:spcPct val="90000"/>
        </a:lnSpc>
        <a:spcBef>
          <a:spcPct val="0"/>
        </a:spcBef>
        <a:buNone/>
        <a:defRPr lang="en-US" sz="3600" b="0" kern="1200" cap="none" spc="-15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345327" indent="-345327" algn="l" defTabSz="685864" rtl="0" eaLnBrk="1" latinLnBrk="0" hangingPunct="1">
        <a:lnSpc>
          <a:spcPct val="150000"/>
        </a:lnSpc>
        <a:spcBef>
          <a:spcPct val="20000"/>
        </a:spcBef>
        <a:buClr>
          <a:srgbClr val="EE700C"/>
        </a:buClr>
        <a:buSzPct val="90000"/>
        <a:buFont typeface="Arial" pitchFamily="34" charset="0"/>
        <a:buChar char="•"/>
        <a:defRPr sz="1800" kern="1200">
          <a:solidFill>
            <a:schemeClr val="tx1">
              <a:lumMod val="75000"/>
              <a:lumOff val="25000"/>
              <a:alpha val="99000"/>
            </a:schemeClr>
          </a:solidFill>
          <a:latin typeface="+mn-lt"/>
          <a:ea typeface="+mn-ea"/>
          <a:cs typeface="+mn-cs"/>
        </a:defRPr>
      </a:lvl1pPr>
      <a:lvl2pPr marL="641833" indent="-296506" algn="l" defTabSz="685864" rtl="0" eaLnBrk="1" latinLnBrk="0" hangingPunct="1">
        <a:lnSpc>
          <a:spcPct val="150000"/>
        </a:lnSpc>
        <a:spcBef>
          <a:spcPct val="20000"/>
        </a:spcBef>
        <a:buClr>
          <a:srgbClr val="EE700C"/>
        </a:buClr>
        <a:buSzPct val="90000"/>
        <a:buFont typeface="Arial" pitchFamily="34" charset="0"/>
        <a:buChar char="•"/>
        <a:defRPr sz="1500" kern="1200">
          <a:solidFill>
            <a:schemeClr val="tx1">
              <a:lumMod val="75000"/>
              <a:lumOff val="25000"/>
              <a:alpha val="99000"/>
            </a:schemeClr>
          </a:solidFill>
          <a:latin typeface="+mn-lt"/>
          <a:ea typeface="+mn-ea"/>
          <a:cs typeface="+mn-cs"/>
        </a:defRPr>
      </a:lvl2pPr>
      <a:lvl3pPr marL="944292" indent="-302459" algn="l" defTabSz="685864" rtl="0" eaLnBrk="1" latinLnBrk="0" hangingPunct="1">
        <a:lnSpc>
          <a:spcPct val="150000"/>
        </a:lnSpc>
        <a:spcBef>
          <a:spcPct val="20000"/>
        </a:spcBef>
        <a:buClr>
          <a:srgbClr val="EE700C"/>
        </a:buClr>
        <a:buSzPct val="90000"/>
        <a:buFont typeface="Arial" pitchFamily="34" charset="0"/>
        <a:buChar char="•"/>
        <a:defRPr sz="1400" kern="1200">
          <a:solidFill>
            <a:schemeClr val="tx1">
              <a:lumMod val="75000"/>
              <a:lumOff val="25000"/>
              <a:alpha val="99000"/>
            </a:schemeClr>
          </a:solidFill>
          <a:latin typeface="+mn-lt"/>
          <a:ea typeface="+mn-ea"/>
          <a:cs typeface="+mn-cs"/>
        </a:defRPr>
      </a:lvl3pPr>
      <a:lvl4pPr marL="1203883" indent="-259591" algn="l" defTabSz="685864" rtl="0" eaLnBrk="1" latinLnBrk="0" hangingPunct="1">
        <a:lnSpc>
          <a:spcPct val="15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4pPr>
      <a:lvl5pPr marL="1456329" indent="-252446" algn="l" defTabSz="685864" rtl="0" eaLnBrk="1" latinLnBrk="0" hangingPunct="1">
        <a:lnSpc>
          <a:spcPct val="15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0"/>
            <a:ext cx="8363939"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594536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Lst>
  <p:transition>
    <p:fade/>
  </p:transition>
  <p:timing>
    <p:tnLst>
      <p:par>
        <p:cTn id="1" dur="indefinite" restart="never" nodeType="tmRoot"/>
      </p:par>
    </p:tnLst>
  </p:timing>
  <p:txStyles>
    <p:titleStyle>
      <a:lvl1pPr algn="l" defTabSz="68583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16" marR="0" indent="-254816" algn="l" defTabSz="68583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52" marR="0" indent="-175038" algn="l" defTabSz="68583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936" marR="0" indent="-169082" algn="l" defTabSz="685830" rtl="0" eaLnBrk="1" fontAlgn="auto" latinLnBrk="0" hangingPunct="1">
        <a:lnSpc>
          <a:spcPct val="90000"/>
        </a:lnSpc>
        <a:spcBef>
          <a:spcPct val="20000"/>
        </a:spcBef>
        <a:spcAft>
          <a:spcPts val="0"/>
        </a:spcAft>
        <a:buClrTx/>
        <a:buSzPct val="90000"/>
        <a:buFont typeface="Wingdings" pitchFamily="2" charset="2"/>
        <a:buChar char=""/>
        <a:tabLst>
          <a:tab pos="598936" algn="l"/>
        </a:tabLst>
        <a:defRPr sz="1800" kern="1200" spc="0" baseline="0">
          <a:gradFill>
            <a:gsLst>
              <a:gs pos="1250">
                <a:schemeClr val="tx1"/>
              </a:gs>
              <a:gs pos="100000">
                <a:schemeClr val="tx1"/>
              </a:gs>
            </a:gsLst>
            <a:lin ang="5400000" scaled="0"/>
          </a:gradFill>
          <a:latin typeface="+mn-lt"/>
          <a:ea typeface="+mn-ea"/>
          <a:cs typeface="+mn-cs"/>
        </a:defRPr>
      </a:lvl3pPr>
      <a:lvl4pPr marL="772779" marR="0" indent="-173846" algn="l" defTabSz="68583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863" marR="0" indent="-169082" algn="l" defTabSz="685830" rtl="0" eaLnBrk="1" fontAlgn="auto" latinLnBrk="0" hangingPunct="1">
        <a:lnSpc>
          <a:spcPct val="90000"/>
        </a:lnSpc>
        <a:spcBef>
          <a:spcPct val="20000"/>
        </a:spcBef>
        <a:spcAft>
          <a:spcPts val="0"/>
        </a:spcAft>
        <a:buClrTx/>
        <a:buSzPct val="90000"/>
        <a:buFont typeface="Wingdings" pitchFamily="2" charset="2"/>
        <a:buChar char=""/>
        <a:tabLst>
          <a:tab pos="941863" algn="l"/>
        </a:tabLst>
        <a:defRPr sz="1500" kern="1200" spc="0" baseline="0">
          <a:gradFill>
            <a:gsLst>
              <a:gs pos="1250">
                <a:schemeClr val="tx1"/>
              </a:gs>
              <a:gs pos="100000">
                <a:schemeClr val="tx1"/>
              </a:gs>
            </a:gsLst>
            <a:lin ang="5400000" scaled="0"/>
          </a:gradFill>
          <a:latin typeface="+mn-lt"/>
          <a:ea typeface="+mn-ea"/>
          <a:cs typeface="+mn-cs"/>
        </a:defRPr>
      </a:lvl5pPr>
      <a:lvl6pPr marL="1886033"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7"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2"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8"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0" rtl="0" eaLnBrk="1" latinLnBrk="0" hangingPunct="1">
        <a:defRPr sz="1400" kern="1200">
          <a:solidFill>
            <a:schemeClr val="tx1"/>
          </a:solidFill>
          <a:latin typeface="+mn-lt"/>
          <a:ea typeface="+mn-ea"/>
          <a:cs typeface="+mn-cs"/>
        </a:defRPr>
      </a:lvl1pPr>
      <a:lvl2pPr marL="342914" algn="l" defTabSz="685830" rtl="0" eaLnBrk="1" latinLnBrk="0" hangingPunct="1">
        <a:defRPr sz="1400" kern="1200">
          <a:solidFill>
            <a:schemeClr val="tx1"/>
          </a:solidFill>
          <a:latin typeface="+mn-lt"/>
          <a:ea typeface="+mn-ea"/>
          <a:cs typeface="+mn-cs"/>
        </a:defRPr>
      </a:lvl2pPr>
      <a:lvl3pPr marL="685830" algn="l" defTabSz="685830" rtl="0" eaLnBrk="1" latinLnBrk="0" hangingPunct="1">
        <a:defRPr sz="1400" kern="1200">
          <a:solidFill>
            <a:schemeClr val="tx1"/>
          </a:solidFill>
          <a:latin typeface="+mn-lt"/>
          <a:ea typeface="+mn-ea"/>
          <a:cs typeface="+mn-cs"/>
        </a:defRPr>
      </a:lvl3pPr>
      <a:lvl4pPr marL="1028745" algn="l" defTabSz="685830" rtl="0" eaLnBrk="1" latinLnBrk="0" hangingPunct="1">
        <a:defRPr sz="1400" kern="1200">
          <a:solidFill>
            <a:schemeClr val="tx1"/>
          </a:solidFill>
          <a:latin typeface="+mn-lt"/>
          <a:ea typeface="+mn-ea"/>
          <a:cs typeface="+mn-cs"/>
        </a:defRPr>
      </a:lvl4pPr>
      <a:lvl5pPr marL="1371660" algn="l" defTabSz="685830" rtl="0" eaLnBrk="1" latinLnBrk="0" hangingPunct="1">
        <a:defRPr sz="1400" kern="1200">
          <a:solidFill>
            <a:schemeClr val="tx1"/>
          </a:solidFill>
          <a:latin typeface="+mn-lt"/>
          <a:ea typeface="+mn-ea"/>
          <a:cs typeface="+mn-cs"/>
        </a:defRPr>
      </a:lvl5pPr>
      <a:lvl6pPr marL="1714574" algn="l" defTabSz="685830" rtl="0" eaLnBrk="1" latinLnBrk="0" hangingPunct="1">
        <a:defRPr sz="1400" kern="1200">
          <a:solidFill>
            <a:schemeClr val="tx1"/>
          </a:solidFill>
          <a:latin typeface="+mn-lt"/>
          <a:ea typeface="+mn-ea"/>
          <a:cs typeface="+mn-cs"/>
        </a:defRPr>
      </a:lvl6pPr>
      <a:lvl7pPr marL="2057490" algn="l" defTabSz="685830" rtl="0" eaLnBrk="1" latinLnBrk="0" hangingPunct="1">
        <a:defRPr sz="1400" kern="1200">
          <a:solidFill>
            <a:schemeClr val="tx1"/>
          </a:solidFill>
          <a:latin typeface="+mn-lt"/>
          <a:ea typeface="+mn-ea"/>
          <a:cs typeface="+mn-cs"/>
        </a:defRPr>
      </a:lvl7pPr>
      <a:lvl8pPr marL="2400404" algn="l" defTabSz="685830" rtl="0" eaLnBrk="1" latinLnBrk="0" hangingPunct="1">
        <a:defRPr sz="1400" kern="1200">
          <a:solidFill>
            <a:schemeClr val="tx1"/>
          </a:solidFill>
          <a:latin typeface="+mn-lt"/>
          <a:ea typeface="+mn-ea"/>
          <a:cs typeface="+mn-cs"/>
        </a:defRPr>
      </a:lvl8pPr>
      <a:lvl9pPr marL="2743318" algn="l" defTabSz="68583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0"/>
            <a:ext cx="8363939"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2544831"/>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Lst>
  <p:transition>
    <p:fade/>
  </p:transition>
  <p:timing>
    <p:tnLst>
      <p:par>
        <p:cTn id="1" dur="indefinite" restart="never" nodeType="tmRoot"/>
      </p:par>
    </p:tnLst>
  </p:timing>
  <p:txStyles>
    <p:titleStyle>
      <a:lvl1pPr algn="l" defTabSz="68583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16" marR="0" indent="-254816" algn="l" defTabSz="68583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52" marR="0" indent="-175038" algn="l" defTabSz="68583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936" marR="0" indent="-169082" algn="l" defTabSz="685830" rtl="0" eaLnBrk="1" fontAlgn="auto" latinLnBrk="0" hangingPunct="1">
        <a:lnSpc>
          <a:spcPct val="90000"/>
        </a:lnSpc>
        <a:spcBef>
          <a:spcPct val="20000"/>
        </a:spcBef>
        <a:spcAft>
          <a:spcPts val="0"/>
        </a:spcAft>
        <a:buClrTx/>
        <a:buSzPct val="90000"/>
        <a:buFont typeface="Wingdings" pitchFamily="2" charset="2"/>
        <a:buChar char=""/>
        <a:tabLst>
          <a:tab pos="598936" algn="l"/>
        </a:tabLst>
        <a:defRPr sz="1800" kern="1200" spc="0" baseline="0">
          <a:gradFill>
            <a:gsLst>
              <a:gs pos="1250">
                <a:schemeClr val="tx1"/>
              </a:gs>
              <a:gs pos="100000">
                <a:schemeClr val="tx1"/>
              </a:gs>
            </a:gsLst>
            <a:lin ang="5400000" scaled="0"/>
          </a:gradFill>
          <a:latin typeface="+mn-lt"/>
          <a:ea typeface="+mn-ea"/>
          <a:cs typeface="+mn-cs"/>
        </a:defRPr>
      </a:lvl3pPr>
      <a:lvl4pPr marL="772779" marR="0" indent="-173846" algn="l" defTabSz="68583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863" marR="0" indent="-169082" algn="l" defTabSz="685830" rtl="0" eaLnBrk="1" fontAlgn="auto" latinLnBrk="0" hangingPunct="1">
        <a:lnSpc>
          <a:spcPct val="90000"/>
        </a:lnSpc>
        <a:spcBef>
          <a:spcPct val="20000"/>
        </a:spcBef>
        <a:spcAft>
          <a:spcPts val="0"/>
        </a:spcAft>
        <a:buClrTx/>
        <a:buSzPct val="90000"/>
        <a:buFont typeface="Wingdings" pitchFamily="2" charset="2"/>
        <a:buChar char=""/>
        <a:tabLst>
          <a:tab pos="941863" algn="l"/>
        </a:tabLst>
        <a:defRPr sz="1500" kern="1200" spc="0" baseline="0">
          <a:gradFill>
            <a:gsLst>
              <a:gs pos="1250">
                <a:schemeClr val="tx1"/>
              </a:gs>
              <a:gs pos="100000">
                <a:schemeClr val="tx1"/>
              </a:gs>
            </a:gsLst>
            <a:lin ang="5400000" scaled="0"/>
          </a:gradFill>
          <a:latin typeface="+mn-lt"/>
          <a:ea typeface="+mn-ea"/>
          <a:cs typeface="+mn-cs"/>
        </a:defRPr>
      </a:lvl5pPr>
      <a:lvl6pPr marL="1886033"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7"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2"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8" indent="-171458"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0" rtl="0" eaLnBrk="1" latinLnBrk="0" hangingPunct="1">
        <a:defRPr sz="1400" kern="1200">
          <a:solidFill>
            <a:schemeClr val="tx1"/>
          </a:solidFill>
          <a:latin typeface="+mn-lt"/>
          <a:ea typeface="+mn-ea"/>
          <a:cs typeface="+mn-cs"/>
        </a:defRPr>
      </a:lvl1pPr>
      <a:lvl2pPr marL="342914" algn="l" defTabSz="685830" rtl="0" eaLnBrk="1" latinLnBrk="0" hangingPunct="1">
        <a:defRPr sz="1400" kern="1200">
          <a:solidFill>
            <a:schemeClr val="tx1"/>
          </a:solidFill>
          <a:latin typeface="+mn-lt"/>
          <a:ea typeface="+mn-ea"/>
          <a:cs typeface="+mn-cs"/>
        </a:defRPr>
      </a:lvl2pPr>
      <a:lvl3pPr marL="685830" algn="l" defTabSz="685830" rtl="0" eaLnBrk="1" latinLnBrk="0" hangingPunct="1">
        <a:defRPr sz="1400" kern="1200">
          <a:solidFill>
            <a:schemeClr val="tx1"/>
          </a:solidFill>
          <a:latin typeface="+mn-lt"/>
          <a:ea typeface="+mn-ea"/>
          <a:cs typeface="+mn-cs"/>
        </a:defRPr>
      </a:lvl3pPr>
      <a:lvl4pPr marL="1028745" algn="l" defTabSz="685830" rtl="0" eaLnBrk="1" latinLnBrk="0" hangingPunct="1">
        <a:defRPr sz="1400" kern="1200">
          <a:solidFill>
            <a:schemeClr val="tx1"/>
          </a:solidFill>
          <a:latin typeface="+mn-lt"/>
          <a:ea typeface="+mn-ea"/>
          <a:cs typeface="+mn-cs"/>
        </a:defRPr>
      </a:lvl4pPr>
      <a:lvl5pPr marL="1371660" algn="l" defTabSz="685830" rtl="0" eaLnBrk="1" latinLnBrk="0" hangingPunct="1">
        <a:defRPr sz="1400" kern="1200">
          <a:solidFill>
            <a:schemeClr val="tx1"/>
          </a:solidFill>
          <a:latin typeface="+mn-lt"/>
          <a:ea typeface="+mn-ea"/>
          <a:cs typeface="+mn-cs"/>
        </a:defRPr>
      </a:lvl5pPr>
      <a:lvl6pPr marL="1714574" algn="l" defTabSz="685830" rtl="0" eaLnBrk="1" latinLnBrk="0" hangingPunct="1">
        <a:defRPr sz="1400" kern="1200">
          <a:solidFill>
            <a:schemeClr val="tx1"/>
          </a:solidFill>
          <a:latin typeface="+mn-lt"/>
          <a:ea typeface="+mn-ea"/>
          <a:cs typeface="+mn-cs"/>
        </a:defRPr>
      </a:lvl6pPr>
      <a:lvl7pPr marL="2057490" algn="l" defTabSz="685830" rtl="0" eaLnBrk="1" latinLnBrk="0" hangingPunct="1">
        <a:defRPr sz="1400" kern="1200">
          <a:solidFill>
            <a:schemeClr val="tx1"/>
          </a:solidFill>
          <a:latin typeface="+mn-lt"/>
          <a:ea typeface="+mn-ea"/>
          <a:cs typeface="+mn-cs"/>
        </a:defRPr>
      </a:lvl7pPr>
      <a:lvl8pPr marL="2400404" algn="l" defTabSz="685830" rtl="0" eaLnBrk="1" latinLnBrk="0" hangingPunct="1">
        <a:defRPr sz="1400" kern="1200">
          <a:solidFill>
            <a:schemeClr val="tx1"/>
          </a:solidFill>
          <a:latin typeface="+mn-lt"/>
          <a:ea typeface="+mn-ea"/>
          <a:cs typeface="+mn-cs"/>
        </a:defRPr>
      </a:lvl8pPr>
      <a:lvl9pPr marL="2743318" algn="l" defTabSz="68583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861" y="196327"/>
            <a:ext cx="8363939" cy="1163637"/>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454005" y="1684482"/>
            <a:ext cx="8363937" cy="4589324"/>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Tree>
    <p:extLst>
      <p:ext uri="{BB962C8B-B14F-4D97-AF65-F5344CB8AC3E}">
        <p14:creationId xmlns:p14="http://schemas.microsoft.com/office/powerpoint/2010/main" val="148474162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Lst>
  <p:transition>
    <p:fade/>
  </p:transition>
  <p:timing>
    <p:tnLst>
      <p:par>
        <p:cTn id="1" dur="indefinite" restart="never" nodeType="tmRoot"/>
      </p:par>
    </p:tnLst>
  </p:timing>
  <p:hf hdr="0" dt="0"/>
  <p:txStyles>
    <p:titleStyle>
      <a:lvl1pPr algn="l" defTabSz="685814" rtl="0" eaLnBrk="1" latinLnBrk="0" hangingPunct="1">
        <a:lnSpc>
          <a:spcPct val="90000"/>
        </a:lnSpc>
        <a:spcBef>
          <a:spcPct val="0"/>
        </a:spcBef>
        <a:buNone/>
        <a:defRPr lang="en-US" sz="3600" b="0" kern="1200" cap="none" spc="-151"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345302" indent="-345302" algn="l" defTabSz="685814" rtl="0" eaLnBrk="1" latinLnBrk="0" hangingPunct="1">
        <a:lnSpc>
          <a:spcPct val="90000"/>
        </a:lnSpc>
        <a:spcBef>
          <a:spcPct val="20000"/>
        </a:spcBef>
        <a:buClr>
          <a:srgbClr val="EE700C"/>
        </a:buClr>
        <a:buSzPct val="90000"/>
        <a:buFont typeface="Arial" pitchFamily="34" charset="0"/>
        <a:buChar char="•"/>
        <a:defRPr sz="1800" kern="1200">
          <a:solidFill>
            <a:schemeClr val="tx1">
              <a:lumMod val="75000"/>
              <a:lumOff val="25000"/>
              <a:alpha val="99000"/>
            </a:schemeClr>
          </a:solidFill>
          <a:latin typeface="+mn-lt"/>
          <a:ea typeface="+mn-ea"/>
          <a:cs typeface="+mn-cs"/>
        </a:defRPr>
      </a:lvl1pPr>
      <a:lvl2pPr marL="641785" indent="-296483" algn="l" defTabSz="685814" rtl="0" eaLnBrk="1" latinLnBrk="0" hangingPunct="1">
        <a:lnSpc>
          <a:spcPct val="90000"/>
        </a:lnSpc>
        <a:spcBef>
          <a:spcPct val="20000"/>
        </a:spcBef>
        <a:buClr>
          <a:srgbClr val="EE700C"/>
        </a:buClr>
        <a:buSzPct val="90000"/>
        <a:buFont typeface="Arial" pitchFamily="34" charset="0"/>
        <a:buChar char="•"/>
        <a:defRPr sz="1500" kern="1200">
          <a:solidFill>
            <a:schemeClr val="tx1">
              <a:lumMod val="75000"/>
              <a:lumOff val="25000"/>
              <a:alpha val="99000"/>
            </a:schemeClr>
          </a:solidFill>
          <a:latin typeface="+mn-lt"/>
          <a:ea typeface="+mn-ea"/>
          <a:cs typeface="+mn-cs"/>
        </a:defRPr>
      </a:lvl2pPr>
      <a:lvl3pPr marL="944220" indent="-302435" algn="l" defTabSz="685814" rtl="0" eaLnBrk="1" latinLnBrk="0" hangingPunct="1">
        <a:lnSpc>
          <a:spcPct val="90000"/>
        </a:lnSpc>
        <a:spcBef>
          <a:spcPct val="20000"/>
        </a:spcBef>
        <a:buClr>
          <a:srgbClr val="EE700C"/>
        </a:buClr>
        <a:buSzPct val="90000"/>
        <a:buFont typeface="Arial" pitchFamily="34" charset="0"/>
        <a:buChar char="•"/>
        <a:defRPr sz="1400" kern="1200">
          <a:solidFill>
            <a:schemeClr val="tx1">
              <a:lumMod val="75000"/>
              <a:lumOff val="25000"/>
              <a:alpha val="99000"/>
            </a:schemeClr>
          </a:solidFill>
          <a:latin typeface="+mn-lt"/>
          <a:ea typeface="+mn-ea"/>
          <a:cs typeface="+mn-cs"/>
        </a:defRPr>
      </a:lvl3pPr>
      <a:lvl4pPr marL="1203793" indent="-259572" algn="l" defTabSz="68581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4pPr>
      <a:lvl5pPr marL="1456221" indent="-252428" algn="l" defTabSz="68581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5pPr>
      <a:lvl6pPr marL="1885986"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91"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98"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06"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14" rtl="0" eaLnBrk="1" latinLnBrk="0" hangingPunct="1">
        <a:defRPr sz="1400" kern="1200">
          <a:solidFill>
            <a:schemeClr val="tx1"/>
          </a:solidFill>
          <a:latin typeface="+mn-lt"/>
          <a:ea typeface="+mn-ea"/>
          <a:cs typeface="+mn-cs"/>
        </a:defRPr>
      </a:lvl1pPr>
      <a:lvl2pPr marL="342906" algn="l" defTabSz="685814" rtl="0" eaLnBrk="1" latinLnBrk="0" hangingPunct="1">
        <a:defRPr sz="1400" kern="1200">
          <a:solidFill>
            <a:schemeClr val="tx1"/>
          </a:solidFill>
          <a:latin typeface="+mn-lt"/>
          <a:ea typeface="+mn-ea"/>
          <a:cs typeface="+mn-cs"/>
        </a:defRPr>
      </a:lvl2pPr>
      <a:lvl3pPr marL="685814" algn="l" defTabSz="685814" rtl="0" eaLnBrk="1" latinLnBrk="0" hangingPunct="1">
        <a:defRPr sz="1400" kern="1200">
          <a:solidFill>
            <a:schemeClr val="tx1"/>
          </a:solidFill>
          <a:latin typeface="+mn-lt"/>
          <a:ea typeface="+mn-ea"/>
          <a:cs typeface="+mn-cs"/>
        </a:defRPr>
      </a:lvl3pPr>
      <a:lvl4pPr marL="1028720" algn="l" defTabSz="685814" rtl="0" eaLnBrk="1" latinLnBrk="0" hangingPunct="1">
        <a:defRPr sz="1400" kern="1200">
          <a:solidFill>
            <a:schemeClr val="tx1"/>
          </a:solidFill>
          <a:latin typeface="+mn-lt"/>
          <a:ea typeface="+mn-ea"/>
          <a:cs typeface="+mn-cs"/>
        </a:defRPr>
      </a:lvl4pPr>
      <a:lvl5pPr marL="1371626" algn="l" defTabSz="685814" rtl="0" eaLnBrk="1" latinLnBrk="0" hangingPunct="1">
        <a:defRPr sz="1400" kern="1200">
          <a:solidFill>
            <a:schemeClr val="tx1"/>
          </a:solidFill>
          <a:latin typeface="+mn-lt"/>
          <a:ea typeface="+mn-ea"/>
          <a:cs typeface="+mn-cs"/>
        </a:defRPr>
      </a:lvl5pPr>
      <a:lvl6pPr marL="1714532" algn="l" defTabSz="685814" rtl="0" eaLnBrk="1" latinLnBrk="0" hangingPunct="1">
        <a:defRPr sz="1400" kern="1200">
          <a:solidFill>
            <a:schemeClr val="tx1"/>
          </a:solidFill>
          <a:latin typeface="+mn-lt"/>
          <a:ea typeface="+mn-ea"/>
          <a:cs typeface="+mn-cs"/>
        </a:defRPr>
      </a:lvl6pPr>
      <a:lvl7pPr marL="2057439" algn="l" defTabSz="685814" rtl="0" eaLnBrk="1" latinLnBrk="0" hangingPunct="1">
        <a:defRPr sz="1400" kern="1200">
          <a:solidFill>
            <a:schemeClr val="tx1"/>
          </a:solidFill>
          <a:latin typeface="+mn-lt"/>
          <a:ea typeface="+mn-ea"/>
          <a:cs typeface="+mn-cs"/>
        </a:defRPr>
      </a:lvl7pPr>
      <a:lvl8pPr marL="2400344" algn="l" defTabSz="685814" rtl="0" eaLnBrk="1" latinLnBrk="0" hangingPunct="1">
        <a:defRPr sz="1400" kern="1200">
          <a:solidFill>
            <a:schemeClr val="tx1"/>
          </a:solidFill>
          <a:latin typeface="+mn-lt"/>
          <a:ea typeface="+mn-ea"/>
          <a:cs typeface="+mn-cs"/>
        </a:defRPr>
      </a:lvl8pPr>
      <a:lvl9pPr marL="2743250" algn="l" defTabSz="685814"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861" y="196327"/>
            <a:ext cx="8363939" cy="1163637"/>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454005" y="1684482"/>
            <a:ext cx="8363937" cy="4589324"/>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Tree>
    <p:extLst>
      <p:ext uri="{BB962C8B-B14F-4D97-AF65-F5344CB8AC3E}">
        <p14:creationId xmlns:p14="http://schemas.microsoft.com/office/powerpoint/2010/main" val="136280641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1" r:id="rId6"/>
    <p:sldLayoutId id="2147483792" r:id="rId7"/>
    <p:sldLayoutId id="2147483793" r:id="rId8"/>
    <p:sldLayoutId id="2147483794" r:id="rId9"/>
  </p:sldLayoutIdLst>
  <p:transition>
    <p:fade/>
  </p:transition>
  <p:timing>
    <p:tnLst>
      <p:par>
        <p:cTn id="1" dur="indefinite" restart="never" nodeType="tmRoot"/>
      </p:par>
    </p:tnLst>
  </p:timing>
  <p:hf hdr="0" dt="0"/>
  <p:txStyles>
    <p:titleStyle>
      <a:lvl1pPr algn="l" defTabSz="685814" rtl="0" eaLnBrk="1" latinLnBrk="0" hangingPunct="1">
        <a:lnSpc>
          <a:spcPct val="90000"/>
        </a:lnSpc>
        <a:spcBef>
          <a:spcPct val="0"/>
        </a:spcBef>
        <a:buNone/>
        <a:defRPr lang="en-US" sz="3600" b="0" kern="1200" cap="none" spc="-151"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345302" indent="-345302" algn="l" defTabSz="685814" rtl="0" eaLnBrk="1" latinLnBrk="0" hangingPunct="1">
        <a:lnSpc>
          <a:spcPct val="90000"/>
        </a:lnSpc>
        <a:spcBef>
          <a:spcPct val="20000"/>
        </a:spcBef>
        <a:buClr>
          <a:srgbClr val="EE700C"/>
        </a:buClr>
        <a:buSzPct val="90000"/>
        <a:buFont typeface="Arial" pitchFamily="34" charset="0"/>
        <a:buChar char="•"/>
        <a:defRPr sz="1800" kern="1200">
          <a:solidFill>
            <a:schemeClr val="tx1">
              <a:lumMod val="75000"/>
              <a:lumOff val="25000"/>
              <a:alpha val="99000"/>
            </a:schemeClr>
          </a:solidFill>
          <a:latin typeface="+mn-lt"/>
          <a:ea typeface="+mn-ea"/>
          <a:cs typeface="+mn-cs"/>
        </a:defRPr>
      </a:lvl1pPr>
      <a:lvl2pPr marL="641785" indent="-296483" algn="l" defTabSz="685814" rtl="0" eaLnBrk="1" latinLnBrk="0" hangingPunct="1">
        <a:lnSpc>
          <a:spcPct val="90000"/>
        </a:lnSpc>
        <a:spcBef>
          <a:spcPct val="20000"/>
        </a:spcBef>
        <a:buClr>
          <a:srgbClr val="EE700C"/>
        </a:buClr>
        <a:buSzPct val="90000"/>
        <a:buFont typeface="Arial" pitchFamily="34" charset="0"/>
        <a:buChar char="•"/>
        <a:defRPr sz="1500" kern="1200">
          <a:solidFill>
            <a:schemeClr val="tx1">
              <a:lumMod val="75000"/>
              <a:lumOff val="25000"/>
              <a:alpha val="99000"/>
            </a:schemeClr>
          </a:solidFill>
          <a:latin typeface="+mn-lt"/>
          <a:ea typeface="+mn-ea"/>
          <a:cs typeface="+mn-cs"/>
        </a:defRPr>
      </a:lvl2pPr>
      <a:lvl3pPr marL="944220" indent="-302435" algn="l" defTabSz="685814" rtl="0" eaLnBrk="1" latinLnBrk="0" hangingPunct="1">
        <a:lnSpc>
          <a:spcPct val="90000"/>
        </a:lnSpc>
        <a:spcBef>
          <a:spcPct val="20000"/>
        </a:spcBef>
        <a:buClr>
          <a:srgbClr val="EE700C"/>
        </a:buClr>
        <a:buSzPct val="90000"/>
        <a:buFont typeface="Arial" pitchFamily="34" charset="0"/>
        <a:buChar char="•"/>
        <a:defRPr sz="1400" kern="1200">
          <a:solidFill>
            <a:schemeClr val="tx1">
              <a:lumMod val="75000"/>
              <a:lumOff val="25000"/>
              <a:alpha val="99000"/>
            </a:schemeClr>
          </a:solidFill>
          <a:latin typeface="+mn-lt"/>
          <a:ea typeface="+mn-ea"/>
          <a:cs typeface="+mn-cs"/>
        </a:defRPr>
      </a:lvl3pPr>
      <a:lvl4pPr marL="1203793" indent="-259572" algn="l" defTabSz="68581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4pPr>
      <a:lvl5pPr marL="1456221" indent="-252428" algn="l" defTabSz="68581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5pPr>
      <a:lvl6pPr marL="1885986"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91"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98"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06" indent="-171454" algn="l" defTabSz="68581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14" rtl="0" eaLnBrk="1" latinLnBrk="0" hangingPunct="1">
        <a:defRPr sz="1400" kern="1200">
          <a:solidFill>
            <a:schemeClr val="tx1"/>
          </a:solidFill>
          <a:latin typeface="+mn-lt"/>
          <a:ea typeface="+mn-ea"/>
          <a:cs typeface="+mn-cs"/>
        </a:defRPr>
      </a:lvl1pPr>
      <a:lvl2pPr marL="342906" algn="l" defTabSz="685814" rtl="0" eaLnBrk="1" latinLnBrk="0" hangingPunct="1">
        <a:defRPr sz="1400" kern="1200">
          <a:solidFill>
            <a:schemeClr val="tx1"/>
          </a:solidFill>
          <a:latin typeface="+mn-lt"/>
          <a:ea typeface="+mn-ea"/>
          <a:cs typeface="+mn-cs"/>
        </a:defRPr>
      </a:lvl2pPr>
      <a:lvl3pPr marL="685814" algn="l" defTabSz="685814" rtl="0" eaLnBrk="1" latinLnBrk="0" hangingPunct="1">
        <a:defRPr sz="1400" kern="1200">
          <a:solidFill>
            <a:schemeClr val="tx1"/>
          </a:solidFill>
          <a:latin typeface="+mn-lt"/>
          <a:ea typeface="+mn-ea"/>
          <a:cs typeface="+mn-cs"/>
        </a:defRPr>
      </a:lvl3pPr>
      <a:lvl4pPr marL="1028720" algn="l" defTabSz="685814" rtl="0" eaLnBrk="1" latinLnBrk="0" hangingPunct="1">
        <a:defRPr sz="1400" kern="1200">
          <a:solidFill>
            <a:schemeClr val="tx1"/>
          </a:solidFill>
          <a:latin typeface="+mn-lt"/>
          <a:ea typeface="+mn-ea"/>
          <a:cs typeface="+mn-cs"/>
        </a:defRPr>
      </a:lvl4pPr>
      <a:lvl5pPr marL="1371626" algn="l" defTabSz="685814" rtl="0" eaLnBrk="1" latinLnBrk="0" hangingPunct="1">
        <a:defRPr sz="1400" kern="1200">
          <a:solidFill>
            <a:schemeClr val="tx1"/>
          </a:solidFill>
          <a:latin typeface="+mn-lt"/>
          <a:ea typeface="+mn-ea"/>
          <a:cs typeface="+mn-cs"/>
        </a:defRPr>
      </a:lvl5pPr>
      <a:lvl6pPr marL="1714532" algn="l" defTabSz="685814" rtl="0" eaLnBrk="1" latinLnBrk="0" hangingPunct="1">
        <a:defRPr sz="1400" kern="1200">
          <a:solidFill>
            <a:schemeClr val="tx1"/>
          </a:solidFill>
          <a:latin typeface="+mn-lt"/>
          <a:ea typeface="+mn-ea"/>
          <a:cs typeface="+mn-cs"/>
        </a:defRPr>
      </a:lvl6pPr>
      <a:lvl7pPr marL="2057439" algn="l" defTabSz="685814" rtl="0" eaLnBrk="1" latinLnBrk="0" hangingPunct="1">
        <a:defRPr sz="1400" kern="1200">
          <a:solidFill>
            <a:schemeClr val="tx1"/>
          </a:solidFill>
          <a:latin typeface="+mn-lt"/>
          <a:ea typeface="+mn-ea"/>
          <a:cs typeface="+mn-cs"/>
        </a:defRPr>
      </a:lvl7pPr>
      <a:lvl8pPr marL="2400344" algn="l" defTabSz="685814" rtl="0" eaLnBrk="1" latinLnBrk="0" hangingPunct="1">
        <a:defRPr sz="1400" kern="1200">
          <a:solidFill>
            <a:schemeClr val="tx1"/>
          </a:solidFill>
          <a:latin typeface="+mn-lt"/>
          <a:ea typeface="+mn-ea"/>
          <a:cs typeface="+mn-cs"/>
        </a:defRPr>
      </a:lvl8pPr>
      <a:lvl9pPr marL="2743250" algn="l" defTabSz="685814"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23850"/>
            <a:ext cx="83820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7119657"/>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rgbClr val="C3D69B"/>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val="C3D69B"/>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val="C3D69B"/>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45717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150066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2973343"/>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transition>
    <p:fade/>
  </p:transition>
  <p:txStyles>
    <p:titleStyle>
      <a:lvl1pPr algn="l" defTabSz="685955" rtl="0" eaLnBrk="1" latinLnBrk="0" hangingPunct="1">
        <a:lnSpc>
          <a:spcPct val="90000"/>
        </a:lnSpc>
        <a:spcBef>
          <a:spcPct val="0"/>
        </a:spcBef>
        <a:buNone/>
        <a:defRPr lang="en-US" sz="3301" b="0" kern="1200" cap="none" spc="-75"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345373" indent="-345373" algn="l" defTabSz="685955" rtl="0" eaLnBrk="1" latinLnBrk="0" hangingPunct="1">
        <a:lnSpc>
          <a:spcPct val="90000"/>
        </a:lnSpc>
        <a:spcBef>
          <a:spcPct val="20000"/>
        </a:spcBef>
        <a:buSzPct val="90000"/>
        <a:buFontTx/>
        <a:buBlip>
          <a:blip r:embed="rId16"/>
        </a:buBlip>
        <a:defRPr sz="2401" kern="1200">
          <a:gradFill>
            <a:gsLst>
              <a:gs pos="0">
                <a:schemeClr val="tx1"/>
              </a:gs>
              <a:gs pos="86000">
                <a:schemeClr val="tx1"/>
              </a:gs>
            </a:gsLst>
            <a:lin ang="5400000" scaled="0"/>
          </a:gradFill>
          <a:latin typeface="Segoe Light" pitchFamily="34" charset="0"/>
          <a:ea typeface="+mn-ea"/>
          <a:cs typeface="+mn-cs"/>
        </a:defRPr>
      </a:lvl1pPr>
      <a:lvl2pPr marL="641918" indent="-296545" algn="l" defTabSz="685955" rtl="0" eaLnBrk="1" latinLnBrk="0" hangingPunct="1">
        <a:lnSpc>
          <a:spcPct val="90000"/>
        </a:lnSpc>
        <a:spcBef>
          <a:spcPct val="20000"/>
        </a:spcBef>
        <a:buSzPct val="90000"/>
        <a:buFontTx/>
        <a:buBlip>
          <a:blip r:embed="rId17"/>
        </a:buBlip>
        <a:defRPr sz="2101" kern="1200">
          <a:gradFill>
            <a:gsLst>
              <a:gs pos="0">
                <a:schemeClr val="tx1"/>
              </a:gs>
              <a:gs pos="86000">
                <a:schemeClr val="tx1"/>
              </a:gs>
            </a:gsLst>
            <a:lin ang="5400000" scaled="0"/>
          </a:gradFill>
          <a:latin typeface="Segoe Light" pitchFamily="34" charset="0"/>
          <a:ea typeface="+mn-ea"/>
          <a:cs typeface="+mn-cs"/>
        </a:defRPr>
      </a:lvl2pPr>
      <a:lvl3pPr marL="944418" indent="-302499" algn="l" defTabSz="685955" rtl="0" eaLnBrk="1" latinLnBrk="0" hangingPunct="1">
        <a:lnSpc>
          <a:spcPct val="90000"/>
        </a:lnSpc>
        <a:spcBef>
          <a:spcPct val="20000"/>
        </a:spcBef>
        <a:buSzPct val="90000"/>
        <a:buFontTx/>
        <a:buBlip>
          <a:blip r:embed="rId17"/>
        </a:buBlip>
        <a:defRPr sz="1800" kern="1200">
          <a:gradFill>
            <a:gsLst>
              <a:gs pos="0">
                <a:schemeClr val="tx1"/>
              </a:gs>
              <a:gs pos="86000">
                <a:schemeClr val="tx1"/>
              </a:gs>
            </a:gsLst>
            <a:lin ang="5400000" scaled="0"/>
          </a:gradFill>
          <a:latin typeface="Segoe Light" pitchFamily="34" charset="0"/>
          <a:ea typeface="+mn-ea"/>
          <a:cs typeface="+mn-cs"/>
        </a:defRPr>
      </a:lvl3pPr>
      <a:lvl4pPr marL="1204043" indent="-259625" algn="l" defTabSz="685955" rtl="0" eaLnBrk="1" latinLnBrk="0" hangingPunct="1">
        <a:lnSpc>
          <a:spcPct val="90000"/>
        </a:lnSpc>
        <a:spcBef>
          <a:spcPct val="20000"/>
        </a:spcBef>
        <a:buSzPct val="90000"/>
        <a:buFontTx/>
        <a:buBlip>
          <a:blip r:embed="rId17"/>
        </a:buBlip>
        <a:defRPr sz="1500" kern="1200">
          <a:gradFill>
            <a:gsLst>
              <a:gs pos="0">
                <a:schemeClr val="tx1"/>
              </a:gs>
              <a:gs pos="86000">
                <a:schemeClr val="tx1"/>
              </a:gs>
            </a:gsLst>
            <a:lin ang="5400000" scaled="0"/>
          </a:gradFill>
          <a:latin typeface="Segoe Light" pitchFamily="34" charset="0"/>
          <a:ea typeface="+mn-ea"/>
          <a:cs typeface="+mn-cs"/>
        </a:defRPr>
      </a:lvl4pPr>
      <a:lvl5pPr marL="1456523" indent="-252480" algn="l" defTabSz="685955" rtl="0" eaLnBrk="1" latinLnBrk="0" hangingPunct="1">
        <a:lnSpc>
          <a:spcPct val="90000"/>
        </a:lnSpc>
        <a:spcBef>
          <a:spcPct val="20000"/>
        </a:spcBef>
        <a:buSzPct val="90000"/>
        <a:buFontTx/>
        <a:buBlip>
          <a:blip r:embed="rId17"/>
        </a:buBlip>
        <a:defRPr sz="1500" kern="1200">
          <a:gradFill>
            <a:gsLst>
              <a:gs pos="0">
                <a:schemeClr val="tx1"/>
              </a:gs>
              <a:gs pos="86000">
                <a:schemeClr val="tx1"/>
              </a:gs>
            </a:gsLst>
            <a:lin ang="5400000" scaled="0"/>
          </a:gradFill>
          <a:latin typeface="Segoe Light" pitchFamily="34" charset="0"/>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245.png"/><Relationship Id="rId4" Type="http://schemas.openxmlformats.org/officeDocument/2006/relationships/image" Target="../media/image244.png"/></Relationships>
</file>

<file path=ppt/slides/_rels/slide10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248.png"/><Relationship Id="rId5" Type="http://schemas.openxmlformats.org/officeDocument/2006/relationships/image" Target="../media/image161.png"/><Relationship Id="rId4" Type="http://schemas.openxmlformats.org/officeDocument/2006/relationships/image" Target="../media/image24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161.png"/></Relationships>
</file>

<file path=ppt/slides/_rels/slide10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25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25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86.gif"/><Relationship Id="rId13" Type="http://schemas.openxmlformats.org/officeDocument/2006/relationships/image" Target="../media/image91.jpg"/><Relationship Id="rId18" Type="http://schemas.openxmlformats.org/officeDocument/2006/relationships/image" Target="../media/image96.jpeg"/><Relationship Id="rId26" Type="http://schemas.openxmlformats.org/officeDocument/2006/relationships/image" Target="../media/image104.jpeg"/><Relationship Id="rId3" Type="http://schemas.openxmlformats.org/officeDocument/2006/relationships/image" Target="../media/image81.jpeg"/><Relationship Id="rId21" Type="http://schemas.openxmlformats.org/officeDocument/2006/relationships/image" Target="../media/image99.jpg"/><Relationship Id="rId7" Type="http://schemas.openxmlformats.org/officeDocument/2006/relationships/image" Target="../media/image85.jp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jpg"/><Relationship Id="rId2" Type="http://schemas.openxmlformats.org/officeDocument/2006/relationships/image" Target="../media/image80.jpeg"/><Relationship Id="rId16" Type="http://schemas.openxmlformats.org/officeDocument/2006/relationships/image" Target="../media/image94.png"/><Relationship Id="rId20" Type="http://schemas.openxmlformats.org/officeDocument/2006/relationships/image" Target="../media/image98.gif"/><Relationship Id="rId29" Type="http://schemas.openxmlformats.org/officeDocument/2006/relationships/image" Target="../media/image107.gif"/><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9.jpg"/><Relationship Id="rId24" Type="http://schemas.openxmlformats.org/officeDocument/2006/relationships/image" Target="../media/image102.png"/><Relationship Id="rId5" Type="http://schemas.openxmlformats.org/officeDocument/2006/relationships/image" Target="../media/image83.jpg"/><Relationship Id="rId15" Type="http://schemas.openxmlformats.org/officeDocument/2006/relationships/image" Target="../media/image93.jpeg"/><Relationship Id="rId23" Type="http://schemas.openxmlformats.org/officeDocument/2006/relationships/image" Target="../media/image101.png"/><Relationship Id="rId28" Type="http://schemas.openxmlformats.org/officeDocument/2006/relationships/image" Target="../media/image106.jpeg"/><Relationship Id="rId10" Type="http://schemas.openxmlformats.org/officeDocument/2006/relationships/image" Target="../media/image88.jpeg"/><Relationship Id="rId19" Type="http://schemas.openxmlformats.org/officeDocument/2006/relationships/image" Target="../media/image97.gif"/><Relationship Id="rId4" Type="http://schemas.openxmlformats.org/officeDocument/2006/relationships/image" Target="../media/image82.png"/><Relationship Id="rId9" Type="http://schemas.openxmlformats.org/officeDocument/2006/relationships/image" Target="../media/image87.jpeg"/><Relationship Id="rId14" Type="http://schemas.openxmlformats.org/officeDocument/2006/relationships/image" Target="../media/image92.jpeg"/><Relationship Id="rId22" Type="http://schemas.openxmlformats.org/officeDocument/2006/relationships/image" Target="../media/image100.gif"/><Relationship Id="rId27" Type="http://schemas.openxmlformats.org/officeDocument/2006/relationships/image" Target="../media/image105.jpeg"/><Relationship Id="rId30" Type="http://schemas.openxmlformats.org/officeDocument/2006/relationships/image" Target="../media/image108.jpeg"/></Relationships>
</file>

<file path=ppt/slides/_rels/slide11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 Id="rId5" Type="http://schemas.openxmlformats.org/officeDocument/2006/relationships/image" Target="../media/image258.png"/><Relationship Id="rId4" Type="http://schemas.openxmlformats.org/officeDocument/2006/relationships/image" Target="../media/image257.png"/></Relationships>
</file>

<file path=ppt/slides/_rels/slide11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 Id="rId4" Type="http://schemas.openxmlformats.org/officeDocument/2006/relationships/image" Target="../media/image2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hyperlink" Target="http://www.devscope.net/"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pt.linkedin.com/in/sandropereira" TargetMode="External"/><Relationship Id="rId3" Type="http://schemas.openxmlformats.org/officeDocument/2006/relationships/hyperlink" Target="http://sandroaspbiztalkblog.wordpress.com/" TargetMode="External"/><Relationship Id="rId7" Type="http://schemas.openxmlformats.org/officeDocument/2006/relationships/hyperlink" Target="http://twitter.com/sandro_asp"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hyperlink" Target="http://www.biztalkbrasil.com.br/" TargetMode="External"/><Relationship Id="rId5" Type="http://schemas.openxmlformats.org/officeDocument/2006/relationships/hyperlink" Target="http://social.msdn.microsoft.com/profile/sandro%20pereira/" TargetMode="External"/><Relationship Id="rId4" Type="http://schemas.openxmlformats.org/officeDocument/2006/relationships/hyperlink" Target="https://mvp.support.microsoft.com/profile/Sandro.Pereir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1.jpeg"/><Relationship Id="rId4" Type="http://schemas.openxmlformats.org/officeDocument/2006/relationships/image" Target="../media/image110.jpeg"/></Relationships>
</file>

<file path=ppt/slides/_rels/slide1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1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w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androaspbiztalkblog.wordpress.com/" TargetMode="External"/><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www.devscope.net/" TargetMode="External"/><Relationship Id="rId5" Type="http://schemas.openxmlformats.org/officeDocument/2006/relationships/image" Target="../media/image62.jpeg"/><Relationship Id="rId4" Type="http://schemas.openxmlformats.org/officeDocument/2006/relationships/hyperlink" Target="mailto:sandro.pereira@devscope.ne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136.png"/><Relationship Id="rId21" Type="http://schemas.openxmlformats.org/officeDocument/2006/relationships/image" Target="../media/image15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15.xml"/><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3.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5.wmf"/><Relationship Id="rId15" Type="http://schemas.openxmlformats.org/officeDocument/2006/relationships/image" Target="../media/image147.png"/><Relationship Id="rId23" Type="http://schemas.openxmlformats.org/officeDocument/2006/relationships/image" Target="../media/image155.png"/><Relationship Id="rId10" Type="http://schemas.openxmlformats.org/officeDocument/2006/relationships/image" Target="../media/image142.emf"/><Relationship Id="rId19" Type="http://schemas.openxmlformats.org/officeDocument/2006/relationships/image" Target="../media/image151.png"/><Relationship Id="rId4" Type="http://schemas.openxmlformats.org/officeDocument/2006/relationships/image" Target="../media/image137.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56.png"/><Relationship Id="rId7"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0.png"/><Relationship Id="rId3" Type="http://schemas.openxmlformats.org/officeDocument/2006/relationships/notesSlide" Target="../notesSlides/notesSlide24.xml"/><Relationship Id="rId7" Type="http://schemas.openxmlformats.org/officeDocument/2006/relationships/image" Target="../media/image166.png"/><Relationship Id="rId12" Type="http://schemas.openxmlformats.org/officeDocument/2006/relationships/image" Target="../media/image169.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65.png"/><Relationship Id="rId11" Type="http://schemas.openxmlformats.org/officeDocument/2006/relationships/image" Target="../media/image162.png"/><Relationship Id="rId5" Type="http://schemas.openxmlformats.org/officeDocument/2006/relationships/image" Target="../media/image164.png"/><Relationship Id="rId10" Type="http://schemas.openxmlformats.org/officeDocument/2006/relationships/oleObject" Target="../embeddings/oleObject1.bin"/><Relationship Id="rId4" Type="http://schemas.openxmlformats.org/officeDocument/2006/relationships/image" Target="../media/image163.png"/><Relationship Id="rId9" Type="http://schemas.openxmlformats.org/officeDocument/2006/relationships/image" Target="../media/image168.png"/></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75.png"/><Relationship Id="rId4" Type="http://schemas.openxmlformats.org/officeDocument/2006/relationships/image" Target="../media/image174.jpeg"/></Relationships>
</file>

<file path=ppt/slides/_rels/slide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btsmapextutilitypack.codeplex.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5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171.png"/><Relationship Id="rId4" Type="http://schemas.openxmlformats.org/officeDocument/2006/relationships/image" Target="../media/image161.png"/></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66.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5.png"/></Relationships>
</file>

<file path=ppt/slides/_rels/slide6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14.png"/></Relationships>
</file>

<file path=ppt/slides/_rels/slide6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hyperlink" Target="http://social.technet.microsoft.com/wiki/contents/articles/12956.biztalk-server-list-of-third-party-adapters.aspx" TargetMode="External"/><Relationship Id="rId4" Type="http://schemas.openxmlformats.org/officeDocument/2006/relationships/hyperlink" Target="http://social.technet.microsoft.com/wiki/contents/articles/12824.biztalk-server-list-of-custom-adapters.aspx"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17.png"/></Relationships>
</file>

<file path=ppt/slides/_rels/slide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220.png"/><Relationship Id="rId4" Type="http://schemas.openxmlformats.org/officeDocument/2006/relationships/image" Target="../media/image2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161.png"/></Relationships>
</file>

<file path=ppt/slides/_rels/slide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8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6.xml"/><Relationship Id="rId5" Type="http://schemas.openxmlformats.org/officeDocument/2006/relationships/image" Target="../media/image71.png"/><Relationship Id="rId4" Type="http://schemas.openxmlformats.org/officeDocument/2006/relationships/image" Target="../media/image7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3.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161.png"/></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34.png"/></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35.png"/></Relationships>
</file>

<file path=ppt/slides/_rels/slide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39.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241.png"/><Relationship Id="rId4" Type="http://schemas.openxmlformats.org/officeDocument/2006/relationships/image" Target="../media/image240.png"/></Relationships>
</file>

<file path=ppt/slides/_rels/slide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2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378000"/>
            <a:ext cx="9144000" cy="48000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pt-PT" sz="2200" dirty="0" smtClean="0">
              <a:solidFill>
                <a:schemeClr val="tx1"/>
              </a:solidFill>
            </a:endParaRPr>
          </a:p>
        </p:txBody>
      </p:sp>
      <p:grpSp>
        <p:nvGrpSpPr>
          <p:cNvPr id="3" name="Group 2"/>
          <p:cNvGrpSpPr/>
          <p:nvPr/>
        </p:nvGrpSpPr>
        <p:grpSpPr>
          <a:xfrm>
            <a:off x="1524000" y="6474000"/>
            <a:ext cx="5943600" cy="288000"/>
            <a:chOff x="2057400" y="4855500"/>
            <a:chExt cx="4943639" cy="216000"/>
          </a:xfrm>
        </p:grpSpPr>
        <p:grpSp>
          <p:nvGrpSpPr>
            <p:cNvPr id="2051" name="Group 2050"/>
            <p:cNvGrpSpPr/>
            <p:nvPr/>
          </p:nvGrpSpPr>
          <p:grpSpPr>
            <a:xfrm>
              <a:off x="4625951" y="4855500"/>
              <a:ext cx="914400" cy="216000"/>
              <a:chOff x="5486400" y="4855500"/>
              <a:chExt cx="914400" cy="216000"/>
            </a:xfrm>
          </p:grpSpPr>
          <p:sp>
            <p:nvSpPr>
              <p:cNvPr id="30" name="Subtitle 3"/>
              <p:cNvSpPr txBox="1">
                <a:spLocks/>
              </p:cNvSpPr>
              <p:nvPr/>
            </p:nvSpPr>
            <p:spPr>
              <a:xfrm>
                <a:off x="5791200" y="4890578"/>
                <a:ext cx="609600" cy="145844"/>
              </a:xfrm>
              <a:prstGeom prst="rect">
                <a:avLst/>
              </a:prstGeom>
            </p:spPr>
            <p:txBody>
              <a:bodyPr vert="horz" wrap="square" lIns="0" tIns="0" rIns="0" bIns="0" rtlCol="0" anchor="ctr">
                <a:normAutofit/>
              </a:bodyPr>
              <a:lstStyle>
                <a:lvl1pPr marL="0" indent="0" algn="ctr" defTabSz="685864" rtl="0" eaLnBrk="1" latinLnBrk="0" hangingPunct="1">
                  <a:lnSpc>
                    <a:spcPct val="90000"/>
                  </a:lnSpc>
                  <a:spcBef>
                    <a:spcPct val="20000"/>
                  </a:spcBef>
                  <a:buClr>
                    <a:srgbClr val="EE700C"/>
                  </a:buClr>
                  <a:buSzPct val="90000"/>
                  <a:buFont typeface="Arial" pitchFamily="34" charset="0"/>
                  <a:buNone/>
                  <a:defRPr sz="1800" kern="1200">
                    <a:solidFill>
                      <a:schemeClr val="tx1">
                        <a:tint val="75000"/>
                      </a:schemeClr>
                    </a:solidFill>
                    <a:latin typeface="+mn-lt"/>
                    <a:ea typeface="+mn-ea"/>
                    <a:cs typeface="+mn-cs"/>
                  </a:defRPr>
                </a:lvl1pPr>
                <a:lvl2pPr marL="457200" indent="0" algn="ctr" defTabSz="685864" rtl="0" eaLnBrk="1" latinLnBrk="0" hangingPunct="1">
                  <a:lnSpc>
                    <a:spcPct val="90000"/>
                  </a:lnSpc>
                  <a:spcBef>
                    <a:spcPct val="20000"/>
                  </a:spcBef>
                  <a:buClr>
                    <a:srgbClr val="EE700C"/>
                  </a:buClr>
                  <a:buSzPct val="90000"/>
                  <a:buFont typeface="Arial" pitchFamily="34" charset="0"/>
                  <a:buNone/>
                  <a:defRPr sz="1500" kern="1200">
                    <a:solidFill>
                      <a:schemeClr val="tx1">
                        <a:tint val="75000"/>
                      </a:schemeClr>
                    </a:solidFill>
                    <a:latin typeface="+mn-lt"/>
                    <a:ea typeface="+mn-ea"/>
                    <a:cs typeface="+mn-cs"/>
                  </a:defRPr>
                </a:lvl2pPr>
                <a:lvl3pPr marL="914400" indent="0" algn="ctr" defTabSz="685864" rtl="0" eaLnBrk="1" latinLnBrk="0" hangingPunct="1">
                  <a:lnSpc>
                    <a:spcPct val="90000"/>
                  </a:lnSpc>
                  <a:spcBef>
                    <a:spcPct val="20000"/>
                  </a:spcBef>
                  <a:buClr>
                    <a:srgbClr val="EE700C"/>
                  </a:buClr>
                  <a:buSzPct val="90000"/>
                  <a:buFont typeface="Arial" pitchFamily="34" charset="0"/>
                  <a:buNone/>
                  <a:defRPr sz="1400" kern="1200">
                    <a:solidFill>
                      <a:schemeClr val="tx1">
                        <a:tint val="75000"/>
                      </a:schemeClr>
                    </a:solidFill>
                    <a:latin typeface="+mn-lt"/>
                    <a:ea typeface="+mn-ea"/>
                    <a:cs typeface="+mn-cs"/>
                  </a:defRPr>
                </a:lvl3pPr>
                <a:lvl4pPr marL="13716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4pPr>
                <a:lvl5pPr marL="18288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5pPr>
                <a:lvl6pPr marL="22860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pt-PT" sz="800" dirty="0" smtClean="0">
                    <a:solidFill>
                      <a:schemeClr val="bg1"/>
                    </a:solidFill>
                  </a:rPr>
                  <a:t>19-11-2012</a:t>
                </a:r>
              </a:p>
            </p:txBody>
          </p:sp>
          <p:pic>
            <p:nvPicPr>
              <p:cNvPr id="3075" name="Picture 3" descr="C:\Users\sgomes.DEVSCOPE\Documents\SoniaGomes\Projectos\WindowsPhone 7\Icons\metrostation_by_yankoa-d312tty\PNG\Communications\White\MB_0000_calend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4855500"/>
                <a:ext cx="216000" cy="21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 2047"/>
            <p:cNvGrpSpPr/>
            <p:nvPr/>
          </p:nvGrpSpPr>
          <p:grpSpPr>
            <a:xfrm>
              <a:off x="2057400" y="4855500"/>
              <a:ext cx="762000" cy="216000"/>
              <a:chOff x="2514600" y="4855500"/>
              <a:chExt cx="762000" cy="216000"/>
            </a:xfrm>
          </p:grpSpPr>
          <p:sp>
            <p:nvSpPr>
              <p:cNvPr id="25" name="Subtitle 3"/>
              <p:cNvSpPr txBox="1">
                <a:spLocks/>
              </p:cNvSpPr>
              <p:nvPr/>
            </p:nvSpPr>
            <p:spPr>
              <a:xfrm>
                <a:off x="2819400" y="4890578"/>
                <a:ext cx="457200" cy="145844"/>
              </a:xfrm>
              <a:prstGeom prst="rect">
                <a:avLst/>
              </a:prstGeom>
            </p:spPr>
            <p:txBody>
              <a:bodyPr vert="horz" wrap="square" lIns="0" tIns="0" rIns="0" bIns="0" rtlCol="0" anchor="ctr">
                <a:normAutofit/>
              </a:bodyPr>
              <a:lstStyle>
                <a:lvl1pPr marL="0" indent="0" algn="ctr" defTabSz="685864" rtl="0" eaLnBrk="1" latinLnBrk="0" hangingPunct="1">
                  <a:lnSpc>
                    <a:spcPct val="90000"/>
                  </a:lnSpc>
                  <a:spcBef>
                    <a:spcPct val="20000"/>
                  </a:spcBef>
                  <a:buClr>
                    <a:srgbClr val="EE700C"/>
                  </a:buClr>
                  <a:buSzPct val="90000"/>
                  <a:buFont typeface="Arial" pitchFamily="34" charset="0"/>
                  <a:buNone/>
                  <a:defRPr sz="1800" kern="1200">
                    <a:solidFill>
                      <a:schemeClr val="tx1">
                        <a:tint val="75000"/>
                      </a:schemeClr>
                    </a:solidFill>
                    <a:latin typeface="+mn-lt"/>
                    <a:ea typeface="+mn-ea"/>
                    <a:cs typeface="+mn-cs"/>
                  </a:defRPr>
                </a:lvl1pPr>
                <a:lvl2pPr marL="457200" indent="0" algn="ctr" defTabSz="685864" rtl="0" eaLnBrk="1" latinLnBrk="0" hangingPunct="1">
                  <a:lnSpc>
                    <a:spcPct val="90000"/>
                  </a:lnSpc>
                  <a:spcBef>
                    <a:spcPct val="20000"/>
                  </a:spcBef>
                  <a:buClr>
                    <a:srgbClr val="EE700C"/>
                  </a:buClr>
                  <a:buSzPct val="90000"/>
                  <a:buFont typeface="Arial" pitchFamily="34" charset="0"/>
                  <a:buNone/>
                  <a:defRPr sz="1500" kern="1200">
                    <a:solidFill>
                      <a:schemeClr val="tx1">
                        <a:tint val="75000"/>
                      </a:schemeClr>
                    </a:solidFill>
                    <a:latin typeface="+mn-lt"/>
                    <a:ea typeface="+mn-ea"/>
                    <a:cs typeface="+mn-cs"/>
                  </a:defRPr>
                </a:lvl2pPr>
                <a:lvl3pPr marL="914400" indent="0" algn="ctr" defTabSz="685864" rtl="0" eaLnBrk="1" latinLnBrk="0" hangingPunct="1">
                  <a:lnSpc>
                    <a:spcPct val="90000"/>
                  </a:lnSpc>
                  <a:spcBef>
                    <a:spcPct val="20000"/>
                  </a:spcBef>
                  <a:buClr>
                    <a:srgbClr val="EE700C"/>
                  </a:buClr>
                  <a:buSzPct val="90000"/>
                  <a:buFont typeface="Arial" pitchFamily="34" charset="0"/>
                  <a:buNone/>
                  <a:defRPr sz="1400" kern="1200">
                    <a:solidFill>
                      <a:schemeClr val="tx1">
                        <a:tint val="75000"/>
                      </a:schemeClr>
                    </a:solidFill>
                    <a:latin typeface="+mn-lt"/>
                    <a:ea typeface="+mn-ea"/>
                    <a:cs typeface="+mn-cs"/>
                  </a:defRPr>
                </a:lvl3pPr>
                <a:lvl4pPr marL="13716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4pPr>
                <a:lvl5pPr marL="18288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5pPr>
                <a:lvl6pPr marL="22860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pt-PT" sz="800" dirty="0" smtClean="0">
                    <a:solidFill>
                      <a:schemeClr val="bg1"/>
                    </a:solidFill>
                  </a:rPr>
                  <a:t>DevScope</a:t>
                </a:r>
              </a:p>
            </p:txBody>
          </p:sp>
          <p:pic>
            <p:nvPicPr>
              <p:cNvPr id="3077" name="Picture 5" descr="C:\Users\sgomes.DEVSCOPE\Documents\SoniaGomes\Projectos\Devscope\Branding\Template powerpoint\v2\D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4855500"/>
                <a:ext cx="216000" cy="21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9" name="Group 2048"/>
            <p:cNvGrpSpPr/>
            <p:nvPr/>
          </p:nvGrpSpPr>
          <p:grpSpPr>
            <a:xfrm>
              <a:off x="3146450" y="4855500"/>
              <a:ext cx="1192629" cy="216000"/>
              <a:chOff x="3876749" y="4855500"/>
              <a:chExt cx="1192629" cy="216000"/>
            </a:xfrm>
          </p:grpSpPr>
          <p:sp>
            <p:nvSpPr>
              <p:cNvPr id="27" name="Subtitle 3"/>
              <p:cNvSpPr txBox="1">
                <a:spLocks/>
              </p:cNvSpPr>
              <p:nvPr/>
            </p:nvSpPr>
            <p:spPr>
              <a:xfrm>
                <a:off x="4191000" y="4890578"/>
                <a:ext cx="878378" cy="145844"/>
              </a:xfrm>
              <a:prstGeom prst="rect">
                <a:avLst/>
              </a:prstGeom>
            </p:spPr>
            <p:txBody>
              <a:bodyPr vert="horz" wrap="square" lIns="0" tIns="0" rIns="0" bIns="0" rtlCol="0" anchor="ctr">
                <a:normAutofit fontScale="92500"/>
              </a:bodyPr>
              <a:lstStyle>
                <a:lvl1pPr marL="0" indent="0" algn="ctr" defTabSz="685864" rtl="0" eaLnBrk="1" latinLnBrk="0" hangingPunct="1">
                  <a:lnSpc>
                    <a:spcPct val="90000"/>
                  </a:lnSpc>
                  <a:spcBef>
                    <a:spcPct val="20000"/>
                  </a:spcBef>
                  <a:buClr>
                    <a:srgbClr val="EE700C"/>
                  </a:buClr>
                  <a:buSzPct val="90000"/>
                  <a:buFont typeface="Arial" pitchFamily="34" charset="0"/>
                  <a:buNone/>
                  <a:defRPr sz="1800" kern="1200">
                    <a:solidFill>
                      <a:schemeClr val="tx1">
                        <a:tint val="75000"/>
                      </a:schemeClr>
                    </a:solidFill>
                    <a:latin typeface="+mn-lt"/>
                    <a:ea typeface="+mn-ea"/>
                    <a:cs typeface="+mn-cs"/>
                  </a:defRPr>
                </a:lvl1pPr>
                <a:lvl2pPr marL="457200" indent="0" algn="ctr" defTabSz="685864" rtl="0" eaLnBrk="1" latinLnBrk="0" hangingPunct="1">
                  <a:lnSpc>
                    <a:spcPct val="90000"/>
                  </a:lnSpc>
                  <a:spcBef>
                    <a:spcPct val="20000"/>
                  </a:spcBef>
                  <a:buClr>
                    <a:srgbClr val="EE700C"/>
                  </a:buClr>
                  <a:buSzPct val="90000"/>
                  <a:buFont typeface="Arial" pitchFamily="34" charset="0"/>
                  <a:buNone/>
                  <a:defRPr sz="1500" kern="1200">
                    <a:solidFill>
                      <a:schemeClr val="tx1">
                        <a:tint val="75000"/>
                      </a:schemeClr>
                    </a:solidFill>
                    <a:latin typeface="+mn-lt"/>
                    <a:ea typeface="+mn-ea"/>
                    <a:cs typeface="+mn-cs"/>
                  </a:defRPr>
                </a:lvl2pPr>
                <a:lvl3pPr marL="914400" indent="0" algn="ctr" defTabSz="685864" rtl="0" eaLnBrk="1" latinLnBrk="0" hangingPunct="1">
                  <a:lnSpc>
                    <a:spcPct val="90000"/>
                  </a:lnSpc>
                  <a:spcBef>
                    <a:spcPct val="20000"/>
                  </a:spcBef>
                  <a:buClr>
                    <a:srgbClr val="EE700C"/>
                  </a:buClr>
                  <a:buSzPct val="90000"/>
                  <a:buFont typeface="Arial" pitchFamily="34" charset="0"/>
                  <a:buNone/>
                  <a:defRPr sz="1400" kern="1200">
                    <a:solidFill>
                      <a:schemeClr val="tx1">
                        <a:tint val="75000"/>
                      </a:schemeClr>
                    </a:solidFill>
                    <a:latin typeface="+mn-lt"/>
                    <a:ea typeface="+mn-ea"/>
                    <a:cs typeface="+mn-cs"/>
                  </a:defRPr>
                </a:lvl3pPr>
                <a:lvl4pPr marL="13716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4pPr>
                <a:lvl5pPr marL="18288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5pPr>
                <a:lvl6pPr marL="22860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en-US" sz="800" dirty="0" err="1">
                    <a:solidFill>
                      <a:schemeClr val="bg1"/>
                    </a:solidFill>
                  </a:rPr>
                  <a:t>Universidade</a:t>
                </a:r>
                <a:r>
                  <a:rPr lang="en-US" sz="800" dirty="0">
                    <a:solidFill>
                      <a:schemeClr val="bg1"/>
                    </a:solidFill>
                  </a:rPr>
                  <a:t> </a:t>
                </a:r>
                <a:r>
                  <a:rPr lang="en-US" sz="800" dirty="0" err="1">
                    <a:solidFill>
                      <a:schemeClr val="bg1"/>
                    </a:solidFill>
                  </a:rPr>
                  <a:t>Portucalense</a:t>
                </a:r>
                <a:endParaRPr lang="en-US" sz="800" dirty="0">
                  <a:solidFill>
                    <a:schemeClr val="bg1"/>
                  </a:solidFill>
                </a:endParaRPr>
              </a:p>
            </p:txBody>
          </p:sp>
          <p:pic>
            <p:nvPicPr>
              <p:cNvPr id="3079" name="Picture 7" descr="C:\Users\sgomes.DEVSCOPE\Documents\SoniaGomes\Projectos\Devscope\Branding\Template powerpoint\v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6749" y="4855500"/>
                <a:ext cx="216000" cy="21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2" name="Group 2051"/>
            <p:cNvGrpSpPr/>
            <p:nvPr/>
          </p:nvGrpSpPr>
          <p:grpSpPr>
            <a:xfrm>
              <a:off x="5867400" y="4855500"/>
              <a:ext cx="1133639" cy="216000"/>
              <a:chOff x="6714961" y="4855500"/>
              <a:chExt cx="1133639" cy="216000"/>
            </a:xfrm>
          </p:grpSpPr>
          <p:pic>
            <p:nvPicPr>
              <p:cNvPr id="3078" name="Picture 6" descr="C:\Users\sgomes.DEVSCOPE\Documents\SoniaGomes\Projectos\WindowsPhone 7\Icons\Windows_Phone_7_Icons_by_yankoa\png\peop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4961" y="4855500"/>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36" name="Subtitle 3"/>
              <p:cNvSpPr txBox="1">
                <a:spLocks/>
              </p:cNvSpPr>
              <p:nvPr/>
            </p:nvSpPr>
            <p:spPr>
              <a:xfrm>
                <a:off x="7010400" y="4890578"/>
                <a:ext cx="838200" cy="145844"/>
              </a:xfrm>
              <a:prstGeom prst="rect">
                <a:avLst/>
              </a:prstGeom>
            </p:spPr>
            <p:txBody>
              <a:bodyPr vert="horz" wrap="square" lIns="0" tIns="0" rIns="0" bIns="0" rtlCol="0" anchor="ctr">
                <a:normAutofit/>
              </a:bodyPr>
              <a:lstStyle>
                <a:lvl1pPr marL="0" indent="0" algn="ctr" defTabSz="685864" rtl="0" eaLnBrk="1" latinLnBrk="0" hangingPunct="1">
                  <a:lnSpc>
                    <a:spcPct val="90000"/>
                  </a:lnSpc>
                  <a:spcBef>
                    <a:spcPct val="20000"/>
                  </a:spcBef>
                  <a:buClr>
                    <a:srgbClr val="EE700C"/>
                  </a:buClr>
                  <a:buSzPct val="90000"/>
                  <a:buFont typeface="Arial" pitchFamily="34" charset="0"/>
                  <a:buNone/>
                  <a:defRPr sz="1800" kern="1200">
                    <a:solidFill>
                      <a:schemeClr val="tx1">
                        <a:tint val="75000"/>
                      </a:schemeClr>
                    </a:solidFill>
                    <a:latin typeface="+mn-lt"/>
                    <a:ea typeface="+mn-ea"/>
                    <a:cs typeface="+mn-cs"/>
                  </a:defRPr>
                </a:lvl1pPr>
                <a:lvl2pPr marL="457200" indent="0" algn="ctr" defTabSz="685864" rtl="0" eaLnBrk="1" latinLnBrk="0" hangingPunct="1">
                  <a:lnSpc>
                    <a:spcPct val="90000"/>
                  </a:lnSpc>
                  <a:spcBef>
                    <a:spcPct val="20000"/>
                  </a:spcBef>
                  <a:buClr>
                    <a:srgbClr val="EE700C"/>
                  </a:buClr>
                  <a:buSzPct val="90000"/>
                  <a:buFont typeface="Arial" pitchFamily="34" charset="0"/>
                  <a:buNone/>
                  <a:defRPr sz="1500" kern="1200">
                    <a:solidFill>
                      <a:schemeClr val="tx1">
                        <a:tint val="75000"/>
                      </a:schemeClr>
                    </a:solidFill>
                    <a:latin typeface="+mn-lt"/>
                    <a:ea typeface="+mn-ea"/>
                    <a:cs typeface="+mn-cs"/>
                  </a:defRPr>
                </a:lvl2pPr>
                <a:lvl3pPr marL="914400" indent="0" algn="ctr" defTabSz="685864" rtl="0" eaLnBrk="1" latinLnBrk="0" hangingPunct="1">
                  <a:lnSpc>
                    <a:spcPct val="90000"/>
                  </a:lnSpc>
                  <a:spcBef>
                    <a:spcPct val="20000"/>
                  </a:spcBef>
                  <a:buClr>
                    <a:srgbClr val="EE700C"/>
                  </a:buClr>
                  <a:buSzPct val="90000"/>
                  <a:buFont typeface="Arial" pitchFamily="34" charset="0"/>
                  <a:buNone/>
                  <a:defRPr sz="1400" kern="1200">
                    <a:solidFill>
                      <a:schemeClr val="tx1">
                        <a:tint val="75000"/>
                      </a:schemeClr>
                    </a:solidFill>
                    <a:latin typeface="+mn-lt"/>
                    <a:ea typeface="+mn-ea"/>
                    <a:cs typeface="+mn-cs"/>
                  </a:defRPr>
                </a:lvl3pPr>
                <a:lvl4pPr marL="13716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4pPr>
                <a:lvl5pPr marL="1828800" indent="0" algn="ctr" defTabSz="685864" rtl="0" eaLnBrk="1" latinLnBrk="0" hangingPunct="1">
                  <a:lnSpc>
                    <a:spcPct val="90000"/>
                  </a:lnSpc>
                  <a:spcBef>
                    <a:spcPct val="20000"/>
                  </a:spcBef>
                  <a:buClr>
                    <a:srgbClr val="EE700C"/>
                  </a:buClr>
                  <a:buSzPct val="90000"/>
                  <a:buFont typeface="Arial" pitchFamily="34" charset="0"/>
                  <a:buNone/>
                  <a:defRPr sz="1200" kern="1200">
                    <a:solidFill>
                      <a:schemeClr val="tx1">
                        <a:tint val="75000"/>
                      </a:schemeClr>
                    </a:solidFill>
                    <a:latin typeface="+mn-lt"/>
                    <a:ea typeface="+mn-ea"/>
                    <a:cs typeface="+mn-cs"/>
                  </a:defRPr>
                </a:lvl5pPr>
                <a:lvl6pPr marL="22860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64"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pt-PT" sz="800" dirty="0" smtClean="0">
                    <a:solidFill>
                      <a:schemeClr val="bg1"/>
                    </a:solidFill>
                  </a:rPr>
                  <a:t>Sandro Pereira</a:t>
                </a:r>
              </a:p>
            </p:txBody>
          </p:sp>
        </p:grpSp>
      </p:grpSp>
      <p:sp>
        <p:nvSpPr>
          <p:cNvPr id="22" name="Title 1"/>
          <p:cNvSpPr>
            <a:spLocks noGrp="1"/>
          </p:cNvSpPr>
          <p:nvPr>
            <p:ph type="ctrTitle"/>
          </p:nvPr>
        </p:nvSpPr>
        <p:spPr/>
        <p:txBody>
          <a:bodyPr/>
          <a:lstStyle/>
          <a:p>
            <a:r>
              <a:rPr lang="en-US" dirty="0" smtClean="0"/>
              <a:t>Introduction to BizTalk Server 2010</a:t>
            </a:r>
            <a:endParaRPr lang="en-US" dirty="0"/>
          </a:p>
        </p:txBody>
      </p:sp>
      <p:sp>
        <p:nvSpPr>
          <p:cNvPr id="2" name="Subtitle 1"/>
          <p:cNvSpPr>
            <a:spLocks noGrp="1"/>
          </p:cNvSpPr>
          <p:nvPr>
            <p:ph type="subTitle" idx="1"/>
          </p:nvPr>
        </p:nvSpPr>
        <p:spPr>
          <a:xfrm>
            <a:off x="1371600" y="3461861"/>
            <a:ext cx="6400800" cy="363882"/>
          </a:xfrm>
        </p:spPr>
        <p:txBody>
          <a:bodyPr/>
          <a:lstStyle/>
          <a:p>
            <a:r>
              <a:rPr lang="pt-PT" dirty="0" smtClean="0"/>
              <a:t>Universidade Portucalense</a:t>
            </a:r>
            <a:endParaRPr lang="pt-PT" dirty="0"/>
          </a:p>
        </p:txBody>
      </p:sp>
    </p:spTree>
    <p:extLst>
      <p:ext uri="{BB962C8B-B14F-4D97-AF65-F5344CB8AC3E}">
        <p14:creationId xmlns:p14="http://schemas.microsoft.com/office/powerpoint/2010/main" val="3056601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chronology</a:t>
            </a:r>
            <a:endParaRPr lang="en-US" dirty="0"/>
          </a:p>
        </p:txBody>
      </p:sp>
      <p:sp>
        <p:nvSpPr>
          <p:cNvPr id="8" name="TextBox 7"/>
          <p:cNvSpPr txBox="1"/>
          <p:nvPr/>
        </p:nvSpPr>
        <p:spPr>
          <a:xfrm rot="18959776">
            <a:off x="2811821" y="2954613"/>
            <a:ext cx="2926442" cy="430887"/>
          </a:xfrm>
          <a:prstGeom prst="rect">
            <a:avLst/>
          </a:prstGeom>
          <a:noFill/>
        </p:spPr>
        <p:txBody>
          <a:bodyPr wrap="none" lIns="0" tIns="0" rIns="0" bIns="0" rtlCol="0">
            <a:spAutoFit/>
          </a:bodyPr>
          <a:lstStyle/>
          <a:p>
            <a:r>
              <a:rPr lang="pt-PT" sz="1400" spc="-71" dirty="0" err="1">
                <a:gradFill>
                  <a:gsLst>
                    <a:gs pos="2917">
                      <a:srgbClr val="FFFFFF"/>
                    </a:gs>
                    <a:gs pos="30000">
                      <a:srgbClr val="FFFFFF"/>
                    </a:gs>
                  </a:gsLst>
                  <a:lin ang="5400000" scaled="0"/>
                </a:gradFill>
              </a:rPr>
              <a:t>Grand</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Prix</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Awards</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Europe’s</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Best</a:t>
            </a:r>
            <a:r>
              <a:rPr lang="pt-PT" sz="1400" spc="-71" dirty="0">
                <a:gradFill>
                  <a:gsLst>
                    <a:gs pos="2917">
                      <a:srgbClr val="FFFFFF"/>
                    </a:gs>
                    <a:gs pos="30000">
                      <a:srgbClr val="FFFFFF"/>
                    </a:gs>
                  </a:gsLst>
                  <a:lin ang="5400000" scaled="0"/>
                </a:gradFill>
              </a:rPr>
              <a:t> Intranet </a:t>
            </a:r>
            <a:br>
              <a:rPr lang="pt-PT" sz="1400" spc="-71" dirty="0">
                <a:gradFill>
                  <a:gsLst>
                    <a:gs pos="2917">
                      <a:srgbClr val="FFFFFF"/>
                    </a:gs>
                    <a:gs pos="30000">
                      <a:srgbClr val="FFFFFF"/>
                    </a:gs>
                  </a:gsLst>
                  <a:lin ang="5400000" scaled="0"/>
                </a:gradFill>
              </a:rPr>
            </a:br>
            <a:r>
              <a:rPr lang="pt-PT" sz="1400" spc="-71" dirty="0">
                <a:gradFill>
                  <a:gsLst>
                    <a:gs pos="2917">
                      <a:srgbClr val="FFFFFF"/>
                    </a:gs>
                    <a:gs pos="30000">
                      <a:srgbClr val="FFFFFF"/>
                    </a:gs>
                  </a:gsLst>
                  <a:lin ang="5400000" scaled="0"/>
                </a:gradFill>
              </a:rPr>
              <a:t>(Amorim Imobiliária)</a:t>
            </a:r>
            <a:endParaRPr lang="en-US" sz="1400" spc="-71" dirty="0" err="1">
              <a:gradFill>
                <a:gsLst>
                  <a:gs pos="2917">
                    <a:srgbClr val="FFFFFF"/>
                  </a:gs>
                  <a:gs pos="30000">
                    <a:srgbClr val="FFFFFF"/>
                  </a:gs>
                </a:gsLst>
                <a:lin ang="5400000" scaled="0"/>
              </a:gradFill>
            </a:endParaRPr>
          </a:p>
        </p:txBody>
      </p:sp>
      <p:sp>
        <p:nvSpPr>
          <p:cNvPr id="9" name="TextBox 8"/>
          <p:cNvSpPr txBox="1"/>
          <p:nvPr/>
        </p:nvSpPr>
        <p:spPr>
          <a:xfrm rot="18959776">
            <a:off x="3766909" y="3126096"/>
            <a:ext cx="2966325" cy="215444"/>
          </a:xfrm>
          <a:prstGeom prst="rect">
            <a:avLst/>
          </a:prstGeom>
          <a:noFill/>
        </p:spPr>
        <p:txBody>
          <a:bodyPr wrap="none" lIns="0" tIns="0" rIns="0" bIns="0" rtlCol="0">
            <a:spAutoFit/>
          </a:bodyPr>
          <a:lstStyle/>
          <a:p>
            <a:r>
              <a:rPr lang="pt-PT" sz="1400" spc="-71" dirty="0">
                <a:gradFill>
                  <a:gsLst>
                    <a:gs pos="2917">
                      <a:srgbClr val="FFFFFF"/>
                    </a:gs>
                    <a:gs pos="30000">
                      <a:srgbClr val="FFFFFF"/>
                    </a:gs>
                  </a:gsLst>
                  <a:lin ang="5400000" scaled="0"/>
                </a:gradFill>
              </a:rPr>
              <a:t>Office “14” </a:t>
            </a:r>
            <a:r>
              <a:rPr lang="pt-PT" sz="1400" spc="-71" dirty="0" err="1">
                <a:gradFill>
                  <a:gsLst>
                    <a:gs pos="2917">
                      <a:srgbClr val="FFFFFF"/>
                    </a:gs>
                    <a:gs pos="30000">
                      <a:srgbClr val="FFFFFF"/>
                    </a:gs>
                  </a:gsLst>
                  <a:lin ang="5400000" scaled="0"/>
                </a:gradFill>
              </a:rPr>
              <a:t>Technology</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Adoption</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Program</a:t>
            </a:r>
            <a:endParaRPr lang="en-US" sz="1400" spc="-71" dirty="0" err="1">
              <a:gradFill>
                <a:gsLst>
                  <a:gs pos="2917">
                    <a:srgbClr val="FFFFFF"/>
                  </a:gs>
                  <a:gs pos="30000">
                    <a:srgbClr val="FFFFFF"/>
                  </a:gs>
                </a:gsLst>
                <a:lin ang="5400000" scaled="0"/>
              </a:gra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38" y="4114802"/>
            <a:ext cx="7696201" cy="805041"/>
          </a:xfrm>
          <a:prstGeom prst="rect">
            <a:avLst/>
          </a:prstGeom>
        </p:spPr>
      </p:pic>
      <p:sp>
        <p:nvSpPr>
          <p:cNvPr id="13" name="TextBox 12"/>
          <p:cNvSpPr txBox="1"/>
          <p:nvPr/>
        </p:nvSpPr>
        <p:spPr>
          <a:xfrm rot="18959776">
            <a:off x="7612241" y="3664263"/>
            <a:ext cx="1419299" cy="215444"/>
          </a:xfrm>
          <a:prstGeom prst="rect">
            <a:avLst/>
          </a:prstGeom>
          <a:noFill/>
        </p:spPr>
        <p:txBody>
          <a:bodyPr wrap="none" lIns="0" tIns="0" rIns="0" bIns="0" rtlCol="0">
            <a:spAutoFit/>
          </a:bodyPr>
          <a:lstStyle/>
          <a:p>
            <a:r>
              <a:rPr lang="pt-PT" sz="1400" spc="-71" dirty="0">
                <a:gradFill>
                  <a:gsLst>
                    <a:gs pos="2917">
                      <a:srgbClr val="FFFFFF"/>
                    </a:gs>
                    <a:gs pos="30000">
                      <a:srgbClr val="FFFFFF"/>
                    </a:gs>
                  </a:gsLst>
                  <a:lin ang="5400000" scaled="0"/>
                </a:gradFill>
              </a:rPr>
              <a:t>Azure  </a:t>
            </a:r>
            <a:r>
              <a:rPr lang="pt-PT" sz="1400" spc="-71" dirty="0" err="1">
                <a:gradFill>
                  <a:gsLst>
                    <a:gs pos="2917">
                      <a:srgbClr val="FFFFFF"/>
                    </a:gs>
                    <a:gs pos="30000">
                      <a:srgbClr val="FFFFFF"/>
                    </a:gs>
                  </a:gsLst>
                  <a:lin ang="5400000" scaled="0"/>
                </a:gradFill>
              </a:rPr>
              <a:t>Circle</a:t>
            </a:r>
            <a:r>
              <a:rPr lang="pt-PT" sz="1400" spc="-71" dirty="0">
                <a:gradFill>
                  <a:gsLst>
                    <a:gs pos="2917">
                      <a:srgbClr val="FFFFFF"/>
                    </a:gs>
                    <a:gs pos="30000">
                      <a:srgbClr val="FFFFFF"/>
                    </a:gs>
                  </a:gsLst>
                  <a:lin ang="5400000" scaled="0"/>
                </a:gradFill>
              </a:rPr>
              <a:t> Partner</a:t>
            </a:r>
            <a:endParaRPr lang="en-US" sz="1400" spc="-71" dirty="0" err="1">
              <a:gradFill>
                <a:gsLst>
                  <a:gs pos="2917">
                    <a:srgbClr val="FFFFFF"/>
                  </a:gs>
                  <a:gs pos="30000">
                    <a:srgbClr val="FFFFFF"/>
                  </a:gs>
                </a:gsLst>
                <a:lin ang="5400000" scaled="0"/>
              </a:gradFill>
            </a:endParaRPr>
          </a:p>
        </p:txBody>
      </p:sp>
      <p:sp>
        <p:nvSpPr>
          <p:cNvPr id="3" name="TextBox 2"/>
          <p:cNvSpPr txBox="1"/>
          <p:nvPr/>
        </p:nvSpPr>
        <p:spPr>
          <a:xfrm rot="18959776">
            <a:off x="112852" y="3511631"/>
            <a:ext cx="1857945" cy="215444"/>
          </a:xfrm>
          <a:prstGeom prst="rect">
            <a:avLst/>
          </a:prstGeom>
          <a:noFill/>
        </p:spPr>
        <p:txBody>
          <a:bodyPr wrap="none" lIns="0" tIns="0" rIns="0" bIns="0" rtlCol="0">
            <a:spAutoFit/>
          </a:bodyPr>
          <a:lstStyle/>
          <a:p>
            <a:r>
              <a:rPr lang="pt-PT" sz="1400" spc="-71" dirty="0">
                <a:gradFill>
                  <a:gsLst>
                    <a:gs pos="2917">
                      <a:srgbClr val="FFFFFF"/>
                    </a:gs>
                    <a:gs pos="30000">
                      <a:srgbClr val="FFFFFF"/>
                    </a:gs>
                  </a:gsLst>
                  <a:lin ang="5400000" scaled="0"/>
                </a:gradFill>
              </a:rPr>
              <a:t>Microsoft </a:t>
            </a:r>
            <a:r>
              <a:rPr lang="pt-PT" sz="1400" spc="-71" dirty="0" err="1">
                <a:gradFill>
                  <a:gsLst>
                    <a:gs pos="2917">
                      <a:srgbClr val="FFFFFF"/>
                    </a:gs>
                    <a:gs pos="30000">
                      <a:srgbClr val="FFFFFF"/>
                    </a:gs>
                  </a:gsLst>
                  <a:lin ang="5400000" scaled="0"/>
                </a:gradFill>
              </a:rPr>
              <a:t>Certified</a:t>
            </a:r>
            <a:r>
              <a:rPr lang="pt-PT" sz="1400" spc="-71" dirty="0">
                <a:gradFill>
                  <a:gsLst>
                    <a:gs pos="2917">
                      <a:srgbClr val="FFFFFF"/>
                    </a:gs>
                    <a:gs pos="30000">
                      <a:srgbClr val="FFFFFF"/>
                    </a:gs>
                  </a:gsLst>
                  <a:lin ang="5400000" scaled="0"/>
                </a:gradFill>
              </a:rPr>
              <a:t> Partner</a:t>
            </a:r>
            <a:endParaRPr lang="en-US" sz="1400" spc="-71" dirty="0" err="1">
              <a:gradFill>
                <a:gsLst>
                  <a:gs pos="2917">
                    <a:srgbClr val="FFFFFF"/>
                  </a:gs>
                  <a:gs pos="30000">
                    <a:srgbClr val="FFFFFF"/>
                  </a:gs>
                </a:gsLst>
                <a:lin ang="5400000" scaled="0"/>
              </a:gradFill>
            </a:endParaRPr>
          </a:p>
        </p:txBody>
      </p:sp>
      <p:sp>
        <p:nvSpPr>
          <p:cNvPr id="7" name="TextBox 6"/>
          <p:cNvSpPr txBox="1"/>
          <p:nvPr/>
        </p:nvSpPr>
        <p:spPr>
          <a:xfrm rot="18959776">
            <a:off x="2192409" y="3549335"/>
            <a:ext cx="1527534" cy="215444"/>
          </a:xfrm>
          <a:prstGeom prst="rect">
            <a:avLst/>
          </a:prstGeom>
          <a:noFill/>
        </p:spPr>
        <p:txBody>
          <a:bodyPr wrap="none" lIns="0" tIns="0" rIns="0" bIns="0" rtlCol="0">
            <a:spAutoFit/>
          </a:bodyPr>
          <a:lstStyle/>
          <a:p>
            <a:r>
              <a:rPr lang="pt-PT" sz="1400" spc="-71" dirty="0">
                <a:gradFill>
                  <a:gsLst>
                    <a:gs pos="2917">
                      <a:srgbClr val="FFFFFF"/>
                    </a:gs>
                    <a:gs pos="30000">
                      <a:srgbClr val="FFFFFF"/>
                    </a:gs>
                  </a:gsLst>
                  <a:lin ang="5400000" scaled="0"/>
                </a:gradFill>
              </a:rPr>
              <a:t>Gold </a:t>
            </a:r>
            <a:r>
              <a:rPr lang="pt-PT" sz="1400" spc="-71" dirty="0" err="1">
                <a:gradFill>
                  <a:gsLst>
                    <a:gs pos="2917">
                      <a:srgbClr val="FFFFFF"/>
                    </a:gs>
                    <a:gs pos="30000">
                      <a:srgbClr val="FFFFFF"/>
                    </a:gs>
                  </a:gsLst>
                  <a:lin ang="5400000" scaled="0"/>
                </a:gradFill>
              </a:rPr>
              <a:t>Certified</a:t>
            </a:r>
            <a:r>
              <a:rPr lang="pt-PT" sz="1400" spc="-71" dirty="0">
                <a:gradFill>
                  <a:gsLst>
                    <a:gs pos="2917">
                      <a:srgbClr val="FFFFFF"/>
                    </a:gs>
                    <a:gs pos="30000">
                      <a:srgbClr val="FFFFFF"/>
                    </a:gs>
                  </a:gsLst>
                  <a:lin ang="5400000" scaled="0"/>
                </a:gradFill>
              </a:rPr>
              <a:t> Partner</a:t>
            </a:r>
            <a:endParaRPr lang="en-US" sz="1400" spc="-71" dirty="0" err="1">
              <a:gradFill>
                <a:gsLst>
                  <a:gs pos="2917">
                    <a:srgbClr val="FFFFFF"/>
                  </a:gs>
                  <a:gs pos="30000">
                    <a:srgbClr val="FFFFFF"/>
                  </a:gs>
                </a:gsLst>
                <a:lin ang="5400000" scaled="0"/>
              </a:gradFill>
            </a:endParaRPr>
          </a:p>
        </p:txBody>
      </p:sp>
      <p:sp>
        <p:nvSpPr>
          <p:cNvPr id="10" name="TextBox 9"/>
          <p:cNvSpPr txBox="1"/>
          <p:nvPr/>
        </p:nvSpPr>
        <p:spPr>
          <a:xfrm rot="18959776">
            <a:off x="5122565" y="3832795"/>
            <a:ext cx="713144" cy="215444"/>
          </a:xfrm>
          <a:prstGeom prst="rect">
            <a:avLst/>
          </a:prstGeom>
          <a:noFill/>
        </p:spPr>
        <p:txBody>
          <a:bodyPr wrap="none" lIns="0" tIns="0" rIns="0" bIns="0" rtlCol="0">
            <a:spAutoFit/>
          </a:bodyPr>
          <a:lstStyle/>
          <a:p>
            <a:r>
              <a:rPr lang="pt-PT" sz="1400" spc="-71" dirty="0">
                <a:gradFill>
                  <a:gsLst>
                    <a:gs pos="2917">
                      <a:srgbClr val="FFFFFF"/>
                    </a:gs>
                    <a:gs pos="30000">
                      <a:srgbClr val="FFFFFF"/>
                    </a:gs>
                  </a:gsLst>
                  <a:lin ang="5400000" scaled="0"/>
                </a:gradFill>
              </a:rPr>
              <a:t>PME Líder</a:t>
            </a:r>
            <a:endParaRPr lang="en-US" sz="1400" spc="-71" dirty="0" err="1">
              <a:gradFill>
                <a:gsLst>
                  <a:gs pos="2917">
                    <a:srgbClr val="FFFFFF"/>
                  </a:gs>
                  <a:gs pos="30000">
                    <a:srgbClr val="FFFFFF"/>
                  </a:gs>
                </a:gsLst>
                <a:lin ang="5400000" scaled="0"/>
              </a:gradFill>
            </a:endParaRPr>
          </a:p>
        </p:txBody>
      </p:sp>
      <p:sp>
        <p:nvSpPr>
          <p:cNvPr id="11" name="TextBox 10"/>
          <p:cNvSpPr txBox="1"/>
          <p:nvPr/>
        </p:nvSpPr>
        <p:spPr>
          <a:xfrm rot="18959776">
            <a:off x="5879963" y="3268920"/>
            <a:ext cx="2023503" cy="430887"/>
          </a:xfrm>
          <a:prstGeom prst="rect">
            <a:avLst/>
          </a:prstGeom>
          <a:noFill/>
        </p:spPr>
        <p:txBody>
          <a:bodyPr wrap="none" lIns="0" tIns="0" rIns="0" bIns="0" rtlCol="0">
            <a:spAutoFit/>
          </a:bodyPr>
          <a:lstStyle/>
          <a:p>
            <a:r>
              <a:rPr lang="pt-PT" sz="1400" spc="-71" dirty="0" err="1">
                <a:gradFill>
                  <a:gsLst>
                    <a:gs pos="2917">
                      <a:srgbClr val="FFFFFF"/>
                    </a:gs>
                    <a:gs pos="30000">
                      <a:srgbClr val="FFFFFF"/>
                    </a:gs>
                  </a:gsLst>
                  <a:lin ang="5400000" scaled="0"/>
                </a:gradFill>
              </a:rPr>
              <a:t>European</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Enterprise</a:t>
            </a:r>
            <a:r>
              <a:rPr lang="pt-PT" sz="1400" spc="-71" dirty="0">
                <a:gradFill>
                  <a:gsLst>
                    <a:gs pos="2917">
                      <a:srgbClr val="FFFFFF"/>
                    </a:gs>
                    <a:gs pos="30000">
                      <a:srgbClr val="FFFFFF"/>
                    </a:gs>
                  </a:gsLst>
                  <a:lin ang="5400000" scaled="0"/>
                </a:gradFill>
              </a:rPr>
              <a:t> </a:t>
            </a:r>
            <a:r>
              <a:rPr lang="pt-PT" sz="1400" spc="-71" dirty="0" err="1">
                <a:gradFill>
                  <a:gsLst>
                    <a:gs pos="2917">
                      <a:srgbClr val="FFFFFF"/>
                    </a:gs>
                    <a:gs pos="30000">
                      <a:srgbClr val="FFFFFF"/>
                    </a:gs>
                  </a:gsLst>
                  <a:lin ang="5400000" scaled="0"/>
                </a:gradFill>
              </a:rPr>
              <a:t>Awards</a:t>
            </a:r>
            <a:r>
              <a:rPr lang="pt-PT" sz="1400" spc="-71" dirty="0">
                <a:gradFill>
                  <a:gsLst>
                    <a:gs pos="2917">
                      <a:srgbClr val="FFFFFF"/>
                    </a:gs>
                    <a:gs pos="30000">
                      <a:srgbClr val="FFFFFF"/>
                    </a:gs>
                  </a:gsLst>
                  <a:lin ang="5400000" scaled="0"/>
                </a:gradFill>
              </a:rPr>
              <a:t> </a:t>
            </a:r>
            <a:br>
              <a:rPr lang="pt-PT" sz="1400" spc="-71" dirty="0">
                <a:gradFill>
                  <a:gsLst>
                    <a:gs pos="2917">
                      <a:srgbClr val="FFFFFF"/>
                    </a:gs>
                    <a:gs pos="30000">
                      <a:srgbClr val="FFFFFF"/>
                    </a:gs>
                  </a:gsLst>
                  <a:lin ang="5400000" scaled="0"/>
                </a:gradFill>
              </a:rPr>
            </a:br>
            <a:r>
              <a:rPr lang="pt-PT" sz="1400" spc="-71" dirty="0">
                <a:gradFill>
                  <a:gsLst>
                    <a:gs pos="2917">
                      <a:srgbClr val="FFFFFF"/>
                    </a:gs>
                    <a:gs pos="30000">
                      <a:srgbClr val="FFFFFF"/>
                    </a:gs>
                  </a:gsLst>
                  <a:lin ang="5400000" scaled="0"/>
                </a:gradFill>
              </a:rPr>
              <a:t>(APDL Portal Executivo)</a:t>
            </a:r>
            <a:endParaRPr lang="en-US" sz="1400" spc="-71" dirty="0" err="1">
              <a:gradFill>
                <a:gsLst>
                  <a:gs pos="2917">
                    <a:srgbClr val="FFFFFF"/>
                  </a:gs>
                  <a:gs pos="30000">
                    <a:srgbClr val="FFFFFF"/>
                  </a:gs>
                </a:gsLst>
                <a:lin ang="5400000" scaled="0"/>
              </a:gradFill>
            </a:endParaRPr>
          </a:p>
        </p:txBody>
      </p:sp>
      <p:sp>
        <p:nvSpPr>
          <p:cNvPr id="12" name="TextBox 11"/>
          <p:cNvSpPr txBox="1"/>
          <p:nvPr/>
        </p:nvSpPr>
        <p:spPr>
          <a:xfrm rot="18959776">
            <a:off x="6647244" y="3464924"/>
            <a:ext cx="1992277" cy="215444"/>
          </a:xfrm>
          <a:prstGeom prst="rect">
            <a:avLst/>
          </a:prstGeom>
          <a:noFill/>
        </p:spPr>
        <p:txBody>
          <a:bodyPr wrap="none" lIns="0" tIns="0" rIns="0" bIns="0" rtlCol="0">
            <a:spAutoFit/>
          </a:bodyPr>
          <a:lstStyle/>
          <a:p>
            <a:r>
              <a:rPr lang="pt-PT" sz="1400" spc="-71" dirty="0" smtClean="0">
                <a:gradFill>
                  <a:gsLst>
                    <a:gs pos="2917">
                      <a:srgbClr val="FFFFFF"/>
                    </a:gs>
                    <a:gs pos="30000">
                      <a:srgbClr val="FFFFFF"/>
                    </a:gs>
                  </a:gsLst>
                  <a:lin ang="5400000" scaled="0"/>
                </a:gradFill>
              </a:rPr>
              <a:t>BizTalk </a:t>
            </a:r>
            <a:r>
              <a:rPr lang="pt-PT" sz="1400" spc="-71" dirty="0">
                <a:gradFill>
                  <a:gsLst>
                    <a:gs pos="2917">
                      <a:srgbClr val="FFFFFF"/>
                    </a:gs>
                    <a:gs pos="30000">
                      <a:srgbClr val="FFFFFF"/>
                    </a:gs>
                  </a:gsLst>
                  <a:lin ang="5400000" scaled="0"/>
                </a:gradFill>
              </a:rPr>
              <a:t>MVP (Sandro Pereira)</a:t>
            </a:r>
            <a:endParaRPr lang="en-US" sz="1400" spc="-71" dirty="0" err="1">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84306883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6"/>
          <p:cNvSpPr>
            <a:spLocks noGrp="1" noChangeArrowheads="1"/>
          </p:cNvSpPr>
          <p:nvPr>
            <p:ph type="title"/>
          </p:nvPr>
        </p:nvSpPr>
        <p:spPr/>
        <p:txBody>
          <a:bodyPr/>
          <a:lstStyle/>
          <a:p>
            <a:r>
              <a:rPr lang="en-US" smtClean="0"/>
              <a:t>What Is a Port? </a:t>
            </a:r>
          </a:p>
        </p:txBody>
      </p:sp>
      <p:sp>
        <p:nvSpPr>
          <p:cNvPr id="12" name="Footer Placeholder 11"/>
          <p:cNvSpPr>
            <a:spLocks noGrp="1"/>
          </p:cNvSpPr>
          <p:nvPr>
            <p:ph type="ftr" sz="quarter" idx="13"/>
          </p:nvPr>
        </p:nvSpPr>
        <p:spPr/>
        <p:txBody>
          <a:bodyPr/>
          <a:lstStyle/>
          <a:p>
            <a:r>
              <a:rPr lang="pt-PT" noProof="0" smtClean="0"/>
              <a:t>www.devscope.net</a:t>
            </a:r>
            <a:endParaRPr lang="pt-PT" noProof="0" dirty="0"/>
          </a:p>
        </p:txBody>
      </p:sp>
      <p:sp>
        <p:nvSpPr>
          <p:cNvPr id="13" name="Slide Number Placeholder 12"/>
          <p:cNvSpPr>
            <a:spLocks noGrp="1"/>
          </p:cNvSpPr>
          <p:nvPr>
            <p:ph type="sldNum" sz="quarter" idx="14"/>
          </p:nvPr>
        </p:nvSpPr>
        <p:spPr/>
        <p:txBody>
          <a:bodyPr/>
          <a:lstStyle/>
          <a:p>
            <a:fld id="{406BA5C3-4A3D-4FA7-8EA0-AB15012EA744}" type="slidenum">
              <a:rPr lang="pt-PT" smtClean="0"/>
              <a:pPr/>
              <a:t>100</a:t>
            </a:fld>
            <a:endParaRPr lang="pt-PT" dirty="0"/>
          </a:p>
        </p:txBody>
      </p:sp>
      <p:sp>
        <p:nvSpPr>
          <p:cNvPr id="29" name="AutoShape 3"/>
          <p:cNvSpPr>
            <a:spLocks noChangeArrowheads="1"/>
          </p:cNvSpPr>
          <p:nvPr/>
        </p:nvSpPr>
        <p:spPr bwMode="auto">
          <a:xfrm>
            <a:off x="993775" y="1600200"/>
            <a:ext cx="7029450" cy="2133600"/>
          </a:xfrm>
          <a:prstGeom prst="roundRect">
            <a:avLst>
              <a:gd name="adj" fmla="val 517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dirty="0"/>
              <a:t>Ports specify:</a:t>
            </a:r>
          </a:p>
        </p:txBody>
      </p:sp>
      <p:sp>
        <p:nvSpPr>
          <p:cNvPr id="30" name="AutoShape 4"/>
          <p:cNvSpPr>
            <a:spLocks noChangeArrowheads="1"/>
          </p:cNvSpPr>
          <p:nvPr/>
        </p:nvSpPr>
        <p:spPr bwMode="auto">
          <a:xfrm>
            <a:off x="1222375" y="2082800"/>
            <a:ext cx="6572250" cy="1422400"/>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a:t>How messages are sent and received by BizTalk</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The communication direction and</a:t>
            </a:r>
            <a:br>
              <a:rPr lang="en-US" sz="1600"/>
            </a:br>
            <a:r>
              <a:rPr lang="en-US" sz="1600"/>
              <a:t>communication pattern</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The location where messages are received or sent</a:t>
            </a:r>
          </a:p>
        </p:txBody>
      </p:sp>
      <p:sp>
        <p:nvSpPr>
          <p:cNvPr id="31" name="Text Box 8"/>
          <p:cNvSpPr txBox="1">
            <a:spLocks noChangeArrowheads="1"/>
          </p:cNvSpPr>
          <p:nvPr/>
        </p:nvSpPr>
        <p:spPr bwMode="auto">
          <a:xfrm>
            <a:off x="4423595" y="5491570"/>
            <a:ext cx="1443805" cy="535531"/>
          </a:xfrm>
          <a:prstGeom prst="rect">
            <a:avLst/>
          </a:prstGeom>
          <a:noFill/>
          <a:ln w="9525" algn="ctr">
            <a:noFill/>
            <a:miter lim="800000"/>
            <a:headEnd/>
            <a:tailEnd/>
          </a:ln>
        </p:spPr>
        <p:txBody>
          <a:bodyPr wrap="square">
            <a:spAutoFit/>
          </a:bodyPr>
          <a:lstStyle/>
          <a:p>
            <a:pPr algn="ctr">
              <a:lnSpc>
                <a:spcPct val="90000"/>
              </a:lnSpc>
              <a:spcBef>
                <a:spcPct val="40000"/>
              </a:spcBef>
            </a:pPr>
            <a:r>
              <a:rPr lang="en-US" sz="1600" b="1" dirty="0" err="1"/>
              <a:t>MessageBox</a:t>
            </a:r>
            <a:r>
              <a:rPr lang="en-US" sz="1600" b="1" dirty="0"/>
              <a:t/>
            </a:r>
            <a:br>
              <a:rPr lang="en-US" sz="1600" b="1" dirty="0"/>
            </a:br>
            <a:r>
              <a:rPr lang="en-US" sz="1600" b="1" dirty="0"/>
              <a:t>Database</a:t>
            </a:r>
          </a:p>
        </p:txBody>
      </p:sp>
      <p:grpSp>
        <p:nvGrpSpPr>
          <p:cNvPr id="32" name="Group 31"/>
          <p:cNvGrpSpPr/>
          <p:nvPr/>
        </p:nvGrpSpPr>
        <p:grpSpPr>
          <a:xfrm>
            <a:off x="1562655" y="4120290"/>
            <a:ext cx="2903750" cy="1843440"/>
            <a:chOff x="1562655" y="4120290"/>
            <a:chExt cx="2903750" cy="1843440"/>
          </a:xfrm>
        </p:grpSpPr>
        <p:sp>
          <p:nvSpPr>
            <p:cNvPr id="33" name="Line 9"/>
            <p:cNvSpPr>
              <a:spLocks noChangeShapeType="1"/>
            </p:cNvSpPr>
            <p:nvPr/>
          </p:nvSpPr>
          <p:spPr bwMode="auto">
            <a:xfrm>
              <a:off x="3326580" y="4938560"/>
              <a:ext cx="1139825" cy="0"/>
            </a:xfrm>
            <a:prstGeom prst="line">
              <a:avLst/>
            </a:prstGeom>
            <a:noFill/>
            <a:ln w="38100">
              <a:solidFill>
                <a:srgbClr val="CC0000"/>
              </a:solidFill>
              <a:round/>
              <a:headEnd/>
              <a:tailEnd type="triangle" w="med" len="med"/>
            </a:ln>
          </p:spPr>
          <p:txBody>
            <a:bodyPr anchor="ctr"/>
            <a:lstStyle/>
            <a:p>
              <a:endParaRPr lang="en-US"/>
            </a:p>
          </p:txBody>
        </p:sp>
        <p:sp>
          <p:nvSpPr>
            <p:cNvPr id="34" name="AutoShape 10"/>
            <p:cNvSpPr>
              <a:spLocks noChangeArrowheads="1"/>
            </p:cNvSpPr>
            <p:nvPr/>
          </p:nvSpPr>
          <p:spPr bwMode="auto">
            <a:xfrm>
              <a:off x="1562655" y="4120290"/>
              <a:ext cx="2534730" cy="1843440"/>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t" anchorCtr="0">
              <a:noAutofit/>
            </a:bodyPr>
            <a:lstStyle/>
            <a:p>
              <a:pPr>
                <a:lnSpc>
                  <a:spcPct val="90000"/>
                </a:lnSpc>
                <a:spcBef>
                  <a:spcPct val="40000"/>
                </a:spcBef>
                <a:defRPr/>
              </a:pPr>
              <a:r>
                <a:rPr lang="en-US" b="1" dirty="0"/>
                <a:t>Receive Port</a:t>
              </a:r>
            </a:p>
          </p:txBody>
        </p:sp>
      </p:grpSp>
      <p:grpSp>
        <p:nvGrpSpPr>
          <p:cNvPr id="35" name="Group 34"/>
          <p:cNvGrpSpPr/>
          <p:nvPr/>
        </p:nvGrpSpPr>
        <p:grpSpPr>
          <a:xfrm>
            <a:off x="5403155" y="4120290"/>
            <a:ext cx="2702105" cy="1843440"/>
            <a:chOff x="5403155" y="4120290"/>
            <a:chExt cx="2702105" cy="1843440"/>
          </a:xfrm>
        </p:grpSpPr>
        <p:sp>
          <p:nvSpPr>
            <p:cNvPr id="36" name="Line 9"/>
            <p:cNvSpPr>
              <a:spLocks noChangeShapeType="1"/>
            </p:cNvSpPr>
            <p:nvPr/>
          </p:nvSpPr>
          <p:spPr bwMode="auto">
            <a:xfrm>
              <a:off x="7464700" y="4926795"/>
              <a:ext cx="640560" cy="0"/>
            </a:xfrm>
            <a:prstGeom prst="line">
              <a:avLst/>
            </a:prstGeom>
            <a:noFill/>
            <a:ln w="38100">
              <a:solidFill>
                <a:srgbClr val="CC0000"/>
              </a:solidFill>
              <a:round/>
              <a:headEnd/>
              <a:tailEnd type="triangle" w="med" len="med"/>
            </a:ln>
          </p:spPr>
          <p:txBody>
            <a:bodyPr anchor="ctr"/>
            <a:lstStyle/>
            <a:p>
              <a:endParaRPr lang="en-US"/>
            </a:p>
          </p:txBody>
        </p:sp>
        <p:sp>
          <p:nvSpPr>
            <p:cNvPr id="37" name="Line 2"/>
            <p:cNvSpPr>
              <a:spLocks noChangeShapeType="1"/>
            </p:cNvSpPr>
            <p:nvPr/>
          </p:nvSpPr>
          <p:spPr bwMode="auto">
            <a:xfrm>
              <a:off x="5403155" y="4938560"/>
              <a:ext cx="675415" cy="0"/>
            </a:xfrm>
            <a:prstGeom prst="line">
              <a:avLst/>
            </a:prstGeom>
            <a:noFill/>
            <a:ln w="38100">
              <a:solidFill>
                <a:srgbClr val="CC0000"/>
              </a:solidFill>
              <a:round/>
              <a:headEnd/>
              <a:tailEnd type="triangle" w="med" len="med"/>
            </a:ln>
          </p:spPr>
          <p:txBody>
            <a:bodyPr anchor="ctr"/>
            <a:lstStyle/>
            <a:p>
              <a:endParaRPr lang="en-US"/>
            </a:p>
          </p:txBody>
        </p:sp>
        <p:sp>
          <p:nvSpPr>
            <p:cNvPr id="38" name="AutoShape 11"/>
            <p:cNvSpPr>
              <a:spLocks noChangeArrowheads="1"/>
            </p:cNvSpPr>
            <p:nvPr/>
          </p:nvSpPr>
          <p:spPr bwMode="auto">
            <a:xfrm>
              <a:off x="6094445" y="4120290"/>
              <a:ext cx="1715900" cy="1843440"/>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t" anchorCtr="0">
              <a:noAutofit/>
            </a:bodyPr>
            <a:lstStyle/>
            <a:p>
              <a:pPr algn="l">
                <a:lnSpc>
                  <a:spcPct val="90000"/>
                </a:lnSpc>
                <a:spcBef>
                  <a:spcPct val="40000"/>
                </a:spcBef>
                <a:defRPr/>
              </a:pPr>
              <a:r>
                <a:rPr lang="en-US" b="1" dirty="0"/>
                <a:t>Send Port</a:t>
              </a:r>
            </a:p>
          </p:txBody>
        </p:sp>
      </p:grpSp>
      <p:sp>
        <p:nvSpPr>
          <p:cNvPr id="39" name="AutoShape 4"/>
          <p:cNvSpPr>
            <a:spLocks noChangeArrowheads="1"/>
          </p:cNvSpPr>
          <p:nvPr/>
        </p:nvSpPr>
        <p:spPr bwMode="auto">
          <a:xfrm>
            <a:off x="3183078" y="4619554"/>
            <a:ext cx="691290" cy="1113745"/>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lIns="91440" tIns="45720" rIns="45720" bIns="45720" anchor="t" anchorCtr="0">
            <a:noAutofit/>
          </a:bodyPr>
          <a:lstStyle/>
          <a:p>
            <a:pPr>
              <a:lnSpc>
                <a:spcPct val="90000"/>
              </a:lnSpc>
              <a:spcBef>
                <a:spcPct val="40000"/>
              </a:spcBef>
              <a:buClr>
                <a:srgbClr val="8DACD0"/>
              </a:buClr>
              <a:buSzPct val="80000"/>
              <a:defRPr/>
            </a:pPr>
            <a:r>
              <a:rPr lang="en-US" sz="1600" b="1" dirty="0" smtClean="0"/>
              <a:t>Maps</a:t>
            </a:r>
            <a:endParaRPr lang="en-US" sz="1600" b="1" dirty="0"/>
          </a:p>
        </p:txBody>
      </p:sp>
      <p:sp>
        <p:nvSpPr>
          <p:cNvPr id="40" name="AutoShape 4"/>
          <p:cNvSpPr>
            <a:spLocks noChangeArrowheads="1"/>
          </p:cNvSpPr>
          <p:nvPr/>
        </p:nvSpPr>
        <p:spPr bwMode="auto">
          <a:xfrm>
            <a:off x="6286470" y="4619555"/>
            <a:ext cx="691290" cy="1113745"/>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lIns="91440" tIns="45720" rIns="45720" bIns="45720" anchor="t" anchorCtr="0">
            <a:noAutofit/>
          </a:bodyPr>
          <a:lstStyle/>
          <a:p>
            <a:pPr>
              <a:lnSpc>
                <a:spcPct val="90000"/>
              </a:lnSpc>
              <a:spcBef>
                <a:spcPct val="40000"/>
              </a:spcBef>
              <a:buClr>
                <a:srgbClr val="8DACD0"/>
              </a:buClr>
              <a:buSzPct val="80000"/>
              <a:defRPr/>
            </a:pPr>
            <a:r>
              <a:rPr lang="en-US" sz="1600" b="1" dirty="0" smtClean="0"/>
              <a:t>Maps</a:t>
            </a:r>
            <a:endParaRPr lang="en-US" sz="1600" b="1" dirty="0"/>
          </a:p>
        </p:txBody>
      </p:sp>
      <p:grpSp>
        <p:nvGrpSpPr>
          <p:cNvPr id="41" name="Group 40"/>
          <p:cNvGrpSpPr/>
          <p:nvPr/>
        </p:nvGrpSpPr>
        <p:grpSpPr>
          <a:xfrm>
            <a:off x="976060" y="4626360"/>
            <a:ext cx="2053399" cy="323040"/>
            <a:chOff x="976060" y="4626360"/>
            <a:chExt cx="2053399" cy="323040"/>
          </a:xfrm>
        </p:grpSpPr>
        <p:sp>
          <p:nvSpPr>
            <p:cNvPr id="42" name="AutoShape 4"/>
            <p:cNvSpPr>
              <a:spLocks noChangeArrowheads="1"/>
            </p:cNvSpPr>
            <p:nvPr/>
          </p:nvSpPr>
          <p:spPr bwMode="auto">
            <a:xfrm>
              <a:off x="1416449" y="4626360"/>
              <a:ext cx="1613010" cy="323040"/>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lIns="91440" tIns="45720" rIns="45720" bIns="45720" anchor="ctr">
              <a:spAutoFit/>
            </a:bodyPr>
            <a:lstStyle/>
            <a:p>
              <a:pPr algn="l">
                <a:lnSpc>
                  <a:spcPct val="90000"/>
                </a:lnSpc>
                <a:spcBef>
                  <a:spcPct val="40000"/>
                </a:spcBef>
                <a:buClr>
                  <a:srgbClr val="8DACD0"/>
                </a:buClr>
                <a:buSzPct val="80000"/>
                <a:defRPr/>
              </a:pPr>
              <a:r>
                <a:rPr lang="en-US" sz="1400" dirty="0" smtClean="0"/>
                <a:t>Receive</a:t>
              </a:r>
              <a:r>
                <a:rPr lang="en-US" sz="1600" dirty="0" smtClean="0"/>
                <a:t> </a:t>
              </a:r>
              <a:r>
                <a:rPr lang="en-US" sz="1400" dirty="0" smtClean="0"/>
                <a:t>Location</a:t>
              </a:r>
              <a:endParaRPr lang="en-US" sz="1600" dirty="0"/>
            </a:p>
          </p:txBody>
        </p:sp>
        <p:sp>
          <p:nvSpPr>
            <p:cNvPr id="43" name="Line 9"/>
            <p:cNvSpPr>
              <a:spLocks noChangeShapeType="1"/>
            </p:cNvSpPr>
            <p:nvPr/>
          </p:nvSpPr>
          <p:spPr bwMode="auto">
            <a:xfrm>
              <a:off x="976060" y="4787880"/>
              <a:ext cx="446730" cy="0"/>
            </a:xfrm>
            <a:prstGeom prst="line">
              <a:avLst/>
            </a:prstGeom>
            <a:noFill/>
            <a:ln w="38100">
              <a:solidFill>
                <a:srgbClr val="CC0000"/>
              </a:solidFill>
              <a:round/>
              <a:headEnd/>
              <a:tailEnd type="triangle" w="med" len="med"/>
            </a:ln>
          </p:spPr>
          <p:txBody>
            <a:bodyPr anchor="ctr"/>
            <a:lstStyle/>
            <a:p>
              <a:endParaRPr lang="en-US"/>
            </a:p>
          </p:txBody>
        </p:sp>
      </p:grpSp>
      <p:grpSp>
        <p:nvGrpSpPr>
          <p:cNvPr id="44" name="Group 43"/>
          <p:cNvGrpSpPr/>
          <p:nvPr/>
        </p:nvGrpSpPr>
        <p:grpSpPr>
          <a:xfrm>
            <a:off x="976060" y="5018310"/>
            <a:ext cx="2053398" cy="323040"/>
            <a:chOff x="976060" y="5018310"/>
            <a:chExt cx="2053398" cy="323040"/>
          </a:xfrm>
        </p:grpSpPr>
        <p:sp>
          <p:nvSpPr>
            <p:cNvPr id="45" name="AutoShape 4"/>
            <p:cNvSpPr>
              <a:spLocks noChangeArrowheads="1"/>
            </p:cNvSpPr>
            <p:nvPr/>
          </p:nvSpPr>
          <p:spPr bwMode="auto">
            <a:xfrm>
              <a:off x="1416448" y="5018310"/>
              <a:ext cx="1613010" cy="323040"/>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lIns="91440" tIns="45720" rIns="45720" bIns="45720" anchor="ctr">
              <a:spAutoFit/>
            </a:bodyPr>
            <a:lstStyle/>
            <a:p>
              <a:pPr algn="l">
                <a:lnSpc>
                  <a:spcPct val="90000"/>
                </a:lnSpc>
                <a:spcBef>
                  <a:spcPct val="40000"/>
                </a:spcBef>
                <a:buClr>
                  <a:srgbClr val="8DACD0"/>
                </a:buClr>
                <a:buSzPct val="80000"/>
                <a:defRPr/>
              </a:pPr>
              <a:r>
                <a:rPr lang="en-US" sz="1400" dirty="0" smtClean="0"/>
                <a:t>Receive</a:t>
              </a:r>
              <a:r>
                <a:rPr lang="en-US" sz="1600" dirty="0" smtClean="0"/>
                <a:t> </a:t>
              </a:r>
              <a:r>
                <a:rPr lang="en-US" sz="1400" dirty="0" smtClean="0"/>
                <a:t>Location</a:t>
              </a:r>
              <a:endParaRPr lang="en-US" sz="1600" dirty="0"/>
            </a:p>
          </p:txBody>
        </p:sp>
        <p:sp>
          <p:nvSpPr>
            <p:cNvPr id="46" name="Line 9"/>
            <p:cNvSpPr>
              <a:spLocks noChangeShapeType="1"/>
            </p:cNvSpPr>
            <p:nvPr/>
          </p:nvSpPr>
          <p:spPr bwMode="auto">
            <a:xfrm>
              <a:off x="976060" y="5179830"/>
              <a:ext cx="446730" cy="0"/>
            </a:xfrm>
            <a:prstGeom prst="line">
              <a:avLst/>
            </a:prstGeom>
            <a:noFill/>
            <a:ln w="38100">
              <a:solidFill>
                <a:srgbClr val="CC0000"/>
              </a:solidFill>
              <a:round/>
              <a:headEnd/>
              <a:tailEnd type="triangle" w="med" len="med"/>
            </a:ln>
          </p:spPr>
          <p:txBody>
            <a:bodyPr anchor="ctr"/>
            <a:lstStyle/>
            <a:p>
              <a:endParaRPr lang="en-US"/>
            </a:p>
          </p:txBody>
        </p:sp>
      </p:grpSp>
      <p:grpSp>
        <p:nvGrpSpPr>
          <p:cNvPr id="47" name="Group 46"/>
          <p:cNvGrpSpPr/>
          <p:nvPr/>
        </p:nvGrpSpPr>
        <p:grpSpPr>
          <a:xfrm>
            <a:off x="976060" y="5424511"/>
            <a:ext cx="2053398" cy="294537"/>
            <a:chOff x="976060" y="5424511"/>
            <a:chExt cx="2053398" cy="294537"/>
          </a:xfrm>
        </p:grpSpPr>
        <p:sp>
          <p:nvSpPr>
            <p:cNvPr id="48" name="AutoShape 4"/>
            <p:cNvSpPr>
              <a:spLocks noChangeArrowheads="1"/>
            </p:cNvSpPr>
            <p:nvPr/>
          </p:nvSpPr>
          <p:spPr bwMode="auto">
            <a:xfrm>
              <a:off x="1416448" y="5424511"/>
              <a:ext cx="1613010" cy="294537"/>
            </a:xfrm>
            <a:prstGeom prst="roundRect">
              <a:avLst>
                <a:gd name="adj" fmla="val 513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lIns="91440" tIns="45720" rIns="45720" bIns="45720" anchor="ctr">
              <a:spAutoFit/>
            </a:bodyPr>
            <a:lstStyle/>
            <a:p>
              <a:pPr algn="l">
                <a:lnSpc>
                  <a:spcPct val="90000"/>
                </a:lnSpc>
                <a:spcBef>
                  <a:spcPct val="40000"/>
                </a:spcBef>
                <a:buClr>
                  <a:srgbClr val="8DACD0"/>
                </a:buClr>
                <a:buSzPct val="80000"/>
                <a:defRPr/>
              </a:pPr>
              <a:r>
                <a:rPr lang="en-US" sz="1400" dirty="0" smtClean="0"/>
                <a:t>Receive Location</a:t>
              </a:r>
              <a:endParaRPr lang="en-US" sz="1400" dirty="0"/>
            </a:p>
          </p:txBody>
        </p:sp>
        <p:sp>
          <p:nvSpPr>
            <p:cNvPr id="49" name="Line 9"/>
            <p:cNvSpPr>
              <a:spLocks noChangeShapeType="1"/>
            </p:cNvSpPr>
            <p:nvPr/>
          </p:nvSpPr>
          <p:spPr bwMode="auto">
            <a:xfrm>
              <a:off x="976060" y="5571780"/>
              <a:ext cx="446730" cy="0"/>
            </a:xfrm>
            <a:prstGeom prst="line">
              <a:avLst/>
            </a:prstGeom>
            <a:noFill/>
            <a:ln w="38100">
              <a:solidFill>
                <a:srgbClr val="CC0000"/>
              </a:solidFill>
              <a:round/>
              <a:headEnd/>
              <a:tailEnd type="triangle" w="med" len="med"/>
            </a:ln>
          </p:spPr>
          <p:txBody>
            <a:bodyPr anchor="ctr"/>
            <a:lstStyle/>
            <a:p>
              <a:endParaRPr lang="en-US"/>
            </a:p>
          </p:txBody>
        </p:sp>
      </p:grpSp>
      <p:pic>
        <p:nvPicPr>
          <p:cNvPr id="50" name="Picture 7" descr="Database"/>
          <p:cNvPicPr>
            <a:picLocks noChangeAspect="1" noChangeArrowheads="1"/>
          </p:cNvPicPr>
          <p:nvPr/>
        </p:nvPicPr>
        <p:blipFill>
          <a:blip r:embed="rId4" cstate="print"/>
          <a:srcRect/>
          <a:stretch>
            <a:fillRect/>
          </a:stretch>
        </p:blipFill>
        <p:spPr bwMode="auto">
          <a:xfrm>
            <a:off x="4467992" y="4441825"/>
            <a:ext cx="1279525" cy="1033463"/>
          </a:xfrm>
          <a:prstGeom prst="rect">
            <a:avLst/>
          </a:prstGeom>
          <a:noFill/>
          <a:ln w="9525">
            <a:noFill/>
            <a:miter lim="800000"/>
            <a:headEnd/>
            <a:tailEnd/>
          </a:ln>
        </p:spPr>
      </p:pic>
    </p:spTree>
    <p:extLst>
      <p:ext uri="{BB962C8B-B14F-4D97-AF65-F5344CB8AC3E}">
        <p14:creationId xmlns:p14="http://schemas.microsoft.com/office/powerpoint/2010/main" val="4103477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7"/>
          <p:cNvSpPr>
            <a:spLocks noGrp="1" noChangeArrowheads="1"/>
          </p:cNvSpPr>
          <p:nvPr>
            <p:ph type="title"/>
          </p:nvPr>
        </p:nvSpPr>
        <p:spPr/>
        <p:txBody>
          <a:bodyPr/>
          <a:lstStyle/>
          <a:p>
            <a:r>
              <a:rPr lang="en-US" smtClean="0"/>
              <a:t>What Is Property Promotion?</a:t>
            </a:r>
            <a:endParaRPr lang="en-US" dirty="0" smtClean="0"/>
          </a:p>
        </p:txBody>
      </p:sp>
      <p:sp>
        <p:nvSpPr>
          <p:cNvPr id="10" name="Footer Placeholder 9"/>
          <p:cNvSpPr>
            <a:spLocks noGrp="1"/>
          </p:cNvSpPr>
          <p:nvPr>
            <p:ph type="ftr" sz="quarter" idx="13"/>
          </p:nvPr>
        </p:nvSpPr>
        <p:spPr/>
        <p:txBody>
          <a:bodyPr/>
          <a:lstStyle/>
          <a:p>
            <a:r>
              <a:rPr lang="pt-PT" noProof="0" smtClean="0"/>
              <a:t>www.devscope.net</a:t>
            </a:r>
            <a:endParaRPr lang="pt-PT" noProof="0" dirty="0"/>
          </a:p>
        </p:txBody>
      </p:sp>
      <p:sp>
        <p:nvSpPr>
          <p:cNvPr id="11" name="Slide Number Placeholder 10"/>
          <p:cNvSpPr>
            <a:spLocks noGrp="1"/>
          </p:cNvSpPr>
          <p:nvPr>
            <p:ph type="sldNum" sz="quarter" idx="14"/>
          </p:nvPr>
        </p:nvSpPr>
        <p:spPr/>
        <p:txBody>
          <a:bodyPr/>
          <a:lstStyle/>
          <a:p>
            <a:fld id="{406BA5C3-4A3D-4FA7-8EA0-AB15012EA744}" type="slidenum">
              <a:rPr lang="pt-PT" smtClean="0"/>
              <a:pPr/>
              <a:t>101</a:t>
            </a:fld>
            <a:endParaRPr lang="pt-PT" dirty="0"/>
          </a:p>
        </p:txBody>
      </p:sp>
      <p:sp>
        <p:nvSpPr>
          <p:cNvPr id="16" name="AutoShape 5"/>
          <p:cNvSpPr>
            <a:spLocks noChangeArrowheads="1"/>
          </p:cNvSpPr>
          <p:nvPr/>
        </p:nvSpPr>
        <p:spPr bwMode="auto">
          <a:xfrm>
            <a:off x="228600" y="4595813"/>
            <a:ext cx="7021512" cy="1804987"/>
          </a:xfrm>
          <a:prstGeom prst="roundRect">
            <a:avLst>
              <a:gd name="adj" fmla="val 654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defRPr/>
            </a:pPr>
            <a:r>
              <a:rPr lang="en-US" b="1" dirty="0"/>
              <a:t>Property promotion</a:t>
            </a:r>
          </a:p>
        </p:txBody>
      </p:sp>
      <p:sp>
        <p:nvSpPr>
          <p:cNvPr id="17" name="AutoShape 6"/>
          <p:cNvSpPr>
            <a:spLocks noChangeArrowheads="1"/>
          </p:cNvSpPr>
          <p:nvPr/>
        </p:nvSpPr>
        <p:spPr bwMode="auto">
          <a:xfrm>
            <a:off x="457200" y="4989374"/>
            <a:ext cx="6564312" cy="1182826"/>
          </a:xfrm>
          <a:prstGeom prst="roundRect">
            <a:avLst>
              <a:gd name="adj" fmla="val 700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Fields that you choose to promote within a message instance</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Makes the data in the field accessible to BizTalk services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Quick promotion automatically creates a property schema</a:t>
            </a:r>
          </a:p>
        </p:txBody>
      </p:sp>
      <p:grpSp>
        <p:nvGrpSpPr>
          <p:cNvPr id="18" name="Group 17"/>
          <p:cNvGrpSpPr/>
          <p:nvPr/>
        </p:nvGrpSpPr>
        <p:grpSpPr>
          <a:xfrm>
            <a:off x="6218237" y="2159226"/>
            <a:ext cx="2549525" cy="1371600"/>
            <a:chOff x="5276850" y="2076450"/>
            <a:chExt cx="2549525" cy="1371600"/>
          </a:xfrm>
        </p:grpSpPr>
        <p:grpSp>
          <p:nvGrpSpPr>
            <p:cNvPr id="19" name="Group 18"/>
            <p:cNvGrpSpPr/>
            <p:nvPr/>
          </p:nvGrpSpPr>
          <p:grpSpPr>
            <a:xfrm>
              <a:off x="6492875" y="2076450"/>
              <a:ext cx="1333500" cy="1371600"/>
              <a:chOff x="6492875" y="2076450"/>
              <a:chExt cx="1333500" cy="1371600"/>
            </a:xfrm>
          </p:grpSpPr>
          <p:pic>
            <p:nvPicPr>
              <p:cNvPr id="21" name="Picture 18" descr="D:\Users\Jerry\AppData\Local\Temp\SNAGHTML14fa49e.PNG"/>
              <p:cNvPicPr>
                <a:picLocks noChangeAspect="1" noChangeArrowheads="1"/>
              </p:cNvPicPr>
              <p:nvPr/>
            </p:nvPicPr>
            <p:blipFill>
              <a:blip r:embed="rId4" cstate="print"/>
              <a:srcRect/>
              <a:stretch>
                <a:fillRect/>
              </a:stretch>
            </p:blipFill>
            <p:spPr bwMode="auto">
              <a:xfrm>
                <a:off x="6492875" y="2076450"/>
                <a:ext cx="1333500" cy="1371600"/>
              </a:xfrm>
              <a:prstGeom prst="rect">
                <a:avLst/>
              </a:prstGeom>
              <a:noFill/>
              <a:effectLst>
                <a:outerShdw blurRad="63500" sx="102000" sy="102000" algn="ctr" rotWithShape="0">
                  <a:prstClr val="black">
                    <a:alpha val="40000"/>
                  </a:prstClr>
                </a:outerShdw>
              </a:effectLst>
            </p:spPr>
          </p:pic>
          <p:sp>
            <p:nvSpPr>
              <p:cNvPr id="24" name="AutoShape 3"/>
              <p:cNvSpPr>
                <a:spLocks noChangeArrowheads="1"/>
              </p:cNvSpPr>
              <p:nvPr/>
            </p:nvSpPr>
            <p:spPr bwMode="auto">
              <a:xfrm>
                <a:off x="6827838" y="2430463"/>
                <a:ext cx="787400" cy="244475"/>
              </a:xfrm>
              <a:prstGeom prst="roundRect">
                <a:avLst>
                  <a:gd name="adj" fmla="val 8222"/>
                </a:avLst>
              </a:prstGeom>
              <a:noFill/>
              <a:ln w="38100" algn="ctr">
                <a:solidFill>
                  <a:srgbClr val="CC0000"/>
                </a:solidFill>
                <a:round/>
                <a:headEnd/>
                <a:tailEnd/>
              </a:ln>
            </p:spPr>
            <p:txBody>
              <a:bodyPr wrap="none" anchor="ctr"/>
              <a:lstStyle/>
              <a:p>
                <a:endParaRPr lang="en-US"/>
              </a:p>
            </p:txBody>
          </p:sp>
        </p:grpSp>
        <p:sp>
          <p:nvSpPr>
            <p:cNvPr id="20" name="Line 9"/>
            <p:cNvSpPr>
              <a:spLocks noChangeShapeType="1"/>
            </p:cNvSpPr>
            <p:nvPr/>
          </p:nvSpPr>
          <p:spPr bwMode="auto">
            <a:xfrm>
              <a:off x="5276850" y="2559050"/>
              <a:ext cx="1535113" cy="0"/>
            </a:xfrm>
            <a:prstGeom prst="line">
              <a:avLst/>
            </a:prstGeom>
            <a:noFill/>
            <a:ln w="38100">
              <a:solidFill>
                <a:srgbClr val="CC0000"/>
              </a:solidFill>
              <a:round/>
              <a:headEnd/>
              <a:tailEnd type="triangle" w="med" len="med"/>
            </a:ln>
          </p:spPr>
          <p:txBody>
            <a:bodyPr anchor="ctr"/>
            <a:lstStyle/>
            <a:p>
              <a:endParaRPr lang="en-US"/>
            </a:p>
          </p:txBody>
        </p:sp>
      </p:grpSp>
      <p:pic>
        <p:nvPicPr>
          <p:cNvPr id="25" name="Picture 21" descr="D:\Users\Jerry\AppData\Local\Temp\SNAGHTML153b87c.PNG"/>
          <p:cNvPicPr>
            <a:picLocks noChangeAspect="1" noChangeArrowheads="1"/>
          </p:cNvPicPr>
          <p:nvPr/>
        </p:nvPicPr>
        <p:blipFill>
          <a:blip r:embed="rId5" cstate="print"/>
          <a:srcRect/>
          <a:stretch>
            <a:fillRect/>
          </a:stretch>
        </p:blipFill>
        <p:spPr bwMode="auto">
          <a:xfrm>
            <a:off x="2209800" y="1476601"/>
            <a:ext cx="4937125" cy="3033713"/>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16286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Rectangle 4"/>
          <p:cNvSpPr>
            <a:spLocks noGrp="1" noChangeArrowheads="1"/>
          </p:cNvSpPr>
          <p:nvPr>
            <p:ph type="title"/>
          </p:nvPr>
        </p:nvSpPr>
        <p:spPr/>
        <p:txBody>
          <a:bodyPr/>
          <a:lstStyle/>
          <a:p>
            <a:r>
              <a:rPr lang="en-US" dirty="0" smtClean="0"/>
              <a:t>Configuring a Receive Port and Receive Location </a:t>
            </a:r>
          </a:p>
        </p:txBody>
      </p:sp>
      <p:sp>
        <p:nvSpPr>
          <p:cNvPr id="9" name="Footer Placeholder 8"/>
          <p:cNvSpPr>
            <a:spLocks noGrp="1"/>
          </p:cNvSpPr>
          <p:nvPr>
            <p:ph type="ftr" sz="quarter" idx="13"/>
          </p:nvPr>
        </p:nvSpPr>
        <p:spPr/>
        <p:txBody>
          <a:bodyPr/>
          <a:lstStyle/>
          <a:p>
            <a:r>
              <a:rPr lang="pt-PT" noProof="0" smtClean="0"/>
              <a:t>www.devscope.net</a:t>
            </a:r>
            <a:endParaRPr lang="pt-PT" noProof="0" dirty="0"/>
          </a:p>
        </p:txBody>
      </p:sp>
      <p:sp>
        <p:nvSpPr>
          <p:cNvPr id="10" name="Slide Number Placeholder 9"/>
          <p:cNvSpPr>
            <a:spLocks noGrp="1"/>
          </p:cNvSpPr>
          <p:nvPr>
            <p:ph type="sldNum" sz="quarter" idx="14"/>
          </p:nvPr>
        </p:nvSpPr>
        <p:spPr/>
        <p:txBody>
          <a:bodyPr/>
          <a:lstStyle/>
          <a:p>
            <a:fld id="{406BA5C3-4A3D-4FA7-8EA0-AB15012EA744}" type="slidenum">
              <a:rPr lang="pt-PT" smtClean="0"/>
              <a:pPr/>
              <a:t>102</a:t>
            </a:fld>
            <a:endParaRPr lang="pt-PT" dirty="0"/>
          </a:p>
        </p:txBody>
      </p:sp>
      <p:pic>
        <p:nvPicPr>
          <p:cNvPr id="23" name="Picture 12" descr="D:\Users\Jerry\AppData\Local\Temp\SNAGHTML1660074.PNG"/>
          <p:cNvPicPr>
            <a:picLocks noChangeAspect="1" noChangeArrowheads="1"/>
          </p:cNvPicPr>
          <p:nvPr/>
        </p:nvPicPr>
        <p:blipFill>
          <a:blip r:embed="rId3" cstate="print"/>
          <a:srcRect/>
          <a:stretch>
            <a:fillRect/>
          </a:stretch>
        </p:blipFill>
        <p:spPr bwMode="auto">
          <a:xfrm>
            <a:off x="228600" y="3657600"/>
            <a:ext cx="3556000" cy="2708275"/>
          </a:xfrm>
          <a:prstGeom prst="rect">
            <a:avLst/>
          </a:prstGeom>
          <a:noFill/>
          <a:ln>
            <a:noFill/>
          </a:ln>
          <a:effectLst>
            <a:outerShdw blurRad="63500" sx="102000" sy="102000" algn="ctr" rotWithShape="0">
              <a:prstClr val="black">
                <a:alpha val="40000"/>
              </a:prstClr>
            </a:outerShdw>
          </a:effectLst>
        </p:spPr>
      </p:pic>
      <p:pic>
        <p:nvPicPr>
          <p:cNvPr id="24" name="Picture 14"/>
          <p:cNvPicPr>
            <a:picLocks noChangeAspect="1" noChangeArrowheads="1"/>
          </p:cNvPicPr>
          <p:nvPr/>
        </p:nvPicPr>
        <p:blipFill>
          <a:blip r:embed="rId4" cstate="print"/>
          <a:srcRect/>
          <a:stretch>
            <a:fillRect/>
          </a:stretch>
        </p:blipFill>
        <p:spPr bwMode="auto">
          <a:xfrm>
            <a:off x="4346575" y="1296848"/>
            <a:ext cx="4598988" cy="3671887"/>
          </a:xfrm>
          <a:prstGeom prst="rect">
            <a:avLst/>
          </a:prstGeom>
          <a:noFill/>
          <a:ln w="9525" cap="flat" cmpd="sng" algn="ctr">
            <a:solidFill>
              <a:srgbClr val="4D4D4D"/>
            </a:solidFill>
            <a:prstDash val="solid"/>
            <a:miter lim="800000"/>
            <a:headEnd/>
            <a:tailEnd/>
          </a:ln>
          <a:effectLst>
            <a:outerShdw blurRad="50800" dist="38100" dir="2700000" algn="tl" rotWithShape="0">
              <a:prstClr val="black">
                <a:alpha val="40000"/>
              </a:prstClr>
            </a:outerShdw>
          </a:effectLst>
        </p:spPr>
      </p:pic>
      <p:sp>
        <p:nvSpPr>
          <p:cNvPr id="25" name="AutoShape 2"/>
          <p:cNvSpPr>
            <a:spLocks noChangeArrowheads="1"/>
          </p:cNvSpPr>
          <p:nvPr/>
        </p:nvSpPr>
        <p:spPr bwMode="auto">
          <a:xfrm>
            <a:off x="291005" y="1524000"/>
            <a:ext cx="3854450" cy="1981200"/>
          </a:xfrm>
          <a:prstGeom prst="roundRect">
            <a:avLst>
              <a:gd name="adj" fmla="val 5985"/>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Receive location properties:</a:t>
            </a:r>
          </a:p>
        </p:txBody>
      </p:sp>
      <p:sp>
        <p:nvSpPr>
          <p:cNvPr id="26" name="AutoShape 3"/>
          <p:cNvSpPr>
            <a:spLocks noChangeArrowheads="1"/>
          </p:cNvSpPr>
          <p:nvPr/>
        </p:nvSpPr>
        <p:spPr bwMode="auto">
          <a:xfrm>
            <a:off x="519605" y="1941921"/>
            <a:ext cx="3397250" cy="1487079"/>
          </a:xfrm>
          <a:prstGeom prst="roundRect">
            <a:avLst>
              <a:gd name="adj" fmla="val 5978"/>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5"/>
              </a:buBlip>
              <a:defRPr/>
            </a:pPr>
            <a:r>
              <a:rPr lang="en-US" sz="1600"/>
              <a:t>Receive handler (host)</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a:t>Enabled or disabled</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a:t>Start/stop receiving (date)</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a:t>Operating window (time period)</a:t>
            </a:r>
          </a:p>
        </p:txBody>
      </p:sp>
      <p:grpSp>
        <p:nvGrpSpPr>
          <p:cNvPr id="27" name="Group 26"/>
          <p:cNvGrpSpPr/>
          <p:nvPr/>
        </p:nvGrpSpPr>
        <p:grpSpPr>
          <a:xfrm>
            <a:off x="2703247" y="4100373"/>
            <a:ext cx="4354778" cy="2590800"/>
            <a:chOff x="2592122" y="4081463"/>
            <a:chExt cx="4354778" cy="2590800"/>
          </a:xfrm>
        </p:grpSpPr>
        <p:pic>
          <p:nvPicPr>
            <p:cNvPr id="28" name="Picture 13"/>
            <p:cNvPicPr>
              <a:picLocks noChangeAspect="1" noChangeArrowheads="1"/>
            </p:cNvPicPr>
            <p:nvPr/>
          </p:nvPicPr>
          <p:blipFill>
            <a:blip r:embed="rId6" cstate="print"/>
            <a:srcRect/>
            <a:stretch>
              <a:fillRect/>
            </a:stretch>
          </p:blipFill>
          <p:spPr bwMode="auto">
            <a:xfrm>
              <a:off x="3689350" y="4081463"/>
              <a:ext cx="3257550" cy="2590800"/>
            </a:xfrm>
            <a:prstGeom prst="rect">
              <a:avLst/>
            </a:prstGeom>
            <a:noFill/>
            <a:ln w="9525" cap="flat" cmpd="sng" algn="ctr">
              <a:solidFill>
                <a:srgbClr val="4D4D4D"/>
              </a:solidFill>
              <a:prstDash val="solid"/>
              <a:miter lim="800000"/>
              <a:headEnd/>
              <a:tailEnd/>
            </a:ln>
            <a:effectLst>
              <a:outerShdw blurRad="50800" dist="38100" dir="2700000" algn="tl" rotWithShape="0">
                <a:prstClr val="black">
                  <a:alpha val="40000"/>
                </a:prstClr>
              </a:outerShdw>
            </a:effectLst>
          </p:spPr>
        </p:pic>
        <p:sp>
          <p:nvSpPr>
            <p:cNvPr id="29" name="Freeform 10"/>
            <p:cNvSpPr>
              <a:spLocks/>
            </p:cNvSpPr>
            <p:nvPr/>
          </p:nvSpPr>
          <p:spPr bwMode="auto">
            <a:xfrm rot="19238791">
              <a:off x="2592122" y="4817545"/>
              <a:ext cx="1125869" cy="382587"/>
            </a:xfrm>
            <a:custGeom>
              <a:avLst/>
              <a:gdLst>
                <a:gd name="T0" fmla="*/ 10327 w 1205"/>
                <a:gd name="T1" fmla="*/ 20637 h 482"/>
                <a:gd name="T2" fmla="*/ 43692 w 1205"/>
                <a:gd name="T3" fmla="*/ 11112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2 h 482"/>
                <a:gd name="T18" fmla="*/ 386877 w 1205"/>
                <a:gd name="T19" fmla="*/ 30956 h 482"/>
                <a:gd name="T20" fmla="*/ 443280 w 1205"/>
                <a:gd name="T21" fmla="*/ 46831 h 482"/>
                <a:gd name="T22" fmla="*/ 499683 w 1205"/>
                <a:gd name="T23" fmla="*/ 65087 h 482"/>
                <a:gd name="T24" fmla="*/ 553703 w 1205"/>
                <a:gd name="T25" fmla="*/ 85725 h 482"/>
                <a:gd name="T26" fmla="*/ 607722 w 1205"/>
                <a:gd name="T27" fmla="*/ 107950 h 482"/>
                <a:gd name="T28" fmla="*/ 659359 w 1205"/>
                <a:gd name="T29" fmla="*/ 133350 h 482"/>
                <a:gd name="T30" fmla="*/ 707818 w 1205"/>
                <a:gd name="T31" fmla="*/ 158750 h 482"/>
                <a:gd name="T32" fmla="*/ 753893 w 1205"/>
                <a:gd name="T33" fmla="*/ 185737 h 482"/>
                <a:gd name="T34" fmla="*/ 795203 w 1205"/>
                <a:gd name="T35" fmla="*/ 215106 h 482"/>
                <a:gd name="T36" fmla="*/ 817446 w 1205"/>
                <a:gd name="T37" fmla="*/ 221456 h 482"/>
                <a:gd name="T38" fmla="*/ 831746 w 1205"/>
                <a:gd name="T39" fmla="*/ 184150 h 482"/>
                <a:gd name="T40" fmla="*/ 938196 w 1205"/>
                <a:gd name="T41" fmla="*/ 351631 h 482"/>
                <a:gd name="T42" fmla="*/ 923102 w 1205"/>
                <a:gd name="T43" fmla="*/ 372268 h 482"/>
                <a:gd name="T44" fmla="*/ 768987 w 1205"/>
                <a:gd name="T45" fmla="*/ 327818 h 482"/>
                <a:gd name="T46" fmla="*/ 754688 w 1205"/>
                <a:gd name="T47" fmla="*/ 300831 h 482"/>
                <a:gd name="T48" fmla="*/ 772165 w 1205"/>
                <a:gd name="T49" fmla="*/ 288131 h 482"/>
                <a:gd name="T50" fmla="*/ 758660 w 1205"/>
                <a:gd name="T51" fmla="*/ 275431 h 482"/>
                <a:gd name="T52" fmla="*/ 712584 w 1205"/>
                <a:gd name="T53" fmla="*/ 240506 h 482"/>
                <a:gd name="T54" fmla="*/ 681602 w 1205"/>
                <a:gd name="T55" fmla="*/ 218281 h 482"/>
                <a:gd name="T56" fmla="*/ 625199 w 1205"/>
                <a:gd name="T57" fmla="*/ 181769 h 482"/>
                <a:gd name="T58" fmla="*/ 580712 w 1205"/>
                <a:gd name="T59" fmla="*/ 154781 h 482"/>
                <a:gd name="T60" fmla="*/ 533048 w 1205"/>
                <a:gd name="T61" fmla="*/ 129381 h 482"/>
                <a:gd name="T62" fmla="*/ 480617 w 1205"/>
                <a:gd name="T63" fmla="*/ 105569 h 482"/>
                <a:gd name="T64" fmla="*/ 424214 w 1205"/>
                <a:gd name="T65" fmla="*/ 82550 h 482"/>
                <a:gd name="T66" fmla="*/ 365428 w 1205"/>
                <a:gd name="T67" fmla="*/ 61912 h 482"/>
                <a:gd name="T68" fmla="*/ 305053 w 1205"/>
                <a:gd name="T69" fmla="*/ 43656 h 482"/>
                <a:gd name="T70" fmla="*/ 239911 w 1205"/>
                <a:gd name="T71" fmla="*/ 29369 h 482"/>
                <a:gd name="T72" fmla="*/ 206546 w 1205"/>
                <a:gd name="T73" fmla="*/ 24606 h 482"/>
                <a:gd name="T74" fmla="*/ 173181 w 1205"/>
                <a:gd name="T75" fmla="*/ 21431 h 482"/>
                <a:gd name="T76" fmla="*/ 104067 w 1205"/>
                <a:gd name="T77" fmla="*/ 18256 h 482"/>
                <a:gd name="T78" fmla="*/ 69908 w 1205"/>
                <a:gd name="T79" fmla="*/ 18256 h 482"/>
                <a:gd name="T80" fmla="*/ 34954 w 1205"/>
                <a:gd name="T81" fmla="*/ 20637 h 482"/>
                <a:gd name="T82" fmla="*/ 0 w 1205"/>
                <a:gd name="T83" fmla="*/ 23812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a:p>
          </p:txBody>
        </p:sp>
      </p:grpSp>
      <p:sp>
        <p:nvSpPr>
          <p:cNvPr id="30" name="Freeform 9"/>
          <p:cNvSpPr>
            <a:spLocks/>
          </p:cNvSpPr>
          <p:nvPr/>
        </p:nvSpPr>
        <p:spPr bwMode="auto">
          <a:xfrm rot="-3523006">
            <a:off x="6330950" y="4324210"/>
            <a:ext cx="1293813" cy="493713"/>
          </a:xfrm>
          <a:custGeom>
            <a:avLst/>
            <a:gdLst>
              <a:gd name="T0" fmla="*/ 13958 w 1205"/>
              <a:gd name="T1" fmla="*/ 26632 h 482"/>
              <a:gd name="T2" fmla="*/ 59054 w 1205"/>
              <a:gd name="T3" fmla="*/ 14340 h 482"/>
              <a:gd name="T4" fmla="*/ 105223 w 1205"/>
              <a:gd name="T5" fmla="*/ 7170 h 482"/>
              <a:gd name="T6" fmla="*/ 154613 w 1205"/>
              <a:gd name="T7" fmla="*/ 1024 h 482"/>
              <a:gd name="T8" fmla="*/ 188972 w 1205"/>
              <a:gd name="T9" fmla="*/ 0 h 482"/>
              <a:gd name="T10" fmla="*/ 259836 w 1205"/>
              <a:gd name="T11" fmla="*/ 1024 h 482"/>
              <a:gd name="T12" fmla="*/ 332848 w 1205"/>
              <a:gd name="T13" fmla="*/ 5122 h 482"/>
              <a:gd name="T14" fmla="*/ 406934 w 1205"/>
              <a:gd name="T15" fmla="*/ 16389 h 482"/>
              <a:gd name="T16" fmla="*/ 483167 w 1205"/>
              <a:gd name="T17" fmla="*/ 30729 h 482"/>
              <a:gd name="T18" fmla="*/ 522894 w 1205"/>
              <a:gd name="T19" fmla="*/ 39948 h 482"/>
              <a:gd name="T20" fmla="*/ 599127 w 1205"/>
              <a:gd name="T21" fmla="*/ 60434 h 482"/>
              <a:gd name="T22" fmla="*/ 675360 w 1205"/>
              <a:gd name="T23" fmla="*/ 83993 h 482"/>
              <a:gd name="T24" fmla="*/ 748371 w 1205"/>
              <a:gd name="T25" fmla="*/ 110624 h 482"/>
              <a:gd name="T26" fmla="*/ 821383 w 1205"/>
              <a:gd name="T27" fmla="*/ 139305 h 482"/>
              <a:gd name="T28" fmla="*/ 891174 w 1205"/>
              <a:gd name="T29" fmla="*/ 172083 h 482"/>
              <a:gd name="T30" fmla="*/ 956670 w 1205"/>
              <a:gd name="T31" fmla="*/ 204860 h 482"/>
              <a:gd name="T32" fmla="*/ 1018945 w 1205"/>
              <a:gd name="T33" fmla="*/ 239686 h 482"/>
              <a:gd name="T34" fmla="*/ 1074777 w 1205"/>
              <a:gd name="T35" fmla="*/ 277586 h 482"/>
              <a:gd name="T36" fmla="*/ 1104841 w 1205"/>
              <a:gd name="T37" fmla="*/ 285780 h 482"/>
              <a:gd name="T38" fmla="*/ 1124168 w 1205"/>
              <a:gd name="T39" fmla="*/ 237638 h 482"/>
              <a:gd name="T40" fmla="*/ 1268044 w 1205"/>
              <a:gd name="T41" fmla="*/ 453765 h 482"/>
              <a:gd name="T42" fmla="*/ 1247644 w 1205"/>
              <a:gd name="T43" fmla="*/ 480397 h 482"/>
              <a:gd name="T44" fmla="*/ 1039345 w 1205"/>
              <a:gd name="T45" fmla="*/ 423036 h 482"/>
              <a:gd name="T46" fmla="*/ 1020018 w 1205"/>
              <a:gd name="T47" fmla="*/ 388210 h 482"/>
              <a:gd name="T48" fmla="*/ 1043640 w 1205"/>
              <a:gd name="T49" fmla="*/ 371821 h 482"/>
              <a:gd name="T50" fmla="*/ 1025387 w 1205"/>
              <a:gd name="T51" fmla="*/ 355432 h 482"/>
              <a:gd name="T52" fmla="*/ 963112 w 1205"/>
              <a:gd name="T53" fmla="*/ 310363 h 482"/>
              <a:gd name="T54" fmla="*/ 921238 w 1205"/>
              <a:gd name="T55" fmla="*/ 281683 h 482"/>
              <a:gd name="T56" fmla="*/ 845005 w 1205"/>
              <a:gd name="T57" fmla="*/ 234565 h 482"/>
              <a:gd name="T58" fmla="*/ 784877 w 1205"/>
              <a:gd name="T59" fmla="*/ 199739 h 482"/>
              <a:gd name="T60" fmla="*/ 720455 w 1205"/>
              <a:gd name="T61" fmla="*/ 166961 h 482"/>
              <a:gd name="T62" fmla="*/ 649591 w 1205"/>
              <a:gd name="T63" fmla="*/ 136232 h 482"/>
              <a:gd name="T64" fmla="*/ 573358 w 1205"/>
              <a:gd name="T65" fmla="*/ 106527 h 482"/>
              <a:gd name="T66" fmla="*/ 493904 w 1205"/>
              <a:gd name="T67" fmla="*/ 79895 h 482"/>
              <a:gd name="T68" fmla="*/ 412302 w 1205"/>
              <a:gd name="T69" fmla="*/ 56337 h 482"/>
              <a:gd name="T70" fmla="*/ 324259 w 1205"/>
              <a:gd name="T71" fmla="*/ 37899 h 482"/>
              <a:gd name="T72" fmla="*/ 279163 w 1205"/>
              <a:gd name="T73" fmla="*/ 31753 h 482"/>
              <a:gd name="T74" fmla="*/ 234067 w 1205"/>
              <a:gd name="T75" fmla="*/ 27656 h 482"/>
              <a:gd name="T76" fmla="*/ 140655 w 1205"/>
              <a:gd name="T77" fmla="*/ 23559 h 482"/>
              <a:gd name="T78" fmla="*/ 94486 w 1205"/>
              <a:gd name="T79" fmla="*/ 23559 h 482"/>
              <a:gd name="T80" fmla="*/ 47243 w 1205"/>
              <a:gd name="T81" fmla="*/ 26632 h 482"/>
              <a:gd name="T82" fmla="*/ 0 w 1205"/>
              <a:gd name="T83" fmla="*/ 30729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a:p>
        </p:txBody>
      </p:sp>
    </p:spTree>
    <p:extLst>
      <p:ext uri="{BB962C8B-B14F-4D97-AF65-F5344CB8AC3E}">
        <p14:creationId xmlns:p14="http://schemas.microsoft.com/office/powerpoint/2010/main" val="3712701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smtClean="0"/>
              <a:t>Creating and Configuring a Send Port</a:t>
            </a:r>
            <a:endParaRPr lang="en-US" dirty="0" smtClean="0"/>
          </a:p>
        </p:txBody>
      </p:sp>
      <p:sp>
        <p:nvSpPr>
          <p:cNvPr id="9" name="Footer Placeholder 8"/>
          <p:cNvSpPr>
            <a:spLocks noGrp="1"/>
          </p:cNvSpPr>
          <p:nvPr>
            <p:ph type="ftr" sz="quarter" idx="13"/>
          </p:nvPr>
        </p:nvSpPr>
        <p:spPr/>
        <p:txBody>
          <a:bodyPr/>
          <a:lstStyle/>
          <a:p>
            <a:r>
              <a:rPr lang="pt-PT" noProof="0" smtClean="0"/>
              <a:t>www.devscope.net</a:t>
            </a:r>
            <a:endParaRPr lang="pt-PT" noProof="0" dirty="0"/>
          </a:p>
        </p:txBody>
      </p:sp>
      <p:sp>
        <p:nvSpPr>
          <p:cNvPr id="10" name="Slide Number Placeholder 9"/>
          <p:cNvSpPr>
            <a:spLocks noGrp="1"/>
          </p:cNvSpPr>
          <p:nvPr>
            <p:ph type="sldNum" sz="quarter" idx="14"/>
          </p:nvPr>
        </p:nvSpPr>
        <p:spPr/>
        <p:txBody>
          <a:bodyPr/>
          <a:lstStyle/>
          <a:p>
            <a:fld id="{406BA5C3-4A3D-4FA7-8EA0-AB15012EA744}" type="slidenum">
              <a:rPr lang="pt-PT" smtClean="0"/>
              <a:pPr/>
              <a:t>103</a:t>
            </a:fld>
            <a:endParaRPr lang="pt-PT" dirty="0"/>
          </a:p>
        </p:txBody>
      </p:sp>
      <p:pic>
        <p:nvPicPr>
          <p:cNvPr id="14" name="Picture 12" descr="D:\Users\Jerry\AppData\Local\Temp\SNAGHTML1b7d7ff.PNG"/>
          <p:cNvPicPr>
            <a:picLocks noChangeAspect="1" noChangeArrowheads="1"/>
          </p:cNvPicPr>
          <p:nvPr/>
        </p:nvPicPr>
        <p:blipFill>
          <a:blip r:embed="rId3" cstate="print"/>
          <a:srcRect/>
          <a:stretch>
            <a:fillRect/>
          </a:stretch>
        </p:blipFill>
        <p:spPr bwMode="auto">
          <a:xfrm>
            <a:off x="1000125" y="4040188"/>
            <a:ext cx="3694113" cy="2665412"/>
          </a:xfrm>
          <a:prstGeom prst="rect">
            <a:avLst/>
          </a:prstGeom>
          <a:noFill/>
          <a:effectLst>
            <a:outerShdw blurRad="63500" sx="102000" sy="102000" algn="ctr" rotWithShape="0">
              <a:prstClr val="black">
                <a:alpha val="40000"/>
              </a:prstClr>
            </a:outerShdw>
          </a:effectLst>
        </p:spPr>
      </p:pic>
      <p:sp>
        <p:nvSpPr>
          <p:cNvPr id="15" name="AutoShape 5"/>
          <p:cNvSpPr>
            <a:spLocks noChangeArrowheads="1"/>
          </p:cNvSpPr>
          <p:nvPr/>
        </p:nvSpPr>
        <p:spPr bwMode="auto">
          <a:xfrm>
            <a:off x="136712" y="1504785"/>
            <a:ext cx="4130487" cy="2209800"/>
          </a:xfrm>
          <a:prstGeom prst="roundRect">
            <a:avLst>
              <a:gd name="adj" fmla="val 574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Send port properties:</a:t>
            </a:r>
          </a:p>
        </p:txBody>
      </p:sp>
      <p:sp>
        <p:nvSpPr>
          <p:cNvPr id="16" name="AutoShape 6"/>
          <p:cNvSpPr>
            <a:spLocks noChangeArrowheads="1"/>
          </p:cNvSpPr>
          <p:nvPr/>
        </p:nvSpPr>
        <p:spPr bwMode="auto">
          <a:xfrm>
            <a:off x="365312" y="1930400"/>
            <a:ext cx="3673287" cy="1574800"/>
          </a:xfrm>
          <a:prstGeom prst="roundRect">
            <a:avLst>
              <a:gd name="adj" fmla="val 5645"/>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231775" indent="-231775" algn="l">
              <a:lnSpc>
                <a:spcPct val="90000"/>
              </a:lnSpc>
              <a:spcBef>
                <a:spcPct val="40000"/>
              </a:spcBef>
              <a:buClr>
                <a:srgbClr val="8DACD0"/>
              </a:buClr>
              <a:buSzPct val="80000"/>
              <a:buFont typeface="Wingdings" pitchFamily="2" charset="2"/>
              <a:buBlip>
                <a:blip r:embed="rId4"/>
              </a:buBlip>
              <a:defRPr/>
            </a:pPr>
            <a:r>
              <a:rPr lang="en-US" sz="1600" dirty="0"/>
              <a:t>Send port name</a:t>
            </a:r>
          </a:p>
          <a:p>
            <a:pPr marL="231775" indent="-231775" algn="l">
              <a:lnSpc>
                <a:spcPct val="90000"/>
              </a:lnSpc>
              <a:spcBef>
                <a:spcPct val="40000"/>
              </a:spcBef>
              <a:buClr>
                <a:srgbClr val="8DACD0"/>
              </a:buClr>
              <a:buSzPct val="80000"/>
              <a:buFont typeface="Wingdings" pitchFamily="2" charset="2"/>
              <a:buBlip>
                <a:blip r:embed="rId4"/>
              </a:buBlip>
              <a:defRPr/>
            </a:pPr>
            <a:r>
              <a:rPr lang="en-US" sz="1600" dirty="0"/>
              <a:t>Primary and secondary transport</a:t>
            </a:r>
          </a:p>
          <a:p>
            <a:pPr marL="231775" indent="-231775" algn="l">
              <a:lnSpc>
                <a:spcPct val="90000"/>
              </a:lnSpc>
              <a:spcBef>
                <a:spcPct val="40000"/>
              </a:spcBef>
              <a:buClr>
                <a:srgbClr val="8DACD0"/>
              </a:buClr>
              <a:buSzPct val="80000"/>
              <a:buFont typeface="Wingdings" pitchFamily="2" charset="2"/>
              <a:buBlip>
                <a:blip r:embed="rId4"/>
              </a:buBlip>
              <a:defRPr/>
            </a:pPr>
            <a:r>
              <a:rPr lang="en-US" sz="1600" dirty="0"/>
              <a:t>Address (URI)</a:t>
            </a:r>
          </a:p>
          <a:p>
            <a:pPr marL="231775" indent="-231775" algn="l">
              <a:lnSpc>
                <a:spcPct val="90000"/>
              </a:lnSpc>
              <a:spcBef>
                <a:spcPct val="40000"/>
              </a:spcBef>
              <a:buClr>
                <a:srgbClr val="8DACD0"/>
              </a:buClr>
              <a:buSzPct val="80000"/>
              <a:buFont typeface="Wingdings" pitchFamily="2" charset="2"/>
              <a:buBlip>
                <a:blip r:embed="rId4"/>
              </a:buBlip>
              <a:defRPr/>
            </a:pPr>
            <a:r>
              <a:rPr lang="en-US" sz="1600" dirty="0"/>
              <a:t>Retry count</a:t>
            </a:r>
          </a:p>
          <a:p>
            <a:pPr marL="231775" indent="-231775" algn="l">
              <a:lnSpc>
                <a:spcPct val="90000"/>
              </a:lnSpc>
              <a:spcBef>
                <a:spcPct val="40000"/>
              </a:spcBef>
              <a:buClr>
                <a:srgbClr val="8DACD0"/>
              </a:buClr>
              <a:buSzPct val="80000"/>
              <a:buFont typeface="Wingdings" pitchFamily="2" charset="2"/>
              <a:buBlip>
                <a:blip r:embed="rId4"/>
              </a:buBlip>
              <a:defRPr/>
            </a:pPr>
            <a:r>
              <a:rPr lang="en-US" sz="1600" dirty="0"/>
              <a:t>Service window enabled/disabled</a:t>
            </a:r>
          </a:p>
        </p:txBody>
      </p:sp>
      <p:grpSp>
        <p:nvGrpSpPr>
          <p:cNvPr id="17" name="Group 16"/>
          <p:cNvGrpSpPr/>
          <p:nvPr/>
        </p:nvGrpSpPr>
        <p:grpSpPr>
          <a:xfrm>
            <a:off x="4419600" y="1773238"/>
            <a:ext cx="4600575" cy="3917950"/>
            <a:chOff x="4187825" y="1277938"/>
            <a:chExt cx="4600575" cy="3917950"/>
          </a:xfrm>
        </p:grpSpPr>
        <p:pic>
          <p:nvPicPr>
            <p:cNvPr id="18" name="Picture 10"/>
            <p:cNvPicPr>
              <a:picLocks noChangeAspect="1" noChangeArrowheads="1"/>
            </p:cNvPicPr>
            <p:nvPr/>
          </p:nvPicPr>
          <p:blipFill>
            <a:blip r:embed="rId5" cstate="print"/>
            <a:srcRect/>
            <a:stretch>
              <a:fillRect/>
            </a:stretch>
          </p:blipFill>
          <p:spPr bwMode="auto">
            <a:xfrm>
              <a:off x="4187825" y="1277938"/>
              <a:ext cx="4600575" cy="3671887"/>
            </a:xfrm>
            <a:prstGeom prst="rect">
              <a:avLst/>
            </a:prstGeom>
            <a:noFill/>
            <a:ln w="9525" cap="flat" cmpd="sng" algn="ctr">
              <a:solidFill>
                <a:srgbClr val="4D4D4D"/>
              </a:solidFill>
              <a:prstDash val="solid"/>
              <a:miter lim="800000"/>
              <a:headEnd/>
              <a:tailEnd/>
            </a:ln>
            <a:effectLst>
              <a:outerShdw blurRad="50800" dist="38100" dir="2700000" algn="tl" rotWithShape="0">
                <a:prstClr val="black">
                  <a:alpha val="40000"/>
                </a:prstClr>
              </a:outerShdw>
            </a:effectLst>
          </p:spPr>
        </p:pic>
        <p:sp>
          <p:nvSpPr>
            <p:cNvPr id="19" name="Freeform 7"/>
            <p:cNvSpPr>
              <a:spLocks/>
            </p:cNvSpPr>
            <p:nvPr/>
          </p:nvSpPr>
          <p:spPr bwMode="auto">
            <a:xfrm rot="10539890">
              <a:off x="4298950" y="4256088"/>
              <a:ext cx="1014413" cy="939800"/>
            </a:xfrm>
            <a:custGeom>
              <a:avLst/>
              <a:gdLst>
                <a:gd name="T0" fmla="*/ 986996 w 1036"/>
                <a:gd name="T1" fmla="*/ 24499 h 959"/>
                <a:gd name="T2" fmla="*/ 1000704 w 1036"/>
                <a:gd name="T3" fmla="*/ 72518 h 959"/>
                <a:gd name="T4" fmla="*/ 1008538 w 1036"/>
                <a:gd name="T5" fmla="*/ 119557 h 959"/>
                <a:gd name="T6" fmla="*/ 1013434 w 1036"/>
                <a:gd name="T7" fmla="*/ 165616 h 959"/>
                <a:gd name="T8" fmla="*/ 1014413 w 1036"/>
                <a:gd name="T9" fmla="*/ 209716 h 959"/>
                <a:gd name="T10" fmla="*/ 1013434 w 1036"/>
                <a:gd name="T11" fmla="*/ 250875 h 959"/>
                <a:gd name="T12" fmla="*/ 1007559 w 1036"/>
                <a:gd name="T13" fmla="*/ 292034 h 959"/>
                <a:gd name="T14" fmla="*/ 998746 w 1036"/>
                <a:gd name="T15" fmla="*/ 331233 h 959"/>
                <a:gd name="T16" fmla="*/ 986996 w 1036"/>
                <a:gd name="T17" fmla="*/ 368472 h 959"/>
                <a:gd name="T18" fmla="*/ 973288 w 1036"/>
                <a:gd name="T19" fmla="*/ 405711 h 959"/>
                <a:gd name="T20" fmla="*/ 956642 w 1036"/>
                <a:gd name="T21" fmla="*/ 440991 h 959"/>
                <a:gd name="T22" fmla="*/ 938038 w 1036"/>
                <a:gd name="T23" fmla="*/ 475290 h 959"/>
                <a:gd name="T24" fmla="*/ 916496 w 1036"/>
                <a:gd name="T25" fmla="*/ 505669 h 959"/>
                <a:gd name="T26" fmla="*/ 893976 w 1036"/>
                <a:gd name="T27" fmla="*/ 537029 h 959"/>
                <a:gd name="T28" fmla="*/ 868518 w 1036"/>
                <a:gd name="T29" fmla="*/ 567408 h 959"/>
                <a:gd name="T30" fmla="*/ 841101 w 1036"/>
                <a:gd name="T31" fmla="*/ 595827 h 959"/>
                <a:gd name="T32" fmla="*/ 797039 w 1036"/>
                <a:gd name="T33" fmla="*/ 635027 h 959"/>
                <a:gd name="T34" fmla="*/ 765705 w 1036"/>
                <a:gd name="T35" fmla="*/ 660506 h 959"/>
                <a:gd name="T36" fmla="*/ 701081 w 1036"/>
                <a:gd name="T37" fmla="*/ 707545 h 959"/>
                <a:gd name="T38" fmla="*/ 632539 w 1036"/>
                <a:gd name="T39" fmla="*/ 750664 h 959"/>
                <a:gd name="T40" fmla="*/ 597289 w 1036"/>
                <a:gd name="T41" fmla="*/ 769284 h 959"/>
                <a:gd name="T42" fmla="*/ 562040 w 1036"/>
                <a:gd name="T43" fmla="*/ 786923 h 959"/>
                <a:gd name="T44" fmla="*/ 489581 w 1036"/>
                <a:gd name="T45" fmla="*/ 820243 h 959"/>
                <a:gd name="T46" fmla="*/ 417123 w 1036"/>
                <a:gd name="T47" fmla="*/ 849642 h 959"/>
                <a:gd name="T48" fmla="*/ 345645 w 1036"/>
                <a:gd name="T49" fmla="*/ 874141 h 959"/>
                <a:gd name="T50" fmla="*/ 279061 w 1036"/>
                <a:gd name="T51" fmla="*/ 895701 h 959"/>
                <a:gd name="T52" fmla="*/ 309416 w 1036"/>
                <a:gd name="T53" fmla="*/ 939800 h 959"/>
                <a:gd name="T54" fmla="*/ 0 w 1036"/>
                <a:gd name="T55" fmla="*/ 939800 h 959"/>
                <a:gd name="T56" fmla="*/ 35250 w 1036"/>
                <a:gd name="T57" fmla="*/ 909421 h 959"/>
                <a:gd name="T58" fmla="*/ 231082 w 1036"/>
                <a:gd name="T59" fmla="*/ 754584 h 959"/>
                <a:gd name="T60" fmla="*/ 249687 w 1036"/>
                <a:gd name="T61" fmla="*/ 807503 h 959"/>
                <a:gd name="T62" fmla="*/ 319207 w 1036"/>
                <a:gd name="T63" fmla="*/ 791823 h 959"/>
                <a:gd name="T64" fmla="*/ 373061 w 1036"/>
                <a:gd name="T65" fmla="*/ 776144 h 959"/>
                <a:gd name="T66" fmla="*/ 435728 w 1036"/>
                <a:gd name="T67" fmla="*/ 754584 h 959"/>
                <a:gd name="T68" fmla="*/ 506227 w 1036"/>
                <a:gd name="T69" fmla="*/ 729105 h 959"/>
                <a:gd name="T70" fmla="*/ 560081 w 1036"/>
                <a:gd name="T71" fmla="*/ 703625 h 959"/>
                <a:gd name="T72" fmla="*/ 616873 w 1036"/>
                <a:gd name="T73" fmla="*/ 675206 h 959"/>
                <a:gd name="T74" fmla="*/ 692268 w 1036"/>
                <a:gd name="T75" fmla="*/ 631107 h 959"/>
                <a:gd name="T76" fmla="*/ 746122 w 1036"/>
                <a:gd name="T77" fmla="*/ 590928 h 959"/>
                <a:gd name="T78" fmla="*/ 781372 w 1036"/>
                <a:gd name="T79" fmla="*/ 562508 h 959"/>
                <a:gd name="T80" fmla="*/ 814664 w 1036"/>
                <a:gd name="T81" fmla="*/ 533109 h 959"/>
                <a:gd name="T82" fmla="*/ 845997 w 1036"/>
                <a:gd name="T83" fmla="*/ 498809 h 959"/>
                <a:gd name="T84" fmla="*/ 875372 w 1036"/>
                <a:gd name="T85" fmla="*/ 464510 h 959"/>
                <a:gd name="T86" fmla="*/ 902788 w 1036"/>
                <a:gd name="T87" fmla="*/ 426291 h 959"/>
                <a:gd name="T88" fmla="*/ 926288 w 1036"/>
                <a:gd name="T89" fmla="*/ 387092 h 959"/>
                <a:gd name="T90" fmla="*/ 945871 w 1036"/>
                <a:gd name="T91" fmla="*/ 343973 h 959"/>
                <a:gd name="T92" fmla="*/ 963496 w 1036"/>
                <a:gd name="T93" fmla="*/ 298894 h 959"/>
                <a:gd name="T94" fmla="*/ 977205 w 1036"/>
                <a:gd name="T95" fmla="*/ 250875 h 959"/>
                <a:gd name="T96" fmla="*/ 986017 w 1036"/>
                <a:gd name="T97" fmla="*/ 200896 h 959"/>
                <a:gd name="T98" fmla="*/ 989934 w 1036"/>
                <a:gd name="T99" fmla="*/ 146997 h 959"/>
                <a:gd name="T100" fmla="*/ 989934 w 1036"/>
                <a:gd name="T101" fmla="*/ 90158 h 959"/>
                <a:gd name="T102" fmla="*/ 985038 w 1036"/>
                <a:gd name="T103" fmla="*/ 31359 h 95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36"/>
                <a:gd name="T157" fmla="*/ 0 h 959"/>
                <a:gd name="T158" fmla="*/ 1036 w 1036"/>
                <a:gd name="T159" fmla="*/ 959 h 95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36" h="959">
                  <a:moveTo>
                    <a:pt x="1001" y="0"/>
                  </a:moveTo>
                  <a:lnTo>
                    <a:pt x="1008" y="25"/>
                  </a:lnTo>
                  <a:lnTo>
                    <a:pt x="1016" y="50"/>
                  </a:lnTo>
                  <a:lnTo>
                    <a:pt x="1022" y="74"/>
                  </a:lnTo>
                  <a:lnTo>
                    <a:pt x="1026" y="99"/>
                  </a:lnTo>
                  <a:lnTo>
                    <a:pt x="1030" y="122"/>
                  </a:lnTo>
                  <a:lnTo>
                    <a:pt x="1033" y="145"/>
                  </a:lnTo>
                  <a:lnTo>
                    <a:pt x="1035" y="169"/>
                  </a:lnTo>
                  <a:lnTo>
                    <a:pt x="1036" y="192"/>
                  </a:lnTo>
                  <a:lnTo>
                    <a:pt x="1036" y="214"/>
                  </a:lnTo>
                  <a:lnTo>
                    <a:pt x="1036" y="235"/>
                  </a:lnTo>
                  <a:lnTo>
                    <a:pt x="1035" y="256"/>
                  </a:lnTo>
                  <a:lnTo>
                    <a:pt x="1032" y="277"/>
                  </a:lnTo>
                  <a:lnTo>
                    <a:pt x="1029" y="298"/>
                  </a:lnTo>
                  <a:lnTo>
                    <a:pt x="1024" y="318"/>
                  </a:lnTo>
                  <a:lnTo>
                    <a:pt x="1020" y="338"/>
                  </a:lnTo>
                  <a:lnTo>
                    <a:pt x="1014" y="357"/>
                  </a:lnTo>
                  <a:lnTo>
                    <a:pt x="1008" y="376"/>
                  </a:lnTo>
                  <a:lnTo>
                    <a:pt x="1001" y="395"/>
                  </a:lnTo>
                  <a:lnTo>
                    <a:pt x="994" y="414"/>
                  </a:lnTo>
                  <a:lnTo>
                    <a:pt x="987" y="432"/>
                  </a:lnTo>
                  <a:lnTo>
                    <a:pt x="977" y="450"/>
                  </a:lnTo>
                  <a:lnTo>
                    <a:pt x="968" y="467"/>
                  </a:lnTo>
                  <a:lnTo>
                    <a:pt x="958" y="485"/>
                  </a:lnTo>
                  <a:lnTo>
                    <a:pt x="948" y="501"/>
                  </a:lnTo>
                  <a:lnTo>
                    <a:pt x="936" y="516"/>
                  </a:lnTo>
                  <a:lnTo>
                    <a:pt x="924" y="532"/>
                  </a:lnTo>
                  <a:lnTo>
                    <a:pt x="913" y="548"/>
                  </a:lnTo>
                  <a:lnTo>
                    <a:pt x="900" y="564"/>
                  </a:lnTo>
                  <a:lnTo>
                    <a:pt x="887" y="579"/>
                  </a:lnTo>
                  <a:lnTo>
                    <a:pt x="872" y="593"/>
                  </a:lnTo>
                  <a:lnTo>
                    <a:pt x="859" y="608"/>
                  </a:lnTo>
                  <a:lnTo>
                    <a:pt x="845" y="622"/>
                  </a:lnTo>
                  <a:lnTo>
                    <a:pt x="814" y="648"/>
                  </a:lnTo>
                  <a:lnTo>
                    <a:pt x="798" y="661"/>
                  </a:lnTo>
                  <a:lnTo>
                    <a:pt x="782" y="674"/>
                  </a:lnTo>
                  <a:lnTo>
                    <a:pt x="750" y="699"/>
                  </a:lnTo>
                  <a:lnTo>
                    <a:pt x="716" y="722"/>
                  </a:lnTo>
                  <a:lnTo>
                    <a:pt x="681" y="744"/>
                  </a:lnTo>
                  <a:lnTo>
                    <a:pt x="646" y="766"/>
                  </a:lnTo>
                  <a:lnTo>
                    <a:pt x="627" y="776"/>
                  </a:lnTo>
                  <a:lnTo>
                    <a:pt x="610" y="785"/>
                  </a:lnTo>
                  <a:lnTo>
                    <a:pt x="591" y="795"/>
                  </a:lnTo>
                  <a:lnTo>
                    <a:pt x="574" y="803"/>
                  </a:lnTo>
                  <a:lnTo>
                    <a:pt x="536" y="821"/>
                  </a:lnTo>
                  <a:lnTo>
                    <a:pt x="500" y="837"/>
                  </a:lnTo>
                  <a:lnTo>
                    <a:pt x="462" y="853"/>
                  </a:lnTo>
                  <a:lnTo>
                    <a:pt x="426" y="867"/>
                  </a:lnTo>
                  <a:lnTo>
                    <a:pt x="390" y="880"/>
                  </a:lnTo>
                  <a:lnTo>
                    <a:pt x="353" y="892"/>
                  </a:lnTo>
                  <a:lnTo>
                    <a:pt x="319" y="903"/>
                  </a:lnTo>
                  <a:lnTo>
                    <a:pt x="285" y="914"/>
                  </a:lnTo>
                  <a:lnTo>
                    <a:pt x="300" y="935"/>
                  </a:lnTo>
                  <a:lnTo>
                    <a:pt x="316" y="959"/>
                  </a:lnTo>
                  <a:lnTo>
                    <a:pt x="158" y="959"/>
                  </a:lnTo>
                  <a:lnTo>
                    <a:pt x="0" y="959"/>
                  </a:lnTo>
                  <a:lnTo>
                    <a:pt x="10" y="950"/>
                  </a:lnTo>
                  <a:lnTo>
                    <a:pt x="36" y="928"/>
                  </a:lnTo>
                  <a:lnTo>
                    <a:pt x="117" y="864"/>
                  </a:lnTo>
                  <a:lnTo>
                    <a:pt x="236" y="770"/>
                  </a:lnTo>
                  <a:lnTo>
                    <a:pt x="246" y="825"/>
                  </a:lnTo>
                  <a:lnTo>
                    <a:pt x="255" y="824"/>
                  </a:lnTo>
                  <a:lnTo>
                    <a:pt x="284" y="818"/>
                  </a:lnTo>
                  <a:lnTo>
                    <a:pt x="326" y="808"/>
                  </a:lnTo>
                  <a:lnTo>
                    <a:pt x="352" y="801"/>
                  </a:lnTo>
                  <a:lnTo>
                    <a:pt x="381" y="792"/>
                  </a:lnTo>
                  <a:lnTo>
                    <a:pt x="411" y="782"/>
                  </a:lnTo>
                  <a:lnTo>
                    <a:pt x="445" y="770"/>
                  </a:lnTo>
                  <a:lnTo>
                    <a:pt x="479" y="759"/>
                  </a:lnTo>
                  <a:lnTo>
                    <a:pt x="517" y="744"/>
                  </a:lnTo>
                  <a:lnTo>
                    <a:pt x="553" y="727"/>
                  </a:lnTo>
                  <a:lnTo>
                    <a:pt x="572" y="718"/>
                  </a:lnTo>
                  <a:lnTo>
                    <a:pt x="592" y="709"/>
                  </a:lnTo>
                  <a:lnTo>
                    <a:pt x="630" y="689"/>
                  </a:lnTo>
                  <a:lnTo>
                    <a:pt x="668" y="667"/>
                  </a:lnTo>
                  <a:lnTo>
                    <a:pt x="707" y="644"/>
                  </a:lnTo>
                  <a:lnTo>
                    <a:pt x="743" y="618"/>
                  </a:lnTo>
                  <a:lnTo>
                    <a:pt x="762" y="603"/>
                  </a:lnTo>
                  <a:lnTo>
                    <a:pt x="779" y="589"/>
                  </a:lnTo>
                  <a:lnTo>
                    <a:pt x="798" y="574"/>
                  </a:lnTo>
                  <a:lnTo>
                    <a:pt x="814" y="560"/>
                  </a:lnTo>
                  <a:lnTo>
                    <a:pt x="832" y="544"/>
                  </a:lnTo>
                  <a:lnTo>
                    <a:pt x="848" y="527"/>
                  </a:lnTo>
                  <a:lnTo>
                    <a:pt x="864" y="509"/>
                  </a:lnTo>
                  <a:lnTo>
                    <a:pt x="879" y="492"/>
                  </a:lnTo>
                  <a:lnTo>
                    <a:pt x="894" y="474"/>
                  </a:lnTo>
                  <a:lnTo>
                    <a:pt x="908" y="456"/>
                  </a:lnTo>
                  <a:lnTo>
                    <a:pt x="922" y="435"/>
                  </a:lnTo>
                  <a:lnTo>
                    <a:pt x="933" y="415"/>
                  </a:lnTo>
                  <a:lnTo>
                    <a:pt x="946" y="395"/>
                  </a:lnTo>
                  <a:lnTo>
                    <a:pt x="956" y="373"/>
                  </a:lnTo>
                  <a:lnTo>
                    <a:pt x="966" y="351"/>
                  </a:lnTo>
                  <a:lnTo>
                    <a:pt x="977" y="328"/>
                  </a:lnTo>
                  <a:lnTo>
                    <a:pt x="984" y="305"/>
                  </a:lnTo>
                  <a:lnTo>
                    <a:pt x="991" y="280"/>
                  </a:lnTo>
                  <a:lnTo>
                    <a:pt x="998" y="256"/>
                  </a:lnTo>
                  <a:lnTo>
                    <a:pt x="1003" y="231"/>
                  </a:lnTo>
                  <a:lnTo>
                    <a:pt x="1007" y="205"/>
                  </a:lnTo>
                  <a:lnTo>
                    <a:pt x="1010" y="177"/>
                  </a:lnTo>
                  <a:lnTo>
                    <a:pt x="1011" y="150"/>
                  </a:lnTo>
                  <a:lnTo>
                    <a:pt x="1013" y="121"/>
                  </a:lnTo>
                  <a:lnTo>
                    <a:pt x="1011" y="92"/>
                  </a:lnTo>
                  <a:lnTo>
                    <a:pt x="1008" y="63"/>
                  </a:lnTo>
                  <a:lnTo>
                    <a:pt x="1006" y="32"/>
                  </a:lnTo>
                  <a:lnTo>
                    <a:pt x="1001" y="0"/>
                  </a:lnTo>
                  <a:close/>
                </a:path>
              </a:pathLst>
            </a:custGeom>
            <a:solidFill>
              <a:srgbClr val="FF0000">
                <a:alpha val="74901"/>
              </a:srgbClr>
            </a:solidFill>
            <a:ln w="9525">
              <a:noFill/>
              <a:round/>
              <a:headEnd/>
              <a:tailEnd/>
            </a:ln>
          </p:spPr>
          <p:txBody>
            <a:bodyPr/>
            <a:lstStyle/>
            <a:p>
              <a:endParaRPr lang="en-US"/>
            </a:p>
          </p:txBody>
        </p:sp>
      </p:grpSp>
    </p:spTree>
    <p:extLst>
      <p:ext uri="{BB962C8B-B14F-4D97-AF65-F5344CB8AC3E}">
        <p14:creationId xmlns:p14="http://schemas.microsoft.com/office/powerpoint/2010/main" val="191699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mtClean="0"/>
              <a:t>Configuring Send Port Filters</a:t>
            </a:r>
            <a:endParaRPr lang="en-US" dirty="0" smtClean="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104</a:t>
            </a:fld>
            <a:endParaRPr lang="pt-PT" dirty="0"/>
          </a:p>
        </p:txBody>
      </p:sp>
      <p:pic>
        <p:nvPicPr>
          <p:cNvPr id="22" name="Picture 16"/>
          <p:cNvPicPr>
            <a:picLocks noChangeAspect="1" noChangeArrowheads="1"/>
          </p:cNvPicPr>
          <p:nvPr/>
        </p:nvPicPr>
        <p:blipFill>
          <a:blip r:embed="rId3" cstate="print"/>
          <a:srcRect/>
          <a:stretch>
            <a:fillRect/>
          </a:stretch>
        </p:blipFill>
        <p:spPr bwMode="auto">
          <a:xfrm>
            <a:off x="838200" y="1371600"/>
            <a:ext cx="4365412" cy="3484195"/>
          </a:xfrm>
          <a:prstGeom prst="rect">
            <a:avLst/>
          </a:prstGeom>
          <a:noFill/>
          <a:ln w="9525" cap="flat" cmpd="sng" algn="ctr">
            <a:solidFill>
              <a:srgbClr val="4D4D4D"/>
            </a:solidFill>
            <a:prstDash val="solid"/>
            <a:miter lim="800000"/>
            <a:headEnd/>
            <a:tailEnd/>
          </a:ln>
          <a:effectLst>
            <a:outerShdw blurRad="50800" dist="38100" dir="2700000" algn="tl" rotWithShape="0">
              <a:prstClr val="black">
                <a:alpha val="40000"/>
              </a:prstClr>
            </a:outerShdw>
          </a:effectLst>
        </p:spPr>
      </p:pic>
      <p:pic>
        <p:nvPicPr>
          <p:cNvPr id="23" name="Picture 15"/>
          <p:cNvPicPr>
            <a:picLocks noChangeAspect="1" noChangeArrowheads="1"/>
          </p:cNvPicPr>
          <p:nvPr/>
        </p:nvPicPr>
        <p:blipFill>
          <a:blip r:embed="rId4" cstate="print"/>
          <a:srcRect/>
          <a:stretch>
            <a:fillRect/>
          </a:stretch>
        </p:blipFill>
        <p:spPr bwMode="auto">
          <a:xfrm>
            <a:off x="2873588" y="3269133"/>
            <a:ext cx="4365412" cy="3484195"/>
          </a:xfrm>
          <a:prstGeom prst="rect">
            <a:avLst/>
          </a:prstGeom>
          <a:noFill/>
          <a:ln w="9525" cap="flat" cmpd="sng" algn="ctr">
            <a:solidFill>
              <a:srgbClr val="4D4D4D"/>
            </a:solidFill>
            <a:prstDash val="solid"/>
            <a:miter lim="800000"/>
            <a:headEnd/>
            <a:tailEnd/>
          </a:ln>
          <a:effectLst>
            <a:outerShdw blurRad="50800" dist="38100" dir="2700000" algn="tl" rotWithShape="0">
              <a:prstClr val="black">
                <a:alpha val="40000"/>
              </a:prstClr>
            </a:outerShdw>
          </a:effectLst>
        </p:spPr>
      </p:pic>
      <p:sp>
        <p:nvSpPr>
          <p:cNvPr id="24" name="AutoShape 5"/>
          <p:cNvSpPr>
            <a:spLocks noChangeArrowheads="1"/>
          </p:cNvSpPr>
          <p:nvPr/>
        </p:nvSpPr>
        <p:spPr bwMode="auto">
          <a:xfrm>
            <a:off x="1366059" y="4769877"/>
            <a:ext cx="5614179" cy="1983451"/>
          </a:xfrm>
          <a:prstGeom prst="roundRect">
            <a:avLst>
              <a:gd name="adj" fmla="val 5298"/>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Filtering</a:t>
            </a:r>
          </a:p>
        </p:txBody>
      </p:sp>
      <p:sp>
        <p:nvSpPr>
          <p:cNvPr id="25" name="AutoShape 6"/>
          <p:cNvSpPr>
            <a:spLocks noChangeArrowheads="1"/>
          </p:cNvSpPr>
          <p:nvPr/>
        </p:nvSpPr>
        <p:spPr bwMode="auto">
          <a:xfrm>
            <a:off x="1571288" y="5146709"/>
            <a:ext cx="5180350" cy="1482691"/>
          </a:xfrm>
          <a:prstGeom prst="roundRect">
            <a:avLst>
              <a:gd name="adj" fmla="val 515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Filter messages based on an expression</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Route to a send port</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Example: If the Amount is greater than or equal to $500, forward the message to a folder for approval</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Use to subscribe to failed messages</a:t>
            </a:r>
          </a:p>
        </p:txBody>
      </p:sp>
      <p:sp>
        <p:nvSpPr>
          <p:cNvPr id="26" name="Freeform 11"/>
          <p:cNvSpPr>
            <a:spLocks/>
          </p:cNvSpPr>
          <p:nvPr/>
        </p:nvSpPr>
        <p:spPr bwMode="auto">
          <a:xfrm rot="10800000">
            <a:off x="4925244" y="2396817"/>
            <a:ext cx="899292" cy="149635"/>
          </a:xfrm>
          <a:custGeom>
            <a:avLst/>
            <a:gdLst>
              <a:gd name="T0" fmla="*/ 730862 w 1193"/>
              <a:gd name="T1" fmla="*/ 47060 h 205"/>
              <a:gd name="T2" fmla="*/ 727684 w 1193"/>
              <a:gd name="T3" fmla="*/ 23131 h 205"/>
              <a:gd name="T4" fmla="*/ 724506 w 1193"/>
              <a:gd name="T5" fmla="*/ 0 h 205"/>
              <a:gd name="T6" fmla="*/ 835725 w 1193"/>
              <a:gd name="T7" fmla="*/ 42274 h 205"/>
              <a:gd name="T8" fmla="*/ 912783 w 1193"/>
              <a:gd name="T9" fmla="*/ 70988 h 205"/>
              <a:gd name="T10" fmla="*/ 947737 w 1193"/>
              <a:gd name="T11" fmla="*/ 85345 h 205"/>
              <a:gd name="T12" fmla="*/ 938204 w 1193"/>
              <a:gd name="T13" fmla="*/ 88536 h 205"/>
              <a:gd name="T14" fmla="*/ 912783 w 1193"/>
              <a:gd name="T15" fmla="*/ 98107 h 205"/>
              <a:gd name="T16" fmla="*/ 835725 w 1193"/>
              <a:gd name="T17" fmla="*/ 124429 h 205"/>
              <a:gd name="T18" fmla="*/ 722917 w 1193"/>
              <a:gd name="T19" fmla="*/ 163512 h 205"/>
              <a:gd name="T20" fmla="*/ 732450 w 1193"/>
              <a:gd name="T21" fmla="*/ 118845 h 205"/>
              <a:gd name="T22" fmla="*/ 0 w 1193"/>
              <a:gd name="T23" fmla="*/ 85345 h 205"/>
              <a:gd name="T24" fmla="*/ 730862 w 1193"/>
              <a:gd name="T25" fmla="*/ 47060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grpSp>
        <p:nvGrpSpPr>
          <p:cNvPr id="27" name="Group 12"/>
          <p:cNvGrpSpPr>
            <a:grpSpLocks/>
          </p:cNvGrpSpPr>
          <p:nvPr/>
        </p:nvGrpSpPr>
        <p:grpSpPr bwMode="auto">
          <a:xfrm>
            <a:off x="5230317" y="1942210"/>
            <a:ext cx="1670545" cy="828081"/>
            <a:chOff x="5880" y="943"/>
            <a:chExt cx="1109" cy="570"/>
          </a:xfrm>
        </p:grpSpPr>
        <p:sp>
          <p:nvSpPr>
            <p:cNvPr id="28" name="AutoShape 13"/>
            <p:cNvSpPr>
              <a:spLocks noChangeArrowheads="1"/>
            </p:cNvSpPr>
            <p:nvPr/>
          </p:nvSpPr>
          <p:spPr bwMode="auto">
            <a:xfrm>
              <a:off x="6001" y="1059"/>
              <a:ext cx="988" cy="454"/>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4320" tIns="91440" anchor="ctr"/>
            <a:lstStyle/>
            <a:p>
              <a:pPr algn="ctr">
                <a:lnSpc>
                  <a:spcPct val="90000"/>
                </a:lnSpc>
                <a:spcBef>
                  <a:spcPct val="40000"/>
                </a:spcBef>
                <a:defRPr/>
              </a:pPr>
              <a:r>
                <a:rPr lang="en-US" sz="1600" dirty="0"/>
                <a:t>Create filter expression</a:t>
              </a:r>
            </a:p>
          </p:txBody>
        </p:sp>
        <p:sp>
          <p:nvSpPr>
            <p:cNvPr id="29" name="AutoShape 14"/>
            <p:cNvSpPr>
              <a:spLocks noChangeArrowheads="1"/>
            </p:cNvSpPr>
            <p:nvPr/>
          </p:nvSpPr>
          <p:spPr bwMode="auto">
            <a:xfrm>
              <a:off x="5880" y="943"/>
              <a:ext cx="206" cy="24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sz="1600" dirty="0">
                  <a:solidFill>
                    <a:srgbClr val="990033"/>
                  </a:solidFill>
                </a:rPr>
                <a:t>1</a:t>
              </a:r>
            </a:p>
          </p:txBody>
        </p:sp>
      </p:grpSp>
    </p:spTree>
    <p:extLst>
      <p:ext uri="{BB962C8B-B14F-4D97-AF65-F5344CB8AC3E}">
        <p14:creationId xmlns:p14="http://schemas.microsoft.com/office/powerpoint/2010/main" val="2014215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BizTalk Demos</a:t>
            </a:r>
            <a:endParaRPr lang="en-US"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728691316"/>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lvl="0">
              <a:lnSpc>
                <a:spcPct val="100000"/>
              </a:lnSpc>
            </a:pPr>
            <a:r>
              <a:rPr lang="pt-PT" sz="4800" dirty="0" smtClean="0"/>
              <a:t>Job </a:t>
            </a:r>
            <a:r>
              <a:rPr lang="pt-PT" sz="4800" dirty="0" err="1" smtClean="0"/>
              <a:t>Market</a:t>
            </a:r>
            <a:endParaRPr lang="pt-PT" sz="4800" dirty="0"/>
          </a:p>
        </p:txBody>
      </p:sp>
      <p:sp>
        <p:nvSpPr>
          <p:cNvPr id="7" name="Subtitle 6"/>
          <p:cNvSpPr>
            <a:spLocks noGrp="1"/>
          </p:cNvSpPr>
          <p:nvPr>
            <p:ph type="subTitle" idx="1"/>
          </p:nvPr>
        </p:nvSpPr>
        <p:spPr/>
        <p:txBody>
          <a:bodyPr/>
          <a:lstStyle/>
          <a:p>
            <a:r>
              <a:rPr lang="pt-PT" dirty="0"/>
              <a:t>job </a:t>
            </a:r>
            <a:r>
              <a:rPr lang="pt-PT" dirty="0" err="1"/>
              <a:t>opportunities</a:t>
            </a:r>
            <a:endParaRPr lang="pt-PT" dirty="0"/>
          </a:p>
        </p:txBody>
      </p:sp>
      <p:sp>
        <p:nvSpPr>
          <p:cNvPr id="5" name="Text Placeholder 4"/>
          <p:cNvSpPr>
            <a:spLocks noGrp="1"/>
          </p:cNvSpPr>
          <p:nvPr>
            <p:ph type="body" sz="quarter" idx="10"/>
          </p:nvPr>
        </p:nvSpPr>
        <p:spPr/>
        <p:txBody>
          <a:bodyPr/>
          <a:lstStyle/>
          <a:p>
            <a:endParaRPr lang="pt-PT" dirty="0"/>
          </a:p>
        </p:txBody>
      </p:sp>
    </p:spTree>
    <p:extLst>
      <p:ext uri="{BB962C8B-B14F-4D97-AF65-F5344CB8AC3E}">
        <p14:creationId xmlns:p14="http://schemas.microsoft.com/office/powerpoint/2010/main" val="40355085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pt-PT" dirty="0" smtClean="0"/>
              <a:t>BizTalk Jobs </a:t>
            </a:r>
            <a:r>
              <a:rPr lang="pt-PT" dirty="0" err="1" smtClean="0"/>
              <a:t>Profiles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107</a:t>
            </a:fld>
            <a:endParaRPr lang="pt-PT" noProof="0"/>
          </a:p>
        </p:txBody>
      </p:sp>
      <p:grpSp>
        <p:nvGrpSpPr>
          <p:cNvPr id="5" name="Group 4"/>
          <p:cNvGrpSpPr/>
          <p:nvPr/>
        </p:nvGrpSpPr>
        <p:grpSpPr>
          <a:xfrm>
            <a:off x="641350" y="1536688"/>
            <a:ext cx="7749535" cy="4635512"/>
            <a:chOff x="290513" y="1293813"/>
            <a:chExt cx="8597900" cy="5289550"/>
          </a:xfrm>
        </p:grpSpPr>
        <p:grpSp>
          <p:nvGrpSpPr>
            <p:cNvPr id="91" name="Group 90"/>
            <p:cNvGrpSpPr/>
            <p:nvPr/>
          </p:nvGrpSpPr>
          <p:grpSpPr>
            <a:xfrm>
              <a:off x="290513" y="1293813"/>
              <a:ext cx="2603500" cy="5289550"/>
              <a:chOff x="290513" y="1293813"/>
              <a:chExt cx="2603500" cy="5289550"/>
            </a:xfrm>
          </p:grpSpPr>
          <p:sp>
            <p:nvSpPr>
              <p:cNvPr id="92" name="AutoShape 9"/>
              <p:cNvSpPr>
                <a:spLocks noChangeArrowheads="1"/>
              </p:cNvSpPr>
              <p:nvPr/>
            </p:nvSpPr>
            <p:spPr bwMode="auto">
              <a:xfrm>
                <a:off x="290513" y="1293813"/>
                <a:ext cx="2603500" cy="5289550"/>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400"/>
              </a:p>
            </p:txBody>
          </p:sp>
          <p:sp>
            <p:nvSpPr>
              <p:cNvPr id="93" name="Text Box 12"/>
              <p:cNvSpPr txBox="1">
                <a:spLocks noChangeArrowheads="1"/>
              </p:cNvSpPr>
              <p:nvPr/>
            </p:nvSpPr>
            <p:spPr bwMode="auto">
              <a:xfrm>
                <a:off x="377825" y="2270125"/>
                <a:ext cx="2516188" cy="3645474"/>
              </a:xfrm>
              <a:prstGeom prst="rect">
                <a:avLst/>
              </a:prstGeom>
              <a:noFill/>
              <a:ln w="9525" algn="ctr">
                <a:noFill/>
                <a:miter lim="800000"/>
                <a:headEnd/>
                <a:tailEnd/>
              </a:ln>
            </p:spPr>
            <p:txBody>
              <a:bodyPr>
                <a:spAutoFit/>
              </a:bodyPr>
              <a:lstStyle/>
              <a:p>
                <a:pPr>
                  <a:lnSpc>
                    <a:spcPct val="90000"/>
                  </a:lnSpc>
                </a:pPr>
                <a:r>
                  <a:rPr lang="en-US" sz="1400" dirty="0" smtClean="0"/>
                  <a:t>Knower </a:t>
                </a:r>
                <a:r>
                  <a:rPr lang="en-US" sz="1400" dirty="0"/>
                  <a:t>of the entire system integration: backup and recovery plans, security, logging, message flow, communication interface…  Using his knowledge as well as a programmer, the architect should know the capabilities and limitations of the tools at his disposal (BizTalk engine, BAM, BRE) and design projects making the best choices for each situation.</a:t>
                </a:r>
                <a:endParaRPr lang="en-US" sz="1400" b="0" dirty="0"/>
              </a:p>
            </p:txBody>
          </p:sp>
          <p:sp>
            <p:nvSpPr>
              <p:cNvPr id="94" name="Text Box 34"/>
              <p:cNvSpPr txBox="1">
                <a:spLocks noChangeArrowheads="1"/>
              </p:cNvSpPr>
              <p:nvPr/>
            </p:nvSpPr>
            <p:spPr bwMode="auto">
              <a:xfrm>
                <a:off x="293687" y="1300163"/>
                <a:ext cx="1608138" cy="611091"/>
              </a:xfrm>
              <a:prstGeom prst="rect">
                <a:avLst/>
              </a:prstGeom>
              <a:noFill/>
              <a:ln w="9525" algn="ctr">
                <a:noFill/>
                <a:miter lim="800000"/>
                <a:headEnd/>
                <a:tailEnd/>
              </a:ln>
            </p:spPr>
            <p:txBody>
              <a:bodyPr wrap="square">
                <a:spAutoFit/>
              </a:bodyPr>
              <a:lstStyle/>
              <a:p>
                <a:pPr>
                  <a:lnSpc>
                    <a:spcPct val="90000"/>
                  </a:lnSpc>
                  <a:spcBef>
                    <a:spcPct val="50000"/>
                  </a:spcBef>
                </a:pPr>
                <a:r>
                  <a:rPr lang="pt-PT" sz="1600" b="1" dirty="0"/>
                  <a:t>BizTalk </a:t>
                </a:r>
                <a:r>
                  <a:rPr lang="pt-PT" sz="1600" b="1" dirty="0" err="1"/>
                  <a:t>Architect</a:t>
                </a:r>
                <a:endParaRPr lang="en-US" sz="1600" b="1" dirty="0"/>
              </a:p>
            </p:txBody>
          </p:sp>
        </p:grpSp>
        <p:grpSp>
          <p:nvGrpSpPr>
            <p:cNvPr id="107" name="Group 106"/>
            <p:cNvGrpSpPr/>
            <p:nvPr/>
          </p:nvGrpSpPr>
          <p:grpSpPr>
            <a:xfrm>
              <a:off x="6284913" y="1293813"/>
              <a:ext cx="2603500" cy="5289550"/>
              <a:chOff x="6284913" y="1293813"/>
              <a:chExt cx="2603500" cy="5289550"/>
            </a:xfrm>
          </p:grpSpPr>
          <p:sp>
            <p:nvSpPr>
              <p:cNvPr id="108" name="AutoShape 8"/>
              <p:cNvSpPr>
                <a:spLocks noChangeArrowheads="1"/>
              </p:cNvSpPr>
              <p:nvPr/>
            </p:nvSpPr>
            <p:spPr bwMode="auto">
              <a:xfrm>
                <a:off x="6284913" y="1293813"/>
                <a:ext cx="2603500" cy="5289550"/>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400"/>
              </a:p>
            </p:txBody>
          </p:sp>
          <p:sp>
            <p:nvSpPr>
              <p:cNvPr id="109" name="Text Box 11"/>
              <p:cNvSpPr txBox="1">
                <a:spLocks noChangeArrowheads="1"/>
              </p:cNvSpPr>
              <p:nvPr/>
            </p:nvSpPr>
            <p:spPr bwMode="auto">
              <a:xfrm>
                <a:off x="6361113" y="2093913"/>
                <a:ext cx="2384425" cy="4087987"/>
              </a:xfrm>
              <a:prstGeom prst="rect">
                <a:avLst/>
              </a:prstGeom>
              <a:noFill/>
              <a:ln w="9525" algn="ctr">
                <a:noFill/>
                <a:miter lim="800000"/>
                <a:headEnd/>
                <a:tailEnd/>
              </a:ln>
            </p:spPr>
            <p:txBody>
              <a:bodyPr>
                <a:spAutoFit/>
              </a:bodyPr>
              <a:lstStyle/>
              <a:p>
                <a:pPr>
                  <a:lnSpc>
                    <a:spcPct val="90000"/>
                  </a:lnSpc>
                </a:pPr>
                <a:r>
                  <a:rPr lang="en-US" sz="1400" dirty="0" smtClean="0"/>
                  <a:t>A </a:t>
                </a:r>
                <a:r>
                  <a:rPr lang="en-US" sz="1400" dirty="0"/>
                  <a:t>system administrator will have other concerns such as the health of servers and their activity (HAT - Health and Activity Tracking), he has overall responsibility for the BizTalk Environment, such as: installation, configuration and system maintenance, deploying and managing BizTalk Applications, monitoring (unlocking messages and processes or ensuring proper flow of messages), disaster recovery.</a:t>
                </a:r>
                <a:endParaRPr lang="en-US" sz="1400" b="0" dirty="0"/>
              </a:p>
            </p:txBody>
          </p:sp>
          <p:sp>
            <p:nvSpPr>
              <p:cNvPr id="112" name="Text Box 36"/>
              <p:cNvSpPr txBox="1">
                <a:spLocks noChangeArrowheads="1"/>
              </p:cNvSpPr>
              <p:nvPr/>
            </p:nvSpPr>
            <p:spPr bwMode="auto">
              <a:xfrm>
                <a:off x="6342300" y="1300163"/>
                <a:ext cx="1825387" cy="611091"/>
              </a:xfrm>
              <a:prstGeom prst="rect">
                <a:avLst/>
              </a:prstGeom>
              <a:noFill/>
              <a:ln w="9525" algn="ctr">
                <a:noFill/>
                <a:miter lim="800000"/>
                <a:headEnd/>
                <a:tailEnd/>
              </a:ln>
            </p:spPr>
            <p:txBody>
              <a:bodyPr wrap="square">
                <a:spAutoFit/>
              </a:bodyPr>
              <a:lstStyle/>
              <a:p>
                <a:pPr>
                  <a:lnSpc>
                    <a:spcPct val="90000"/>
                  </a:lnSpc>
                  <a:spcBef>
                    <a:spcPct val="50000"/>
                  </a:spcBef>
                </a:pPr>
                <a:r>
                  <a:rPr lang="pt-PT" sz="1600" b="1" dirty="0"/>
                  <a:t>BizTalk </a:t>
                </a:r>
                <a:r>
                  <a:rPr lang="pt-PT" sz="1600" b="1" dirty="0" err="1" smtClean="0"/>
                  <a:t>Administrator</a:t>
                </a:r>
                <a:endParaRPr lang="en-US" sz="1600" b="1" dirty="0"/>
              </a:p>
            </p:txBody>
          </p:sp>
        </p:grpSp>
        <p:grpSp>
          <p:nvGrpSpPr>
            <p:cNvPr id="188" name="Group 187"/>
            <p:cNvGrpSpPr/>
            <p:nvPr/>
          </p:nvGrpSpPr>
          <p:grpSpPr>
            <a:xfrm>
              <a:off x="3008313" y="1293813"/>
              <a:ext cx="3162300" cy="5289550"/>
              <a:chOff x="3008313" y="1293813"/>
              <a:chExt cx="3162300" cy="5289550"/>
            </a:xfrm>
          </p:grpSpPr>
          <p:sp>
            <p:nvSpPr>
              <p:cNvPr id="189" name="AutoShape 2"/>
              <p:cNvSpPr>
                <a:spLocks noChangeArrowheads="1"/>
              </p:cNvSpPr>
              <p:nvPr/>
            </p:nvSpPr>
            <p:spPr bwMode="auto">
              <a:xfrm>
                <a:off x="3008313" y="1293813"/>
                <a:ext cx="3162300" cy="5289550"/>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lnSpc>
                    <a:spcPct val="90000"/>
                  </a:lnSpc>
                  <a:defRPr/>
                </a:pPr>
                <a:endParaRPr lang="en-US" sz="1400"/>
              </a:p>
            </p:txBody>
          </p:sp>
          <p:sp>
            <p:nvSpPr>
              <p:cNvPr id="195" name="Text Box 13"/>
              <p:cNvSpPr txBox="1">
                <a:spLocks noChangeArrowheads="1"/>
              </p:cNvSpPr>
              <p:nvPr/>
            </p:nvSpPr>
            <p:spPr bwMode="auto">
              <a:xfrm>
                <a:off x="3081339" y="2479051"/>
                <a:ext cx="2984500" cy="2539189"/>
              </a:xfrm>
              <a:prstGeom prst="rect">
                <a:avLst/>
              </a:prstGeom>
              <a:noFill/>
              <a:ln w="9525" algn="ctr">
                <a:noFill/>
                <a:miter lim="800000"/>
                <a:headEnd/>
                <a:tailEnd/>
              </a:ln>
            </p:spPr>
            <p:txBody>
              <a:bodyPr>
                <a:spAutoFit/>
              </a:bodyPr>
              <a:lstStyle/>
              <a:p>
                <a:pPr>
                  <a:lnSpc>
                    <a:spcPct val="90000"/>
                  </a:lnSpc>
                </a:pPr>
                <a:r>
                  <a:rPr lang="en-US" sz="1400" dirty="0" smtClean="0"/>
                  <a:t>Implements </a:t>
                </a:r>
                <a:r>
                  <a:rPr lang="en-US" sz="1400" dirty="0"/>
                  <a:t>and extends the basic functionalities, taking advantage of the different tools. Here there are many areas completely orthogonal and a programmer may not master them all at the same level: Orchestration, Adapters, Pipelines, Mappings, </a:t>
                </a:r>
                <a:r>
                  <a:rPr lang="en-US" sz="1400" dirty="0" err="1"/>
                  <a:t>Functoids</a:t>
                </a:r>
                <a:r>
                  <a:rPr lang="en-US" sz="1400" dirty="0"/>
                  <a:t>, Routing, Rules, Tracking, OLAP, and many more.</a:t>
                </a:r>
                <a:endParaRPr lang="en-US" sz="1400" b="0" dirty="0"/>
              </a:p>
            </p:txBody>
          </p:sp>
          <p:sp>
            <p:nvSpPr>
              <p:cNvPr id="209" name="Text Box 35"/>
              <p:cNvSpPr txBox="1">
                <a:spLocks noChangeArrowheads="1"/>
              </p:cNvSpPr>
              <p:nvPr/>
            </p:nvSpPr>
            <p:spPr bwMode="auto">
              <a:xfrm>
                <a:off x="3062288" y="1300163"/>
                <a:ext cx="1466850" cy="611091"/>
              </a:xfrm>
              <a:prstGeom prst="rect">
                <a:avLst/>
              </a:prstGeom>
              <a:noFill/>
              <a:ln w="9525" algn="ctr">
                <a:noFill/>
                <a:miter lim="800000"/>
                <a:headEnd/>
                <a:tailEnd/>
              </a:ln>
            </p:spPr>
            <p:txBody>
              <a:bodyPr>
                <a:spAutoFit/>
              </a:bodyPr>
              <a:lstStyle/>
              <a:p>
                <a:pPr>
                  <a:lnSpc>
                    <a:spcPct val="90000"/>
                  </a:lnSpc>
                  <a:spcBef>
                    <a:spcPct val="50000"/>
                  </a:spcBef>
                </a:pPr>
                <a:r>
                  <a:rPr lang="pt-PT" sz="1600" b="1" dirty="0"/>
                  <a:t>BizTalk </a:t>
                </a:r>
                <a:r>
                  <a:rPr lang="pt-PT" sz="1600" b="1" dirty="0" err="1"/>
                  <a:t>Developer</a:t>
                </a:r>
                <a:endParaRPr lang="en-US" sz="1600" b="1" dirty="0"/>
              </a:p>
            </p:txBody>
          </p:sp>
          <p:grpSp>
            <p:nvGrpSpPr>
              <p:cNvPr id="210" name="Group 74"/>
              <p:cNvGrpSpPr>
                <a:grpSpLocks/>
              </p:cNvGrpSpPr>
              <p:nvPr/>
            </p:nvGrpSpPr>
            <p:grpSpPr bwMode="auto">
              <a:xfrm>
                <a:off x="5005388" y="1377950"/>
                <a:ext cx="1009650" cy="1065213"/>
                <a:chOff x="4170" y="1871"/>
                <a:chExt cx="636" cy="671"/>
              </a:xfrm>
            </p:grpSpPr>
            <p:pic>
              <p:nvPicPr>
                <p:cNvPr id="219" name="Picture 75" descr="Computer_DesktopComputer01"/>
                <p:cNvPicPr>
                  <a:picLocks noChangeAspect="1" noChangeArrowheads="1"/>
                </p:cNvPicPr>
                <p:nvPr/>
              </p:nvPicPr>
              <p:blipFill>
                <a:blip r:embed="rId3" cstate="print"/>
                <a:srcRect/>
                <a:stretch>
                  <a:fillRect/>
                </a:stretch>
              </p:blipFill>
              <p:spPr bwMode="auto">
                <a:xfrm>
                  <a:off x="4299" y="1871"/>
                  <a:ext cx="507" cy="568"/>
                </a:xfrm>
                <a:prstGeom prst="rect">
                  <a:avLst/>
                </a:prstGeom>
                <a:noFill/>
                <a:ln w="9525">
                  <a:noFill/>
                  <a:miter lim="800000"/>
                  <a:headEnd/>
                  <a:tailEnd/>
                </a:ln>
              </p:spPr>
            </p:pic>
            <p:pic>
              <p:nvPicPr>
                <p:cNvPr id="220" name="Picture 76" descr="User_UserHalfD01"/>
                <p:cNvPicPr>
                  <a:picLocks noChangeAspect="1" noChangeArrowheads="1"/>
                </p:cNvPicPr>
                <p:nvPr/>
              </p:nvPicPr>
              <p:blipFill>
                <a:blip r:embed="rId4" cstate="print"/>
                <a:srcRect/>
                <a:stretch>
                  <a:fillRect/>
                </a:stretch>
              </p:blipFill>
              <p:spPr bwMode="auto">
                <a:xfrm>
                  <a:off x="4170" y="1961"/>
                  <a:ext cx="369" cy="581"/>
                </a:xfrm>
                <a:prstGeom prst="rect">
                  <a:avLst/>
                </a:prstGeom>
                <a:noFill/>
                <a:ln w="9525">
                  <a:noFill/>
                  <a:miter lim="800000"/>
                  <a:headEnd/>
                  <a:tailEnd/>
                </a:ln>
              </p:spPr>
            </p:pic>
          </p:grpSp>
        </p:grpSp>
      </p:grpSp>
    </p:spTree>
    <p:extLst>
      <p:ext uri="{BB962C8B-B14F-4D97-AF65-F5344CB8AC3E}">
        <p14:creationId xmlns:p14="http://schemas.microsoft.com/office/powerpoint/2010/main" val="2981395461"/>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p:cNvSpPr>
            <a:spLocks noGrp="1"/>
          </p:cNvSpPr>
          <p:nvPr>
            <p:ph type="body" sz="quarter" idx="10"/>
          </p:nvPr>
        </p:nvSpPr>
        <p:spPr/>
        <p:txBody>
          <a:bodyPr>
            <a:normAutofit fontScale="77500" lnSpcReduction="20000"/>
          </a:bodyPr>
          <a:lstStyle/>
          <a:p>
            <a:pPr lvl="0"/>
            <a:r>
              <a:rPr lang="en-US" sz="2400" dirty="0" smtClean="0"/>
              <a:t>BizTalk </a:t>
            </a:r>
            <a:r>
              <a:rPr lang="en-US" sz="2400" dirty="0"/>
              <a:t>Developers needed in: Miami, NYC, Jacksonville, Austin, Sacramento, Louisville, Hawaii, Panama City, Montevideo, London, Toronto, Preston, Porto.</a:t>
            </a:r>
          </a:p>
          <a:p>
            <a:pPr lvl="0"/>
            <a:r>
              <a:rPr lang="en-US" sz="2400" dirty="0"/>
              <a:t>BizTalk Administrator needed in Ft. Lauderdale FL 75K - 100K depending on experience.</a:t>
            </a:r>
          </a:p>
          <a:p>
            <a:pPr lvl="0"/>
            <a:r>
              <a:rPr lang="en-US" sz="2400" dirty="0"/>
              <a:t>BizTalk Developer/Architect needed for International Law Firm in NY. 110k-130k.</a:t>
            </a:r>
          </a:p>
          <a:p>
            <a:pPr lvl="0"/>
            <a:r>
              <a:rPr lang="en-US" sz="2400" dirty="0"/>
              <a:t>6 Month BizTalk 2009 Consultant required for Public Sector project in London. Rates negotiable but c£500-£550 per day.</a:t>
            </a:r>
          </a:p>
          <a:p>
            <a:pPr lvl="0"/>
            <a:r>
              <a:rPr lang="en-US" sz="2400" dirty="0"/>
              <a:t>2 BizTalk Developer Needed in NYC - Healthcare, mid-level $95-110K and senior level $105-120K. </a:t>
            </a:r>
            <a:endParaRPr lang="en-US" sz="1800" dirty="0" smtClean="0"/>
          </a:p>
          <a:p>
            <a:pPr lvl="0"/>
            <a:endParaRPr lang="en-US" sz="2400" dirty="0"/>
          </a:p>
        </p:txBody>
      </p:sp>
      <p:sp>
        <p:nvSpPr>
          <p:cNvPr id="2" name="Title 1"/>
          <p:cNvSpPr>
            <a:spLocks noGrp="1"/>
          </p:cNvSpPr>
          <p:nvPr>
            <p:ph type="title"/>
          </p:nvPr>
        </p:nvSpPr>
        <p:spPr/>
        <p:txBody>
          <a:bodyPr/>
          <a:lstStyle/>
          <a:p>
            <a:r>
              <a:rPr lang="en-US" dirty="0" smtClean="0"/>
              <a:t>Job opportunities</a:t>
            </a:r>
            <a:endParaRPr lang="en-US" dirty="0"/>
          </a:p>
        </p:txBody>
      </p:sp>
      <p:sp>
        <p:nvSpPr>
          <p:cNvPr id="19" name="Footer Placeholder 18"/>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noProof="0" smtClean="0"/>
              <a:pPr/>
              <a:t>108</a:t>
            </a:fld>
            <a:endParaRPr lang="pt-PT" noProof="0" dirty="0"/>
          </a:p>
        </p:txBody>
      </p:sp>
    </p:spTree>
    <p:extLst>
      <p:ext uri="{BB962C8B-B14F-4D97-AF65-F5344CB8AC3E}">
        <p14:creationId xmlns:p14="http://schemas.microsoft.com/office/powerpoint/2010/main" val="1139857201"/>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lvl="0">
              <a:lnSpc>
                <a:spcPct val="100000"/>
              </a:lnSpc>
            </a:pPr>
            <a:r>
              <a:rPr lang="pt-PT" sz="4800" dirty="0" err="1" smtClean="0"/>
              <a:t>What’s</a:t>
            </a:r>
            <a:r>
              <a:rPr lang="pt-PT" sz="4800" dirty="0" smtClean="0"/>
              <a:t> </a:t>
            </a:r>
            <a:r>
              <a:rPr lang="pt-PT" sz="4800" dirty="0" err="1" smtClean="0"/>
              <a:t>Next</a:t>
            </a:r>
            <a:r>
              <a:rPr lang="pt-PT" sz="4800" dirty="0" smtClean="0"/>
              <a:t>?</a:t>
            </a:r>
            <a:endParaRPr lang="pt-PT" sz="4800" dirty="0"/>
          </a:p>
        </p:txBody>
      </p:sp>
      <p:sp>
        <p:nvSpPr>
          <p:cNvPr id="7" name="Subtitle 6"/>
          <p:cNvSpPr>
            <a:spLocks noGrp="1"/>
          </p:cNvSpPr>
          <p:nvPr>
            <p:ph type="subTitle" idx="1"/>
          </p:nvPr>
        </p:nvSpPr>
        <p:spPr/>
        <p:txBody>
          <a:bodyPr/>
          <a:lstStyle/>
          <a:p>
            <a:r>
              <a:rPr lang="en-US" dirty="0"/>
              <a:t>Future and evolution</a:t>
            </a:r>
            <a:endParaRPr lang="pt-PT" dirty="0"/>
          </a:p>
        </p:txBody>
      </p:sp>
      <p:sp>
        <p:nvSpPr>
          <p:cNvPr id="5" name="Text Placeholder 4"/>
          <p:cNvSpPr>
            <a:spLocks noGrp="1"/>
          </p:cNvSpPr>
          <p:nvPr>
            <p:ph type="body" sz="quarter" idx="10"/>
          </p:nvPr>
        </p:nvSpPr>
        <p:spPr/>
        <p:txBody>
          <a:bodyPr/>
          <a:lstStyle/>
          <a:p>
            <a:endParaRPr lang="pt-PT" dirty="0"/>
          </a:p>
        </p:txBody>
      </p:sp>
    </p:spTree>
    <p:extLst>
      <p:ext uri="{BB962C8B-B14F-4D97-AF65-F5344CB8AC3E}">
        <p14:creationId xmlns:p14="http://schemas.microsoft.com/office/powerpoint/2010/main" val="1000875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a:blip r:embed="rId2" cstate="print">
            <a:extLst>
              <a:ext uri="{28A0092B-C50C-407E-A947-70E740481C1C}">
                <a14:useLocalDpi xmlns:a14="http://schemas.microsoft.com/office/drawing/2010/main" val="0"/>
              </a:ext>
            </a:extLst>
          </a:blip>
          <a:stretch>
            <a:fillRect/>
          </a:stretch>
        </p:blipFill>
        <p:spPr>
          <a:xfrm>
            <a:off x="252013" y="1752600"/>
            <a:ext cx="1195787" cy="488788"/>
          </a:xfrm>
          <a:prstGeom prst="rect">
            <a:avLst/>
          </a:prstGeom>
        </p:spPr>
      </p:pic>
      <p:pic>
        <p:nvPicPr>
          <p:cNvPr id="50" name="Picture 49"/>
          <p:cNvPicPr/>
          <p:nvPr/>
        </p:nvPicPr>
        <p:blipFill>
          <a:blip r:embed="rId3" cstate="print">
            <a:extLst>
              <a:ext uri="{28A0092B-C50C-407E-A947-70E740481C1C}">
                <a14:useLocalDpi xmlns:a14="http://schemas.microsoft.com/office/drawing/2010/main" val="0"/>
              </a:ext>
            </a:extLst>
          </a:blip>
          <a:stretch>
            <a:fillRect/>
          </a:stretch>
        </p:blipFill>
        <p:spPr>
          <a:xfrm>
            <a:off x="260902" y="3689906"/>
            <a:ext cx="1424305" cy="371167"/>
          </a:xfrm>
          <a:prstGeom prst="rect">
            <a:avLst/>
          </a:prstGeom>
        </p:spPr>
      </p:pic>
      <p:pic>
        <p:nvPicPr>
          <p:cNvPr id="51" name="Picture 50"/>
          <p:cNvPicPr/>
          <p:nvPr/>
        </p:nvPicPr>
        <p:blipFill>
          <a:blip r:embed="rId4">
            <a:extLst>
              <a:ext uri="{28A0092B-C50C-407E-A947-70E740481C1C}">
                <a14:useLocalDpi xmlns:a14="http://schemas.microsoft.com/office/drawing/2010/main" val="0"/>
              </a:ext>
            </a:extLst>
          </a:blip>
          <a:stretch>
            <a:fillRect/>
          </a:stretch>
        </p:blipFill>
        <p:spPr>
          <a:xfrm>
            <a:off x="4847396" y="1788048"/>
            <a:ext cx="1020009" cy="390444"/>
          </a:xfrm>
          <a:prstGeom prst="rect">
            <a:avLst/>
          </a:prstGeom>
        </p:spPr>
      </p:pic>
      <p:pic>
        <p:nvPicPr>
          <p:cNvPr id="52" name="Picture 51"/>
          <p:cNvPicPr/>
          <p:nvPr/>
        </p:nvPicPr>
        <p:blipFill rotWithShape="1">
          <a:blip r:embed="rId5">
            <a:extLst>
              <a:ext uri="{28A0092B-C50C-407E-A947-70E740481C1C}">
                <a14:useLocalDpi xmlns:a14="http://schemas.microsoft.com/office/drawing/2010/main" val="0"/>
              </a:ext>
            </a:extLst>
          </a:blip>
          <a:srcRect t="22477" b="23579"/>
          <a:stretch/>
        </p:blipFill>
        <p:spPr bwMode="auto">
          <a:xfrm>
            <a:off x="1695557" y="1656262"/>
            <a:ext cx="1581047" cy="592523"/>
          </a:xfrm>
          <a:prstGeom prst="rect">
            <a:avLst/>
          </a:prstGeom>
          <a:ln>
            <a:noFill/>
          </a:ln>
          <a:extLst>
            <a:ext uri="{53640926-AAD7-44D8-BBD7-CCE9431645EC}">
              <a14:shadowObscured xmlns:a14="http://schemas.microsoft.com/office/drawing/2010/main"/>
            </a:ext>
          </a:extLst>
        </p:spPr>
      </p:pic>
      <p:pic>
        <p:nvPicPr>
          <p:cNvPr id="53" name="Picture 52"/>
          <p:cNvPicPr/>
          <p:nvPr/>
        </p:nvPicPr>
        <p:blipFill>
          <a:blip r:embed="rId6">
            <a:extLst>
              <a:ext uri="{28A0092B-C50C-407E-A947-70E740481C1C}">
                <a14:useLocalDpi xmlns:a14="http://schemas.microsoft.com/office/drawing/2010/main" val="0"/>
              </a:ext>
            </a:extLst>
          </a:blip>
          <a:stretch>
            <a:fillRect/>
          </a:stretch>
        </p:blipFill>
        <p:spPr>
          <a:xfrm>
            <a:off x="7892524" y="2510458"/>
            <a:ext cx="1099081" cy="918543"/>
          </a:xfrm>
          <a:prstGeom prst="rect">
            <a:avLst/>
          </a:prstGeom>
        </p:spPr>
      </p:pic>
      <p:pic>
        <p:nvPicPr>
          <p:cNvPr id="54" name="Picture 53"/>
          <p:cNvPicPr/>
          <p:nvPr/>
        </p:nvPicPr>
        <p:blipFill rotWithShape="1">
          <a:blip r:embed="rId7">
            <a:extLst>
              <a:ext uri="{28A0092B-C50C-407E-A947-70E740481C1C}">
                <a14:useLocalDpi xmlns:a14="http://schemas.microsoft.com/office/drawing/2010/main" val="0"/>
              </a:ext>
            </a:extLst>
          </a:blip>
          <a:srcRect t="10884" b="11301"/>
          <a:stretch/>
        </p:blipFill>
        <p:spPr bwMode="auto">
          <a:xfrm>
            <a:off x="7878711" y="4285814"/>
            <a:ext cx="1036692" cy="827783"/>
          </a:xfrm>
          <a:prstGeom prst="rect">
            <a:avLst/>
          </a:prstGeom>
          <a:ln>
            <a:noFill/>
          </a:ln>
          <a:extLst>
            <a:ext uri="{53640926-AAD7-44D8-BBD7-CCE9431645EC}">
              <a14:shadowObscured xmlns:a14="http://schemas.microsoft.com/office/drawing/2010/main"/>
            </a:ext>
          </a:extLst>
        </p:spPr>
      </p:pic>
      <p:pic>
        <p:nvPicPr>
          <p:cNvPr id="55" name="Picture 54"/>
          <p:cNvPicPr/>
          <p:nvPr/>
        </p:nvPicPr>
        <p:blipFill rotWithShape="1">
          <a:blip r:embed="rId8">
            <a:extLst>
              <a:ext uri="{28A0092B-C50C-407E-A947-70E740481C1C}">
                <a14:useLocalDpi xmlns:a14="http://schemas.microsoft.com/office/drawing/2010/main" val="0"/>
              </a:ext>
            </a:extLst>
          </a:blip>
          <a:srcRect t="25496" b="23330"/>
          <a:stretch/>
        </p:blipFill>
        <p:spPr bwMode="auto">
          <a:xfrm>
            <a:off x="1505589" y="2622456"/>
            <a:ext cx="1694815" cy="722631"/>
          </a:xfrm>
          <a:prstGeom prst="rect">
            <a:avLst/>
          </a:prstGeom>
          <a:ln>
            <a:noFill/>
          </a:ln>
          <a:extLst>
            <a:ext uri="{53640926-AAD7-44D8-BBD7-CCE9431645EC}">
              <a14:shadowObscured xmlns:a14="http://schemas.microsoft.com/office/drawing/2010/main"/>
            </a:ext>
          </a:extLst>
        </p:spPr>
      </p:pic>
      <p:pic>
        <p:nvPicPr>
          <p:cNvPr id="56" name="Picture 55"/>
          <p:cNvPicPr/>
          <p:nvPr/>
        </p:nvPicPr>
        <p:blipFill>
          <a:blip r:embed="rId9" cstate="print">
            <a:extLst>
              <a:ext uri="{28A0092B-C50C-407E-A947-70E740481C1C}">
                <a14:useLocalDpi xmlns:a14="http://schemas.microsoft.com/office/drawing/2010/main" val="0"/>
              </a:ext>
            </a:extLst>
          </a:blip>
          <a:stretch>
            <a:fillRect/>
          </a:stretch>
        </p:blipFill>
        <p:spPr>
          <a:xfrm>
            <a:off x="3414508" y="2590797"/>
            <a:ext cx="1005093" cy="1005093"/>
          </a:xfrm>
          <a:prstGeom prst="rect">
            <a:avLst/>
          </a:prstGeom>
        </p:spPr>
      </p:pic>
      <p:pic>
        <p:nvPicPr>
          <p:cNvPr id="57" name="Picture 56"/>
          <p:cNvPicPr/>
          <p:nvPr/>
        </p:nvPicPr>
        <p:blipFill>
          <a:blip r:embed="rId10" cstate="print">
            <a:extLst>
              <a:ext uri="{28A0092B-C50C-407E-A947-70E740481C1C}">
                <a14:useLocalDpi xmlns:a14="http://schemas.microsoft.com/office/drawing/2010/main" val="0"/>
              </a:ext>
            </a:extLst>
          </a:blip>
          <a:stretch>
            <a:fillRect/>
          </a:stretch>
        </p:blipFill>
        <p:spPr>
          <a:xfrm>
            <a:off x="4829179" y="2514601"/>
            <a:ext cx="984463" cy="698201"/>
          </a:xfrm>
          <a:prstGeom prst="rect">
            <a:avLst/>
          </a:prstGeom>
        </p:spPr>
      </p:pic>
      <p:pic>
        <p:nvPicPr>
          <p:cNvPr id="58" name="Picture 57"/>
          <p:cNvPicPr/>
          <p:nvPr/>
        </p:nvPicPr>
        <p:blipFill rotWithShape="1">
          <a:blip r:embed="rId11">
            <a:extLst>
              <a:ext uri="{28A0092B-C50C-407E-A947-70E740481C1C}">
                <a14:useLocalDpi xmlns:a14="http://schemas.microsoft.com/office/drawing/2010/main" val="0"/>
              </a:ext>
            </a:extLst>
          </a:blip>
          <a:srcRect t="27270" b="28416"/>
          <a:stretch/>
        </p:blipFill>
        <p:spPr bwMode="auto">
          <a:xfrm>
            <a:off x="76201" y="5313937"/>
            <a:ext cx="1550435" cy="629665"/>
          </a:xfrm>
          <a:prstGeom prst="rect">
            <a:avLst/>
          </a:prstGeom>
          <a:ln>
            <a:noFill/>
          </a:ln>
          <a:extLst>
            <a:ext uri="{53640926-AAD7-44D8-BBD7-CCE9431645EC}">
              <a14:shadowObscured xmlns:a14="http://schemas.microsoft.com/office/drawing/2010/main"/>
            </a:ext>
          </a:extLst>
        </p:spPr>
      </p:pic>
      <p:pic>
        <p:nvPicPr>
          <p:cNvPr id="59" name="Picture 58"/>
          <p:cNvPicPr/>
          <p:nvPr/>
        </p:nvPicPr>
        <p:blipFill>
          <a:blip r:embed="rId12" cstate="print">
            <a:extLst>
              <a:ext uri="{28A0092B-C50C-407E-A947-70E740481C1C}">
                <a14:useLocalDpi xmlns:a14="http://schemas.microsoft.com/office/drawing/2010/main" val="0"/>
              </a:ext>
            </a:extLst>
          </a:blip>
          <a:stretch>
            <a:fillRect/>
          </a:stretch>
        </p:blipFill>
        <p:spPr>
          <a:xfrm>
            <a:off x="8153405" y="1656264"/>
            <a:ext cx="621759" cy="621759"/>
          </a:xfrm>
          <a:prstGeom prst="rect">
            <a:avLst/>
          </a:prstGeom>
        </p:spPr>
      </p:pic>
      <p:pic>
        <p:nvPicPr>
          <p:cNvPr id="60" name="Picture 59"/>
          <p:cNvPicPr/>
          <p:nvPr/>
        </p:nvPicPr>
        <p:blipFill>
          <a:blip r:embed="rId13">
            <a:extLst>
              <a:ext uri="{28A0092B-C50C-407E-A947-70E740481C1C}">
                <a14:useLocalDpi xmlns:a14="http://schemas.microsoft.com/office/drawing/2010/main" val="0"/>
              </a:ext>
            </a:extLst>
          </a:blip>
          <a:stretch>
            <a:fillRect/>
          </a:stretch>
        </p:blipFill>
        <p:spPr>
          <a:xfrm>
            <a:off x="3657601" y="1600197"/>
            <a:ext cx="805915" cy="532208"/>
          </a:xfrm>
          <a:prstGeom prst="rect">
            <a:avLst/>
          </a:prstGeom>
        </p:spPr>
      </p:pic>
      <p:pic>
        <p:nvPicPr>
          <p:cNvPr id="64" name="Picture 63"/>
          <p:cNvPicPr/>
          <p:nvPr/>
        </p:nvPicPr>
        <p:blipFill>
          <a:blip r:embed="rId14" cstate="print">
            <a:extLst>
              <a:ext uri="{28A0092B-C50C-407E-A947-70E740481C1C}">
                <a14:useLocalDpi xmlns:a14="http://schemas.microsoft.com/office/drawing/2010/main" val="0"/>
              </a:ext>
            </a:extLst>
          </a:blip>
          <a:stretch>
            <a:fillRect/>
          </a:stretch>
        </p:blipFill>
        <p:spPr>
          <a:xfrm>
            <a:off x="7656916" y="3613828"/>
            <a:ext cx="1182289" cy="403656"/>
          </a:xfrm>
          <a:prstGeom prst="rect">
            <a:avLst/>
          </a:prstGeom>
        </p:spPr>
      </p:pic>
      <p:pic>
        <p:nvPicPr>
          <p:cNvPr id="65" name="Picture 64"/>
          <p:cNvPicPr/>
          <p:nvPr/>
        </p:nvPicPr>
        <p:blipFill>
          <a:blip r:embed="rId15" cstate="print">
            <a:extLst>
              <a:ext uri="{28A0092B-C50C-407E-A947-70E740481C1C}">
                <a14:useLocalDpi xmlns:a14="http://schemas.microsoft.com/office/drawing/2010/main" val="0"/>
              </a:ext>
            </a:extLst>
          </a:blip>
          <a:stretch>
            <a:fillRect/>
          </a:stretch>
        </p:blipFill>
        <p:spPr>
          <a:xfrm>
            <a:off x="3075717" y="3657601"/>
            <a:ext cx="1343883" cy="403657"/>
          </a:xfrm>
          <a:prstGeom prst="rect">
            <a:avLst/>
          </a:prstGeom>
        </p:spPr>
      </p:pic>
      <p:pic>
        <p:nvPicPr>
          <p:cNvPr id="67" name="Picture 66"/>
          <p:cNvPicPr/>
          <p:nvPr/>
        </p:nvPicPr>
        <p:blipFill rotWithShape="1">
          <a:blip r:embed="rId16">
            <a:extLst>
              <a:ext uri="{28A0092B-C50C-407E-A947-70E740481C1C}">
                <a14:useLocalDpi xmlns:a14="http://schemas.microsoft.com/office/drawing/2010/main" val="0"/>
              </a:ext>
            </a:extLst>
          </a:blip>
          <a:srcRect r="9999" b="47860"/>
          <a:stretch/>
        </p:blipFill>
        <p:spPr bwMode="auto">
          <a:xfrm>
            <a:off x="6245801" y="3579858"/>
            <a:ext cx="1182551" cy="398035"/>
          </a:xfrm>
          <a:prstGeom prst="rect">
            <a:avLst/>
          </a:prstGeom>
          <a:ln>
            <a:noFill/>
          </a:ln>
          <a:extLst>
            <a:ext uri="{53640926-AAD7-44D8-BBD7-CCE9431645EC}">
              <a14:shadowObscured xmlns:a14="http://schemas.microsoft.com/office/drawing/2010/main"/>
            </a:ext>
          </a:extLst>
        </p:spPr>
      </p:pic>
      <p:pic>
        <p:nvPicPr>
          <p:cNvPr id="69" name="Picture 68"/>
          <p:cNvPicPr/>
          <p:nvPr/>
        </p:nvPicPr>
        <p:blipFill>
          <a:blip r:embed="rId17">
            <a:extLst>
              <a:ext uri="{28A0092B-C50C-407E-A947-70E740481C1C}">
                <a14:useLocalDpi xmlns:a14="http://schemas.microsoft.com/office/drawing/2010/main" val="0"/>
              </a:ext>
            </a:extLst>
          </a:blip>
          <a:stretch>
            <a:fillRect/>
          </a:stretch>
        </p:blipFill>
        <p:spPr>
          <a:xfrm>
            <a:off x="260902" y="4698146"/>
            <a:ext cx="925567" cy="407251"/>
          </a:xfrm>
          <a:prstGeom prst="rect">
            <a:avLst/>
          </a:prstGeom>
        </p:spPr>
      </p:pic>
      <p:pic>
        <p:nvPicPr>
          <p:cNvPr id="70" name="Picture 69"/>
          <p:cNvPicPr/>
          <p:nvPr/>
        </p:nvPicPr>
        <p:blipFill>
          <a:blip r:embed="rId18" cstate="print">
            <a:extLst>
              <a:ext uri="{28A0092B-C50C-407E-A947-70E740481C1C}">
                <a14:useLocalDpi xmlns:a14="http://schemas.microsoft.com/office/drawing/2010/main" val="0"/>
              </a:ext>
            </a:extLst>
          </a:blip>
          <a:stretch>
            <a:fillRect/>
          </a:stretch>
        </p:blipFill>
        <p:spPr>
          <a:xfrm>
            <a:off x="1468573" y="4600905"/>
            <a:ext cx="1381835" cy="446233"/>
          </a:xfrm>
          <a:prstGeom prst="rect">
            <a:avLst/>
          </a:prstGeom>
        </p:spPr>
      </p:pic>
      <p:pic>
        <p:nvPicPr>
          <p:cNvPr id="71" name="Picture 70"/>
          <p:cNvPicPr/>
          <p:nvPr/>
        </p:nvPicPr>
        <p:blipFill>
          <a:blip r:embed="rId19">
            <a:extLst>
              <a:ext uri="{28A0092B-C50C-407E-A947-70E740481C1C}">
                <a14:useLocalDpi xmlns:a14="http://schemas.microsoft.com/office/drawing/2010/main" val="0"/>
              </a:ext>
            </a:extLst>
          </a:blip>
          <a:stretch>
            <a:fillRect/>
          </a:stretch>
        </p:blipFill>
        <p:spPr>
          <a:xfrm>
            <a:off x="3138772" y="4650346"/>
            <a:ext cx="1524000" cy="309899"/>
          </a:xfrm>
          <a:prstGeom prst="rect">
            <a:avLst/>
          </a:prstGeom>
        </p:spPr>
      </p:pic>
      <p:pic>
        <p:nvPicPr>
          <p:cNvPr id="73" name="Picture 72"/>
          <p:cNvPicPr/>
          <p:nvPr/>
        </p:nvPicPr>
        <p:blipFill>
          <a:blip r:embed="rId20">
            <a:extLst>
              <a:ext uri="{28A0092B-C50C-407E-A947-70E740481C1C}">
                <a14:useLocalDpi xmlns:a14="http://schemas.microsoft.com/office/drawing/2010/main" val="0"/>
              </a:ext>
            </a:extLst>
          </a:blip>
          <a:stretch>
            <a:fillRect/>
          </a:stretch>
        </p:blipFill>
        <p:spPr>
          <a:xfrm>
            <a:off x="4835319" y="4689673"/>
            <a:ext cx="1184484" cy="281265"/>
          </a:xfrm>
          <a:prstGeom prst="rect">
            <a:avLst/>
          </a:prstGeom>
        </p:spPr>
      </p:pic>
      <p:pic>
        <p:nvPicPr>
          <p:cNvPr id="74" name="Picture 73"/>
          <p:cNvPicPr/>
          <p:nvPr/>
        </p:nvPicPr>
        <p:blipFill>
          <a:blip r:embed="rId21">
            <a:extLst>
              <a:ext uri="{28A0092B-C50C-407E-A947-70E740481C1C}">
                <a14:useLocalDpi xmlns:a14="http://schemas.microsoft.com/office/drawing/2010/main" val="0"/>
              </a:ext>
            </a:extLst>
          </a:blip>
          <a:stretch>
            <a:fillRect/>
          </a:stretch>
        </p:blipFill>
        <p:spPr>
          <a:xfrm>
            <a:off x="6324603" y="4594796"/>
            <a:ext cx="1284343" cy="518796"/>
          </a:xfrm>
          <a:prstGeom prst="rect">
            <a:avLst/>
          </a:prstGeom>
        </p:spPr>
      </p:pic>
      <p:pic>
        <p:nvPicPr>
          <p:cNvPr id="75" name="Picture 74"/>
          <p:cNvPicPr/>
          <p:nvPr/>
        </p:nvPicPr>
        <p:blipFill>
          <a:blip r:embed="rId22">
            <a:extLst>
              <a:ext uri="{28A0092B-C50C-407E-A947-70E740481C1C}">
                <a14:useLocalDpi xmlns:a14="http://schemas.microsoft.com/office/drawing/2010/main" val="0"/>
              </a:ext>
            </a:extLst>
          </a:blip>
          <a:stretch>
            <a:fillRect/>
          </a:stretch>
        </p:blipFill>
        <p:spPr>
          <a:xfrm>
            <a:off x="305793" y="2787446"/>
            <a:ext cx="1066800" cy="392643"/>
          </a:xfrm>
          <a:prstGeom prst="rect">
            <a:avLst/>
          </a:prstGeom>
        </p:spPr>
      </p:pic>
      <p:pic>
        <p:nvPicPr>
          <p:cNvPr id="1026"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53204" y="1779274"/>
            <a:ext cx="1049337"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p:nvPr/>
        </p:nvPicPr>
        <p:blipFill>
          <a:blip r:embed="rId24">
            <a:extLst>
              <a:ext uri="{28A0092B-C50C-407E-A947-70E740481C1C}">
                <a14:useLocalDpi xmlns:a14="http://schemas.microsoft.com/office/drawing/2010/main" val="0"/>
              </a:ext>
            </a:extLst>
          </a:blip>
          <a:stretch>
            <a:fillRect/>
          </a:stretch>
        </p:blipFill>
        <p:spPr>
          <a:xfrm>
            <a:off x="6539236" y="2856618"/>
            <a:ext cx="1080765" cy="254299"/>
          </a:xfrm>
          <a:prstGeom prst="rect">
            <a:avLst/>
          </a:prstGeom>
        </p:spPr>
      </p:pic>
      <p:pic>
        <p:nvPicPr>
          <p:cNvPr id="28" name="Picture 27"/>
          <p:cNvPicPr/>
          <p:nvPr/>
        </p:nvPicPr>
        <p:blipFill>
          <a:blip r:embed="rId25">
            <a:extLst>
              <a:ext uri="{28A0092B-C50C-407E-A947-70E740481C1C}">
                <a14:useLocalDpi xmlns:a14="http://schemas.microsoft.com/office/drawing/2010/main" val="0"/>
              </a:ext>
            </a:extLst>
          </a:blip>
          <a:stretch>
            <a:fillRect/>
          </a:stretch>
        </p:blipFill>
        <p:spPr>
          <a:xfrm>
            <a:off x="1955832" y="3579860"/>
            <a:ext cx="750373" cy="580288"/>
          </a:xfrm>
          <a:prstGeom prst="rect">
            <a:avLst/>
          </a:prstGeom>
        </p:spPr>
      </p:pic>
      <p:pic>
        <p:nvPicPr>
          <p:cNvPr id="29" name="Picture 28"/>
          <p:cNvPicPr/>
          <p:nvPr/>
        </p:nvPicPr>
        <p:blipFill rotWithShape="1">
          <a:blip r:embed="rId26" cstate="print">
            <a:extLst>
              <a:ext uri="{28A0092B-C50C-407E-A947-70E740481C1C}">
                <a14:useLocalDpi xmlns:a14="http://schemas.microsoft.com/office/drawing/2010/main" val="0"/>
              </a:ext>
            </a:extLst>
          </a:blip>
          <a:srcRect t="25516" b="25863"/>
          <a:stretch/>
        </p:blipFill>
        <p:spPr bwMode="auto">
          <a:xfrm>
            <a:off x="4627701" y="3702326"/>
            <a:ext cx="1181735" cy="377425"/>
          </a:xfrm>
          <a:prstGeom prst="rect">
            <a:avLst/>
          </a:prstGeom>
          <a:ln>
            <a:noFill/>
          </a:ln>
          <a:extLst>
            <a:ext uri="{53640926-AAD7-44D8-BBD7-CCE9431645EC}">
              <a14:shadowObscured xmlns:a14="http://schemas.microsoft.com/office/drawing/2010/main"/>
            </a:ext>
          </a:extLst>
        </p:spPr>
      </p:pic>
      <p:pic>
        <p:nvPicPr>
          <p:cNvPr id="30" name="Picture 29"/>
          <p:cNvPicPr/>
          <p:nvPr/>
        </p:nvPicPr>
        <p:blipFill rotWithShape="1">
          <a:blip r:embed="rId26" cstate="print">
            <a:extLst>
              <a:ext uri="{28A0092B-C50C-407E-A947-70E740481C1C}">
                <a14:useLocalDpi xmlns:a14="http://schemas.microsoft.com/office/drawing/2010/main" val="0"/>
              </a:ext>
            </a:extLst>
          </a:blip>
          <a:srcRect t="25516" b="25863"/>
          <a:stretch/>
        </p:blipFill>
        <p:spPr bwMode="auto">
          <a:xfrm>
            <a:off x="3124204" y="5410198"/>
            <a:ext cx="1425913" cy="455411"/>
          </a:xfrm>
          <a:prstGeom prst="rect">
            <a:avLst/>
          </a:prstGeom>
          <a:ln>
            <a:noFill/>
          </a:ln>
          <a:extLst>
            <a:ext uri="{53640926-AAD7-44D8-BBD7-CCE9431645EC}">
              <a14:shadowObscured xmlns:a14="http://schemas.microsoft.com/office/drawing/2010/main"/>
            </a:ext>
          </a:extLst>
        </p:spPr>
      </p:pic>
      <p:pic>
        <p:nvPicPr>
          <p:cNvPr id="32" name="Picture 31"/>
          <p:cNvPicPr/>
          <p:nvPr/>
        </p:nvPicPr>
        <p:blipFill>
          <a:blip r:embed="rId27" cstate="print">
            <a:extLst>
              <a:ext uri="{28A0092B-C50C-407E-A947-70E740481C1C}">
                <a14:useLocalDpi xmlns:a14="http://schemas.microsoft.com/office/drawing/2010/main" val="0"/>
              </a:ext>
            </a:extLst>
          </a:blip>
          <a:stretch>
            <a:fillRect/>
          </a:stretch>
        </p:blipFill>
        <p:spPr>
          <a:xfrm>
            <a:off x="4495800" y="5270108"/>
            <a:ext cx="1676400" cy="902092"/>
          </a:xfrm>
          <a:prstGeom prst="rect">
            <a:avLst/>
          </a:prstGeom>
        </p:spPr>
      </p:pic>
      <p:pic>
        <p:nvPicPr>
          <p:cNvPr id="33" name="Picture 32"/>
          <p:cNvPicPr/>
          <p:nvPr/>
        </p:nvPicPr>
        <p:blipFill>
          <a:blip r:embed="rId28" cstate="print">
            <a:extLst>
              <a:ext uri="{28A0092B-C50C-407E-A947-70E740481C1C}">
                <a14:useLocalDpi xmlns:a14="http://schemas.microsoft.com/office/drawing/2010/main" val="0"/>
              </a:ext>
            </a:extLst>
          </a:blip>
          <a:stretch>
            <a:fillRect/>
          </a:stretch>
        </p:blipFill>
        <p:spPr>
          <a:xfrm>
            <a:off x="6324601" y="5252758"/>
            <a:ext cx="786915" cy="696539"/>
          </a:xfrm>
          <a:prstGeom prst="rect">
            <a:avLst/>
          </a:prstGeom>
        </p:spPr>
      </p:pic>
      <p:pic>
        <p:nvPicPr>
          <p:cNvPr id="34" name="Picture 33"/>
          <p:cNvPicPr/>
          <p:nvPr/>
        </p:nvPicPr>
        <p:blipFill>
          <a:blip r:embed="rId29">
            <a:extLst>
              <a:ext uri="{28A0092B-C50C-407E-A947-70E740481C1C}">
                <a14:useLocalDpi xmlns:a14="http://schemas.microsoft.com/office/drawing/2010/main" val="0"/>
              </a:ext>
            </a:extLst>
          </a:blip>
          <a:stretch>
            <a:fillRect/>
          </a:stretch>
        </p:blipFill>
        <p:spPr>
          <a:xfrm>
            <a:off x="7391403" y="5415710"/>
            <a:ext cx="1428751" cy="533400"/>
          </a:xfrm>
          <a:prstGeom prst="rect">
            <a:avLst/>
          </a:prstGeom>
        </p:spPr>
      </p:pic>
      <p:pic>
        <p:nvPicPr>
          <p:cNvPr id="35" name="Picture 34"/>
          <p:cNvPicPr/>
          <p:nvPr/>
        </p:nvPicPr>
        <p:blipFill>
          <a:blip r:embed="rId30" cstate="print">
            <a:extLst>
              <a:ext uri="{28A0092B-C50C-407E-A947-70E740481C1C}">
                <a14:useLocalDpi xmlns:a14="http://schemas.microsoft.com/office/drawing/2010/main" val="0"/>
              </a:ext>
            </a:extLst>
          </a:blip>
          <a:stretch>
            <a:fillRect/>
          </a:stretch>
        </p:blipFill>
        <p:spPr>
          <a:xfrm>
            <a:off x="1914413" y="5432220"/>
            <a:ext cx="1016000" cy="500380"/>
          </a:xfrm>
          <a:prstGeom prst="rect">
            <a:avLst/>
          </a:prstGeom>
        </p:spPr>
      </p:pic>
      <p:sp>
        <p:nvSpPr>
          <p:cNvPr id="11" name="Title 10"/>
          <p:cNvSpPr>
            <a:spLocks noGrp="1"/>
          </p:cNvSpPr>
          <p:nvPr>
            <p:ph type="title"/>
          </p:nvPr>
        </p:nvSpPr>
        <p:spPr/>
        <p:txBody>
          <a:bodyPr/>
          <a:lstStyle/>
          <a:p>
            <a:r>
              <a:rPr lang="en-US" dirty="0" smtClean="0"/>
              <a:t>References</a:t>
            </a:r>
            <a:endParaRPr lang="en-US" dirty="0"/>
          </a:p>
        </p:txBody>
      </p:sp>
      <p:sp>
        <p:nvSpPr>
          <p:cNvPr id="46" name="Footer Placeholder 18"/>
          <p:cNvSpPr>
            <a:spLocks noGrp="1"/>
          </p:cNvSpPr>
          <p:nvPr>
            <p:ph type="ftr" sz="quarter" idx="13"/>
          </p:nvPr>
        </p:nvSpPr>
        <p:spPr>
          <a:xfrm>
            <a:off x="6553200" y="6251852"/>
            <a:ext cx="2895600" cy="203200"/>
          </a:xfrm>
        </p:spPr>
        <p:txBody>
          <a:bodyPr/>
          <a:lstStyle/>
          <a:p>
            <a:r>
              <a:rPr lang="pt-PT" noProof="0" dirty="0" smtClean="0"/>
              <a:t>www.devscope.net</a:t>
            </a:r>
            <a:endParaRPr lang="pt-PT" noProof="0" dirty="0"/>
          </a:p>
        </p:txBody>
      </p:sp>
      <p:sp>
        <p:nvSpPr>
          <p:cNvPr id="47" name="Slide Number Placeholder 8"/>
          <p:cNvSpPr>
            <a:spLocks noGrp="1"/>
          </p:cNvSpPr>
          <p:nvPr>
            <p:ph type="sldNum" sz="quarter" idx="14"/>
          </p:nvPr>
        </p:nvSpPr>
        <p:spPr>
          <a:xfrm>
            <a:off x="7543800" y="6235424"/>
            <a:ext cx="2226157" cy="241576"/>
          </a:xfrm>
        </p:spPr>
        <p:txBody>
          <a:bodyPr/>
          <a:lstStyle/>
          <a:p>
            <a:r>
              <a:rPr lang="pt-PT" noProof="0" dirty="0" smtClean="0"/>
              <a:t>11</a:t>
            </a:r>
            <a:endParaRPr lang="pt-PT" noProof="0" dirty="0"/>
          </a:p>
        </p:txBody>
      </p:sp>
    </p:spTree>
    <p:extLst>
      <p:ext uri="{BB962C8B-B14F-4D97-AF65-F5344CB8AC3E}">
        <p14:creationId xmlns:p14="http://schemas.microsoft.com/office/powerpoint/2010/main" val="3923960133"/>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BizTalk Server 2013</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110</a:t>
            </a:fld>
            <a:endParaRPr lang="pt-PT" dirty="0"/>
          </a:p>
        </p:txBody>
      </p:sp>
      <p:sp>
        <p:nvSpPr>
          <p:cNvPr id="7" name="Freeform 6"/>
          <p:cNvSpPr>
            <a:spLocks/>
          </p:cNvSpPr>
          <p:nvPr/>
        </p:nvSpPr>
        <p:spPr bwMode="auto">
          <a:xfrm>
            <a:off x="285751" y="3528498"/>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8" name="Freeform 6"/>
          <p:cNvSpPr>
            <a:spLocks/>
          </p:cNvSpPr>
          <p:nvPr/>
        </p:nvSpPr>
        <p:spPr bwMode="auto">
          <a:xfrm>
            <a:off x="3205592" y="3528498"/>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9" name="Rectangle 8"/>
          <p:cNvSpPr/>
          <p:nvPr/>
        </p:nvSpPr>
        <p:spPr bwMode="auto">
          <a:xfrm>
            <a:off x="2" y="3374498"/>
            <a:ext cx="9144000" cy="4763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endParaRPr lang="en-US" sz="1350" dirty="0">
              <a:gradFill>
                <a:gsLst>
                  <a:gs pos="0">
                    <a:srgbClr val="FFFFFF"/>
                  </a:gs>
                  <a:gs pos="100000">
                    <a:srgbClr val="FFFFFF"/>
                  </a:gs>
                </a:gsLst>
                <a:lin ang="5400000" scaled="0"/>
              </a:gradFill>
            </a:endParaRPr>
          </a:p>
        </p:txBody>
      </p:sp>
      <p:sp>
        <p:nvSpPr>
          <p:cNvPr id="10" name="Rectangle 9"/>
          <p:cNvSpPr/>
          <p:nvPr/>
        </p:nvSpPr>
        <p:spPr>
          <a:xfrm>
            <a:off x="6125678" y="4906434"/>
            <a:ext cx="2865706" cy="1057879"/>
          </a:xfrm>
          <a:prstGeom prst="rect">
            <a:avLst/>
          </a:prstGeom>
        </p:spPr>
        <p:txBody>
          <a:bodyPr wrap="square" lIns="68477" tIns="34239" rIns="68477" bIns="34239">
            <a:spAutoFit/>
          </a:bodyPr>
          <a:lstStyle/>
          <a:p>
            <a:pPr marL="3573" indent="-3573" algn="ctr">
              <a:lnSpc>
                <a:spcPts val="2188"/>
              </a:lnSpc>
            </a:pPr>
            <a:r>
              <a:rPr lang="en-US" sz="2026" dirty="0">
                <a:solidFill>
                  <a:schemeClr val="accent1">
                    <a:alpha val="99000"/>
                  </a:schemeClr>
                </a:solidFill>
                <a:ea typeface="Segoe UI" pitchFamily="34" charset="0"/>
                <a:cs typeface="Segoe UI" pitchFamily="34" charset="0"/>
              </a:rPr>
              <a:t>Ready for the Cloud</a:t>
            </a:r>
          </a:p>
          <a:p>
            <a:pPr indent="-3573">
              <a:spcBef>
                <a:spcPts val="750"/>
              </a:spcBef>
              <a:spcAft>
                <a:spcPts val="750"/>
              </a:spcAft>
              <a:tabLst>
                <a:tab pos="2319723" algn="l"/>
              </a:tabLst>
            </a:pPr>
            <a:r>
              <a:rPr lang="en-US" sz="1125" dirty="0">
                <a:solidFill>
                  <a:schemeClr val="tx2">
                    <a:alpha val="99000"/>
                  </a:schemeClr>
                </a:solidFill>
                <a:latin typeface="Segoe"/>
              </a:rPr>
              <a:t/>
            </a:r>
            <a:br>
              <a:rPr lang="en-US" sz="1125" dirty="0">
                <a:solidFill>
                  <a:schemeClr val="tx2">
                    <a:alpha val="99000"/>
                  </a:schemeClr>
                </a:solidFill>
                <a:latin typeface="Segoe"/>
              </a:rPr>
            </a:br>
            <a:r>
              <a:rPr lang="en-US" sz="1400" dirty="0">
                <a:latin typeface="Segoe UI (Body)"/>
              </a:rPr>
              <a:t>Start enjoying the benefits of the cloud.</a:t>
            </a:r>
          </a:p>
        </p:txBody>
      </p:sp>
      <p:sp>
        <p:nvSpPr>
          <p:cNvPr id="11" name="Freeform 6"/>
          <p:cNvSpPr>
            <a:spLocks/>
          </p:cNvSpPr>
          <p:nvPr/>
        </p:nvSpPr>
        <p:spPr bwMode="auto">
          <a:xfrm>
            <a:off x="6125677" y="3528498"/>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12" name="Rectangle 11"/>
          <p:cNvSpPr/>
          <p:nvPr/>
        </p:nvSpPr>
        <p:spPr>
          <a:xfrm>
            <a:off x="232346" y="4906434"/>
            <a:ext cx="2793245" cy="1057879"/>
          </a:xfrm>
          <a:prstGeom prst="rect">
            <a:avLst/>
          </a:prstGeom>
        </p:spPr>
        <p:txBody>
          <a:bodyPr wrap="square" lIns="68477" tIns="34239" rIns="68477" bIns="34239">
            <a:spAutoFit/>
          </a:bodyPr>
          <a:lstStyle/>
          <a:p>
            <a:pPr marL="3573" indent="-3573" algn="ctr">
              <a:lnSpc>
                <a:spcPts val="2188"/>
              </a:lnSpc>
            </a:pPr>
            <a:r>
              <a:rPr lang="en-US" sz="2026" dirty="0">
                <a:solidFill>
                  <a:schemeClr val="accent1">
                    <a:alpha val="99000"/>
                  </a:schemeClr>
                </a:solidFill>
                <a:ea typeface="Segoe UI" pitchFamily="34" charset="0"/>
                <a:cs typeface="Segoe UI" pitchFamily="34" charset="0"/>
              </a:rPr>
              <a:t>Platform Support</a:t>
            </a:r>
          </a:p>
          <a:p>
            <a:pPr>
              <a:spcAft>
                <a:spcPts val="750"/>
              </a:spcAft>
            </a:pPr>
            <a:endParaRPr lang="en-US" sz="1125" dirty="0">
              <a:gradFill>
                <a:gsLst>
                  <a:gs pos="0">
                    <a:schemeClr val="tx1">
                      <a:lumMod val="75000"/>
                      <a:lumOff val="25000"/>
                    </a:schemeClr>
                  </a:gs>
                  <a:gs pos="100000">
                    <a:schemeClr val="tx1">
                      <a:lumMod val="75000"/>
                      <a:lumOff val="25000"/>
                    </a:schemeClr>
                  </a:gs>
                </a:gsLst>
                <a:lin ang="5400000" scaled="0"/>
              </a:gradFill>
            </a:endParaRPr>
          </a:p>
          <a:p>
            <a:pPr>
              <a:spcAft>
                <a:spcPts val="750"/>
              </a:spcAft>
            </a:pPr>
            <a:r>
              <a:rPr lang="en-US" sz="1400" dirty="0">
                <a:latin typeface="Segoe UI (Body)"/>
              </a:rPr>
              <a:t>Stay up-to-date with the latest platform.</a:t>
            </a:r>
          </a:p>
        </p:txBody>
      </p:sp>
      <p:sp>
        <p:nvSpPr>
          <p:cNvPr id="13" name="TextBox 12"/>
          <p:cNvSpPr txBox="1"/>
          <p:nvPr/>
        </p:nvSpPr>
        <p:spPr>
          <a:xfrm>
            <a:off x="2477370" y="2927179"/>
            <a:ext cx="3793218" cy="401607"/>
          </a:xfrm>
          <a:prstGeom prst="rect">
            <a:avLst/>
          </a:prstGeom>
          <a:noFill/>
        </p:spPr>
        <p:txBody>
          <a:bodyPr wrap="square" lIns="88990" tIns="44493" rIns="88990" bIns="44493" rtlCol="0">
            <a:spAutoFit/>
          </a:bodyPr>
          <a:lstStyle/>
          <a:p>
            <a:pPr algn="ctr" defTabSz="456360">
              <a:lnSpc>
                <a:spcPct val="90000"/>
              </a:lnSpc>
              <a:spcBef>
                <a:spcPct val="0"/>
              </a:spcBef>
              <a:defRPr/>
            </a:pPr>
            <a:r>
              <a:rPr lang="en-US" sz="2251" dirty="0">
                <a:solidFill>
                  <a:prstClr val="black">
                    <a:alpha val="99000"/>
                  </a:prstClr>
                </a:solidFill>
                <a:latin typeface="Segoe UI Light" pitchFamily="34" charset="0"/>
              </a:rPr>
              <a:t>Key Themes</a:t>
            </a:r>
            <a:endParaRPr lang="en-US" sz="2251" dirty="0">
              <a:solidFill>
                <a:srgbClr val="EE7816">
                  <a:alpha val="99000"/>
                </a:srgbClr>
              </a:solidFill>
              <a:latin typeface="Segoe UI Light" pitchFamily="34" charset="0"/>
            </a:endParaRPr>
          </a:p>
        </p:txBody>
      </p:sp>
      <p:pic>
        <p:nvPicPr>
          <p:cNvPr id="14" name="Picture 30" descr="server"/>
          <p:cNvPicPr>
            <a:picLocks noChangeAspect="1" noChangeArrowheads="1"/>
          </p:cNvPicPr>
          <p:nvPr/>
        </p:nvPicPr>
        <p:blipFill>
          <a:blip r:embed="rId2"/>
          <a:srcRect/>
          <a:stretch>
            <a:fillRect/>
          </a:stretch>
        </p:blipFill>
        <p:spPr bwMode="auto">
          <a:xfrm>
            <a:off x="3849690" y="3596511"/>
            <a:ext cx="1444625" cy="1166537"/>
          </a:xfrm>
          <a:prstGeom prst="rect">
            <a:avLst/>
          </a:prstGeom>
          <a:noFill/>
          <a:ln w="9525">
            <a:noFill/>
            <a:miter lim="800000"/>
            <a:headEnd/>
            <a:tailEnd/>
          </a:ln>
        </p:spPr>
      </p:pic>
      <p:pic>
        <p:nvPicPr>
          <p:cNvPr id="15" name="Picture 2" descr="C:\Program Files\Microsoft Resource DVD Artwork\DVD_ART\Artwork_Imagery\Shapes and Graphics\Internet Cloud\cloud internet.png"/>
          <p:cNvPicPr>
            <a:picLocks noChangeAspect="1" noChangeArrowheads="1"/>
          </p:cNvPicPr>
          <p:nvPr/>
        </p:nvPicPr>
        <p:blipFill>
          <a:blip r:embed="rId3"/>
          <a:srcRect/>
          <a:stretch>
            <a:fillRect/>
          </a:stretch>
        </p:blipFill>
        <p:spPr bwMode="auto">
          <a:xfrm flipH="1">
            <a:off x="6925297" y="3716150"/>
            <a:ext cx="1143984" cy="927263"/>
          </a:xfrm>
          <a:prstGeom prst="rect">
            <a:avLst/>
          </a:prstGeom>
          <a:noFill/>
          <a:ln w="9525">
            <a:noFill/>
            <a:miter lim="800000"/>
            <a:headEnd/>
            <a:tailEnd/>
          </a:ln>
          <a:effectLst/>
        </p:spPr>
      </p:pic>
      <p:pic>
        <p:nvPicPr>
          <p:cNvPr id="16" name="Picture 39" descr="agility"/>
          <p:cNvPicPr>
            <a:picLocks noChangeAspect="1" noChangeArrowheads="1"/>
          </p:cNvPicPr>
          <p:nvPr/>
        </p:nvPicPr>
        <p:blipFill>
          <a:blip r:embed="rId4"/>
          <a:srcRect/>
          <a:stretch>
            <a:fillRect/>
          </a:stretch>
        </p:blipFill>
        <p:spPr bwMode="auto">
          <a:xfrm>
            <a:off x="793496" y="3770860"/>
            <a:ext cx="1727709" cy="872551"/>
          </a:xfrm>
          <a:prstGeom prst="rect">
            <a:avLst/>
          </a:prstGeom>
          <a:noFill/>
          <a:ln w="9525">
            <a:noFill/>
            <a:miter lim="800000"/>
            <a:headEnd/>
            <a:tailEnd/>
          </a:ln>
        </p:spPr>
      </p:pic>
      <p:sp>
        <p:nvSpPr>
          <p:cNvPr id="17" name="Rectangle 16"/>
          <p:cNvSpPr/>
          <p:nvPr/>
        </p:nvSpPr>
        <p:spPr>
          <a:xfrm>
            <a:off x="3205593" y="4906434"/>
            <a:ext cx="2865706" cy="1057879"/>
          </a:xfrm>
          <a:prstGeom prst="rect">
            <a:avLst/>
          </a:prstGeom>
        </p:spPr>
        <p:txBody>
          <a:bodyPr wrap="square" lIns="68477" tIns="34239" rIns="68477" bIns="34239">
            <a:spAutoFit/>
          </a:bodyPr>
          <a:lstStyle/>
          <a:p>
            <a:pPr marL="3573" indent="-3573" algn="ctr">
              <a:lnSpc>
                <a:spcPts val="2188"/>
              </a:lnSpc>
            </a:pPr>
            <a:r>
              <a:rPr lang="en-US" sz="2026" dirty="0">
                <a:solidFill>
                  <a:schemeClr val="accent1">
                    <a:alpha val="99000"/>
                  </a:schemeClr>
                </a:solidFill>
                <a:ea typeface="Segoe UI" pitchFamily="34" charset="0"/>
                <a:cs typeface="Segoe UI" pitchFamily="34" charset="0"/>
              </a:rPr>
              <a:t>Improved B2B</a:t>
            </a:r>
          </a:p>
          <a:p>
            <a:pPr indent="-3573">
              <a:spcBef>
                <a:spcPts val="750"/>
              </a:spcBef>
              <a:spcAft>
                <a:spcPts val="750"/>
              </a:spcAft>
              <a:tabLst>
                <a:tab pos="2319723" algn="l"/>
              </a:tabLst>
            </a:pPr>
            <a:r>
              <a:rPr lang="en-US" sz="1125" dirty="0">
                <a:solidFill>
                  <a:schemeClr val="tx2">
                    <a:alpha val="99000"/>
                  </a:schemeClr>
                </a:solidFill>
                <a:latin typeface="Segoe"/>
              </a:rPr>
              <a:t/>
            </a:r>
            <a:br>
              <a:rPr lang="en-US" sz="1125" dirty="0">
                <a:solidFill>
                  <a:schemeClr val="tx2">
                    <a:alpha val="99000"/>
                  </a:schemeClr>
                </a:solidFill>
                <a:latin typeface="Segoe"/>
              </a:rPr>
            </a:br>
            <a:r>
              <a:rPr lang="en-US" sz="1400" dirty="0">
                <a:latin typeface="Segoe UI (Body)"/>
              </a:rPr>
              <a:t>Industry standards support, performance improvements.</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346" y="1295400"/>
            <a:ext cx="3244454" cy="1612474"/>
          </a:xfrm>
          <a:prstGeom prst="rect">
            <a:avLst/>
          </a:prstGeom>
        </p:spPr>
      </p:pic>
    </p:spTree>
    <p:extLst>
      <p:ext uri="{BB962C8B-B14F-4D97-AF65-F5344CB8AC3E}">
        <p14:creationId xmlns:p14="http://schemas.microsoft.com/office/powerpoint/2010/main" val="1176618386"/>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BizTalk Server 2013</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111</a:t>
            </a:fld>
            <a:endParaRPr lang="pt-PT" dirty="0"/>
          </a:p>
        </p:txBody>
      </p:sp>
      <p:sp>
        <p:nvSpPr>
          <p:cNvPr id="19" name="Freeform 6"/>
          <p:cNvSpPr>
            <a:spLocks/>
          </p:cNvSpPr>
          <p:nvPr/>
        </p:nvSpPr>
        <p:spPr bwMode="auto">
          <a:xfrm>
            <a:off x="285751" y="1572513"/>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20" name="Freeform 6"/>
          <p:cNvSpPr>
            <a:spLocks/>
          </p:cNvSpPr>
          <p:nvPr/>
        </p:nvSpPr>
        <p:spPr bwMode="auto">
          <a:xfrm>
            <a:off x="3205592" y="1572513"/>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21" name="Rectangle 20"/>
          <p:cNvSpPr/>
          <p:nvPr/>
        </p:nvSpPr>
        <p:spPr>
          <a:xfrm>
            <a:off x="6125678" y="2876211"/>
            <a:ext cx="2865706" cy="3089204"/>
          </a:xfrm>
          <a:prstGeom prst="rect">
            <a:avLst/>
          </a:prstGeom>
        </p:spPr>
        <p:txBody>
          <a:bodyPr wrap="square" lIns="68477" tIns="34239" rIns="68477" bIns="34239">
            <a:spAutoFit/>
          </a:bodyPr>
          <a:lstStyle/>
          <a:p>
            <a:pPr marL="3573" indent="-3573" algn="ctr">
              <a:lnSpc>
                <a:spcPts val="2188"/>
              </a:lnSpc>
            </a:pPr>
            <a:r>
              <a:rPr lang="en-US" dirty="0">
                <a:solidFill>
                  <a:schemeClr val="accent1">
                    <a:alpha val="99000"/>
                  </a:schemeClr>
                </a:solidFill>
                <a:ea typeface="Segoe UI" pitchFamily="34" charset="0"/>
                <a:cs typeface="Segoe UI" pitchFamily="34" charset="0"/>
              </a:rPr>
              <a:t>Ready for the Cloud</a:t>
            </a:r>
          </a:p>
          <a:p>
            <a:pPr marL="178287" indent="-178287">
              <a:spcAft>
                <a:spcPts val="375"/>
              </a:spcAft>
              <a:buFont typeface="Arial" pitchFamily="34" charset="0"/>
              <a:buChar char="•"/>
            </a:pPr>
            <a:endParaRPr lang="en-US" sz="100" b="1" dirty="0">
              <a:solidFill>
                <a:schemeClr val="tx2"/>
              </a:solidFill>
            </a:endParaRPr>
          </a:p>
          <a:p>
            <a:pPr marL="178287" indent="-178287">
              <a:spcAft>
                <a:spcPts val="375"/>
              </a:spcAft>
              <a:buFont typeface="Arial" pitchFamily="34" charset="0"/>
              <a:buChar char="•"/>
            </a:pPr>
            <a:r>
              <a:rPr lang="en-US" sz="825" b="1" dirty="0">
                <a:solidFill>
                  <a:schemeClr val="tx2"/>
                </a:solidFill>
              </a:rPr>
              <a:t>BizTalk Server on Windows Azure</a:t>
            </a:r>
          </a:p>
          <a:p>
            <a:pPr marL="285261" lvl="1" indent="-178287">
              <a:spcAft>
                <a:spcPts val="375"/>
              </a:spcAft>
              <a:buFont typeface="Arial" pitchFamily="34" charset="0"/>
              <a:buChar char="•"/>
            </a:pPr>
            <a:r>
              <a:rPr lang="en-US" sz="825" dirty="0">
                <a:solidFill>
                  <a:schemeClr val="tx2"/>
                </a:solidFill>
              </a:rPr>
              <a:t>Enable running BizTalk Server on a Windows Azure virtual machine </a:t>
            </a:r>
          </a:p>
          <a:p>
            <a:pPr marL="285261" lvl="1" indent="-178287">
              <a:spcAft>
                <a:spcPts val="375"/>
              </a:spcAft>
              <a:buFont typeface="Arial" pitchFamily="34" charset="0"/>
              <a:buChar char="•"/>
            </a:pPr>
            <a:r>
              <a:rPr lang="en-US" sz="825" dirty="0">
                <a:solidFill>
                  <a:schemeClr val="tx2"/>
                </a:solidFill>
              </a:rPr>
              <a:t>Enjoy the benefits of IaaS scale and elasticity</a:t>
            </a:r>
          </a:p>
          <a:p>
            <a:pPr marL="285261" lvl="1" indent="-178287">
              <a:spcAft>
                <a:spcPts val="375"/>
              </a:spcAft>
              <a:buFont typeface="Arial" pitchFamily="34" charset="0"/>
              <a:buChar char="•"/>
            </a:pPr>
            <a:r>
              <a:rPr lang="en-US" sz="825" dirty="0">
                <a:solidFill>
                  <a:schemeClr val="tx2"/>
                </a:solidFill>
              </a:rPr>
              <a:t>Leverage Windows Azure services, such as Service Bus</a:t>
            </a:r>
          </a:p>
          <a:p>
            <a:pPr marL="178287" indent="-178287">
              <a:spcAft>
                <a:spcPts val="375"/>
              </a:spcAft>
              <a:buFont typeface="Arial" pitchFamily="34" charset="0"/>
              <a:buChar char="•"/>
            </a:pPr>
            <a:r>
              <a:rPr lang="en-US" sz="825" b="1" dirty="0">
                <a:solidFill>
                  <a:schemeClr val="tx2"/>
                </a:solidFill>
              </a:rPr>
              <a:t>Extend on-premises solution to the cloud</a:t>
            </a:r>
          </a:p>
          <a:p>
            <a:pPr marL="285261" lvl="1" indent="-178287">
              <a:spcAft>
                <a:spcPts val="375"/>
              </a:spcAft>
              <a:buFont typeface="Arial" pitchFamily="34" charset="0"/>
              <a:buChar char="•"/>
            </a:pPr>
            <a:r>
              <a:rPr lang="en-US" sz="825" dirty="0">
                <a:solidFill>
                  <a:schemeClr val="tx2"/>
                </a:solidFill>
              </a:rPr>
              <a:t>Easily extend your on-premises BizTalk Server solution to the cloud in a secure manner</a:t>
            </a:r>
          </a:p>
          <a:p>
            <a:pPr marL="285261" lvl="1" indent="-178287">
              <a:spcAft>
                <a:spcPts val="375"/>
              </a:spcAft>
              <a:buFont typeface="Arial" pitchFamily="34" charset="0"/>
              <a:buChar char="•"/>
            </a:pPr>
            <a:r>
              <a:rPr lang="en-US" sz="825" dirty="0">
                <a:solidFill>
                  <a:schemeClr val="tx2"/>
                </a:solidFill>
              </a:rPr>
              <a:t>Tighter integration of on-premises BizTalk Server applications with Windows Azure Service Bus</a:t>
            </a:r>
          </a:p>
          <a:p>
            <a:pPr marL="178287" indent="-178287">
              <a:spcAft>
                <a:spcPts val="375"/>
              </a:spcAft>
              <a:buFont typeface="Arial" pitchFamily="34" charset="0"/>
              <a:buChar char="•"/>
            </a:pPr>
            <a:r>
              <a:rPr lang="en-US" sz="825" b="1" dirty="0">
                <a:solidFill>
                  <a:schemeClr val="tx2"/>
                </a:solidFill>
              </a:rPr>
              <a:t>Improved Licensing</a:t>
            </a:r>
          </a:p>
          <a:p>
            <a:pPr marL="285261" lvl="1" indent="-178287">
              <a:spcAft>
                <a:spcPts val="375"/>
              </a:spcAft>
              <a:buFont typeface="Arial" pitchFamily="34" charset="0"/>
              <a:buChar char="•"/>
            </a:pPr>
            <a:r>
              <a:rPr lang="en-US" sz="825" dirty="0">
                <a:solidFill>
                  <a:schemeClr val="tx2"/>
                </a:solidFill>
              </a:rPr>
              <a:t>Adjustments to licensing that are geared towards cloud hosting, including:</a:t>
            </a:r>
          </a:p>
          <a:p>
            <a:pPr marL="285261" lvl="1" indent="-178287">
              <a:spcAft>
                <a:spcPts val="375"/>
              </a:spcAft>
              <a:buFont typeface="Arial" pitchFamily="34" charset="0"/>
              <a:buChar char="•"/>
            </a:pPr>
            <a:r>
              <a:rPr lang="en-US" sz="825" dirty="0">
                <a:solidFill>
                  <a:schemeClr val="tx2"/>
                </a:solidFill>
              </a:rPr>
              <a:t>Purchase from a hoster on a monthly basis (SPLA)</a:t>
            </a:r>
          </a:p>
          <a:p>
            <a:pPr marL="285261" lvl="1" indent="-178287">
              <a:spcAft>
                <a:spcPts val="375"/>
              </a:spcAft>
              <a:buFont typeface="Arial" pitchFamily="34" charset="0"/>
              <a:buChar char="•"/>
            </a:pPr>
            <a:r>
              <a:rPr lang="en-US" sz="825" dirty="0">
                <a:solidFill>
                  <a:schemeClr val="tx2"/>
                </a:solidFill>
              </a:rPr>
              <a:t>Register your existing license with a hoster (License Mobility)</a:t>
            </a:r>
          </a:p>
        </p:txBody>
      </p:sp>
      <p:sp>
        <p:nvSpPr>
          <p:cNvPr id="22" name="Freeform 6"/>
          <p:cNvSpPr>
            <a:spLocks/>
          </p:cNvSpPr>
          <p:nvPr/>
        </p:nvSpPr>
        <p:spPr bwMode="auto">
          <a:xfrm>
            <a:off x="6125677" y="1572513"/>
            <a:ext cx="2743200" cy="130256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050" tIns="28518" rIns="57050" bIns="28518" rtlCol="0" anchor="ctr"/>
          <a:lstStyle/>
          <a:p>
            <a:pPr algn="ctr"/>
            <a:endParaRPr lang="en-US" sz="1350" kern="0">
              <a:solidFill>
                <a:sysClr val="window" lastClr="FFFFFF"/>
              </a:solidFill>
            </a:endParaRPr>
          </a:p>
        </p:txBody>
      </p:sp>
      <p:sp>
        <p:nvSpPr>
          <p:cNvPr id="23" name="Rectangle 22"/>
          <p:cNvSpPr/>
          <p:nvPr/>
        </p:nvSpPr>
        <p:spPr>
          <a:xfrm>
            <a:off x="232346" y="2876211"/>
            <a:ext cx="2793245" cy="2783992"/>
          </a:xfrm>
          <a:prstGeom prst="rect">
            <a:avLst/>
          </a:prstGeom>
        </p:spPr>
        <p:txBody>
          <a:bodyPr wrap="square" lIns="68477" tIns="34239" rIns="68477" bIns="34239">
            <a:spAutoFit/>
          </a:bodyPr>
          <a:lstStyle/>
          <a:p>
            <a:pPr marL="3573" indent="-3573" algn="ctr">
              <a:lnSpc>
                <a:spcPts val="2188"/>
              </a:lnSpc>
            </a:pPr>
            <a:r>
              <a:rPr lang="en-US" dirty="0">
                <a:solidFill>
                  <a:schemeClr val="accent1">
                    <a:alpha val="99000"/>
                  </a:schemeClr>
                </a:solidFill>
                <a:ea typeface="Segoe UI" pitchFamily="34" charset="0"/>
                <a:cs typeface="Segoe UI" pitchFamily="34" charset="0"/>
              </a:rPr>
              <a:t>Platform Support</a:t>
            </a:r>
            <a:endParaRPr lang="en-US" sz="825" dirty="0">
              <a:solidFill>
                <a:schemeClr val="tx2"/>
              </a:solidFill>
            </a:endParaRPr>
          </a:p>
          <a:p>
            <a:pPr marL="178287" indent="-178287">
              <a:spcAft>
                <a:spcPts val="375"/>
              </a:spcAft>
              <a:buFont typeface="Arial" pitchFamily="34" charset="0"/>
              <a:buChar char="•"/>
            </a:pPr>
            <a:endParaRPr lang="en-US" sz="100" b="1" dirty="0">
              <a:solidFill>
                <a:schemeClr val="tx2"/>
              </a:solidFill>
            </a:endParaRPr>
          </a:p>
          <a:p>
            <a:pPr marL="178287" indent="-178287">
              <a:spcAft>
                <a:spcPts val="375"/>
              </a:spcAft>
              <a:buFont typeface="Arial" pitchFamily="34" charset="0"/>
              <a:buChar char="•"/>
            </a:pPr>
            <a:r>
              <a:rPr lang="en-US" sz="825" b="1" dirty="0">
                <a:solidFill>
                  <a:schemeClr val="tx2"/>
                </a:solidFill>
              </a:rPr>
              <a:t>New Platforms and Infrastructure</a:t>
            </a:r>
          </a:p>
          <a:p>
            <a:pPr marL="285261" lvl="1" indent="-178287">
              <a:spcAft>
                <a:spcPts val="375"/>
              </a:spcAft>
              <a:buFont typeface="Arial" pitchFamily="34" charset="0"/>
              <a:buChar char="•"/>
            </a:pPr>
            <a:r>
              <a:rPr lang="en-US" sz="825" dirty="0">
                <a:solidFill>
                  <a:schemeClr val="tx2"/>
                </a:solidFill>
              </a:rPr>
              <a:t>Windows Server 8</a:t>
            </a:r>
          </a:p>
          <a:p>
            <a:pPr marL="285261" lvl="1" indent="-178287">
              <a:spcAft>
                <a:spcPts val="375"/>
              </a:spcAft>
              <a:buFont typeface="Arial" pitchFamily="34" charset="0"/>
              <a:buChar char="•"/>
            </a:pPr>
            <a:r>
              <a:rPr lang="en-US" sz="825" dirty="0">
                <a:solidFill>
                  <a:schemeClr val="tx2"/>
                </a:solidFill>
              </a:rPr>
              <a:t>SQL Server 2012 (“Denali”)</a:t>
            </a:r>
          </a:p>
          <a:p>
            <a:pPr marL="285261" lvl="1" indent="-178287">
              <a:spcAft>
                <a:spcPts val="375"/>
              </a:spcAft>
              <a:buFont typeface="Arial" pitchFamily="34" charset="0"/>
              <a:buChar char="•"/>
            </a:pPr>
            <a:r>
              <a:rPr lang="en-US" sz="825" dirty="0">
                <a:solidFill>
                  <a:schemeClr val="tx2"/>
                </a:solidFill>
              </a:rPr>
              <a:t>Continued support for Windows Server 2008 R2, SQL Server 2008 R2</a:t>
            </a:r>
          </a:p>
          <a:p>
            <a:pPr marL="178287" indent="-178287">
              <a:spcAft>
                <a:spcPts val="375"/>
              </a:spcAft>
              <a:buFont typeface="Arial" pitchFamily="34" charset="0"/>
              <a:buChar char="•"/>
            </a:pPr>
            <a:r>
              <a:rPr lang="en-US" sz="825" b="1" dirty="0">
                <a:solidFill>
                  <a:schemeClr val="tx2"/>
                </a:solidFill>
              </a:rPr>
              <a:t>Increased Developer and IT Productivity</a:t>
            </a:r>
          </a:p>
          <a:p>
            <a:pPr marL="285261" lvl="1" indent="-178287">
              <a:spcAft>
                <a:spcPts val="375"/>
              </a:spcAft>
              <a:buFont typeface="Arial" pitchFamily="34" charset="0"/>
              <a:buChar char="•"/>
            </a:pPr>
            <a:r>
              <a:rPr lang="nl-NL" sz="825" dirty="0">
                <a:solidFill>
                  <a:schemeClr val="tx2"/>
                </a:solidFill>
              </a:rPr>
              <a:t>Visual Studio 11 and Windows 8 to develop solutions</a:t>
            </a:r>
          </a:p>
          <a:p>
            <a:pPr marL="285261" lvl="1" indent="-178287">
              <a:spcAft>
                <a:spcPts val="375"/>
              </a:spcAft>
              <a:buFont typeface="Arial" pitchFamily="34" charset="0"/>
              <a:buChar char="•"/>
            </a:pPr>
            <a:r>
              <a:rPr lang="en-US" sz="825" dirty="0">
                <a:solidFill>
                  <a:schemeClr val="tx2"/>
                </a:solidFill>
              </a:rPr>
              <a:t>In-place migration from BizTalk Server 2010</a:t>
            </a:r>
          </a:p>
          <a:p>
            <a:pPr marL="178287" indent="-178287">
              <a:spcAft>
                <a:spcPts val="375"/>
              </a:spcAft>
              <a:buFont typeface="Arial" pitchFamily="34" charset="0"/>
              <a:buChar char="•"/>
            </a:pPr>
            <a:r>
              <a:rPr lang="en-US" sz="825" b="1" dirty="0">
                <a:solidFill>
                  <a:schemeClr val="tx2"/>
                </a:solidFill>
              </a:rPr>
              <a:t>Extended Platform Integration</a:t>
            </a:r>
          </a:p>
          <a:p>
            <a:pPr marL="285261" lvl="1" indent="-178287">
              <a:spcAft>
                <a:spcPts val="375"/>
              </a:spcAft>
              <a:buFont typeface="Arial" pitchFamily="34" charset="0"/>
              <a:buChar char="•"/>
            </a:pPr>
            <a:r>
              <a:rPr lang="en-US" sz="825" dirty="0">
                <a:solidFill>
                  <a:schemeClr val="tx2"/>
                </a:solidFill>
              </a:rPr>
              <a:t>DB2 client connectivity to SQL Server, </a:t>
            </a:r>
            <a:br>
              <a:rPr lang="en-US" sz="825" dirty="0">
                <a:solidFill>
                  <a:schemeClr val="tx2"/>
                </a:solidFill>
              </a:rPr>
            </a:br>
            <a:r>
              <a:rPr lang="en-US" sz="825" dirty="0">
                <a:solidFill>
                  <a:schemeClr val="tx2"/>
                </a:solidFill>
              </a:rPr>
              <a:t>conversion of commands to T-SQL, </a:t>
            </a:r>
            <a:br>
              <a:rPr lang="en-US" sz="825" dirty="0">
                <a:solidFill>
                  <a:schemeClr val="tx2"/>
                </a:solidFill>
              </a:rPr>
            </a:br>
            <a:r>
              <a:rPr lang="en-US" sz="825" dirty="0">
                <a:solidFill>
                  <a:schemeClr val="tx2"/>
                </a:solidFill>
              </a:rPr>
              <a:t>migration of packages to stored procedures</a:t>
            </a:r>
          </a:p>
          <a:p>
            <a:pPr marL="285261" lvl="1" indent="-178287">
              <a:spcAft>
                <a:spcPts val="375"/>
              </a:spcAft>
              <a:buFont typeface="Arial" pitchFamily="34" charset="0"/>
              <a:buChar char="•"/>
            </a:pPr>
            <a:r>
              <a:rPr lang="en-US" sz="825" dirty="0">
                <a:solidFill>
                  <a:schemeClr val="tx2"/>
                </a:solidFill>
              </a:rPr>
              <a:t>Adapter connectivity to new data sources, including IBM Informix V11 and IBM IMS/DB V11</a:t>
            </a:r>
          </a:p>
        </p:txBody>
      </p:sp>
      <p:pic>
        <p:nvPicPr>
          <p:cNvPr id="24" name="Picture 30" descr="server"/>
          <p:cNvPicPr>
            <a:picLocks noChangeAspect="1" noChangeArrowheads="1"/>
          </p:cNvPicPr>
          <p:nvPr/>
        </p:nvPicPr>
        <p:blipFill>
          <a:blip r:embed="rId2"/>
          <a:srcRect/>
          <a:stretch>
            <a:fillRect/>
          </a:stretch>
        </p:blipFill>
        <p:spPr bwMode="auto">
          <a:xfrm>
            <a:off x="3849690" y="1640525"/>
            <a:ext cx="1444625" cy="1166537"/>
          </a:xfrm>
          <a:prstGeom prst="rect">
            <a:avLst/>
          </a:prstGeom>
          <a:noFill/>
          <a:ln w="9525">
            <a:noFill/>
            <a:miter lim="800000"/>
            <a:headEnd/>
            <a:tailEnd/>
          </a:ln>
        </p:spPr>
      </p:pic>
      <p:pic>
        <p:nvPicPr>
          <p:cNvPr id="25" name="Picture 2" descr="C:\Program Files\Microsoft Resource DVD Artwork\DVD_ART\Artwork_Imagery\Shapes and Graphics\Internet Cloud\cloud internet.png"/>
          <p:cNvPicPr>
            <a:picLocks noChangeAspect="1" noChangeArrowheads="1"/>
          </p:cNvPicPr>
          <p:nvPr/>
        </p:nvPicPr>
        <p:blipFill>
          <a:blip r:embed="rId3"/>
          <a:srcRect/>
          <a:stretch>
            <a:fillRect/>
          </a:stretch>
        </p:blipFill>
        <p:spPr bwMode="auto">
          <a:xfrm flipH="1">
            <a:off x="6925297" y="1760173"/>
            <a:ext cx="1143984" cy="927263"/>
          </a:xfrm>
          <a:prstGeom prst="rect">
            <a:avLst/>
          </a:prstGeom>
          <a:noFill/>
          <a:ln w="9525">
            <a:noFill/>
            <a:miter lim="800000"/>
            <a:headEnd/>
            <a:tailEnd/>
          </a:ln>
          <a:effectLst/>
        </p:spPr>
      </p:pic>
      <p:pic>
        <p:nvPicPr>
          <p:cNvPr id="26" name="Picture 39" descr="agility"/>
          <p:cNvPicPr>
            <a:picLocks noChangeAspect="1" noChangeArrowheads="1"/>
          </p:cNvPicPr>
          <p:nvPr/>
        </p:nvPicPr>
        <p:blipFill>
          <a:blip r:embed="rId4"/>
          <a:srcRect/>
          <a:stretch>
            <a:fillRect/>
          </a:stretch>
        </p:blipFill>
        <p:spPr bwMode="auto">
          <a:xfrm>
            <a:off x="793496" y="1814874"/>
            <a:ext cx="1727709" cy="872551"/>
          </a:xfrm>
          <a:prstGeom prst="rect">
            <a:avLst/>
          </a:prstGeom>
          <a:noFill/>
          <a:ln w="9525">
            <a:noFill/>
            <a:miter lim="800000"/>
            <a:headEnd/>
            <a:tailEnd/>
          </a:ln>
        </p:spPr>
      </p:pic>
      <p:sp>
        <p:nvSpPr>
          <p:cNvPr id="27" name="Rectangle 26"/>
          <p:cNvSpPr/>
          <p:nvPr/>
        </p:nvSpPr>
        <p:spPr>
          <a:xfrm>
            <a:off x="3205593" y="2876212"/>
            <a:ext cx="2865706" cy="2478781"/>
          </a:xfrm>
          <a:prstGeom prst="rect">
            <a:avLst/>
          </a:prstGeom>
        </p:spPr>
        <p:txBody>
          <a:bodyPr wrap="square" lIns="68477" tIns="34239" rIns="68477" bIns="34239">
            <a:spAutoFit/>
          </a:bodyPr>
          <a:lstStyle/>
          <a:p>
            <a:pPr marL="3573" indent="-3573" algn="ctr">
              <a:lnSpc>
                <a:spcPts val="2188"/>
              </a:lnSpc>
            </a:pPr>
            <a:r>
              <a:rPr lang="en-US" dirty="0">
                <a:solidFill>
                  <a:schemeClr val="accent1">
                    <a:alpha val="99000"/>
                  </a:schemeClr>
                </a:solidFill>
                <a:ea typeface="Segoe UI" pitchFamily="34" charset="0"/>
                <a:cs typeface="Segoe UI" pitchFamily="34" charset="0"/>
              </a:rPr>
              <a:t>Improved B2B</a:t>
            </a:r>
          </a:p>
          <a:p>
            <a:pPr marL="178287" indent="-178287">
              <a:spcAft>
                <a:spcPts val="375"/>
              </a:spcAft>
              <a:buFont typeface="Arial" pitchFamily="34" charset="0"/>
              <a:buChar char="•"/>
            </a:pPr>
            <a:endParaRPr lang="en-US" sz="100" b="1" dirty="0">
              <a:solidFill>
                <a:schemeClr val="tx2"/>
              </a:solidFill>
            </a:endParaRPr>
          </a:p>
          <a:p>
            <a:pPr marL="178287" indent="-178287">
              <a:spcAft>
                <a:spcPts val="375"/>
              </a:spcAft>
              <a:buFont typeface="Arial" pitchFamily="34" charset="0"/>
              <a:buChar char="•"/>
            </a:pPr>
            <a:r>
              <a:rPr lang="en-US" sz="825" b="1" dirty="0">
                <a:solidFill>
                  <a:schemeClr val="tx2"/>
                </a:solidFill>
              </a:rPr>
              <a:t>Agile Response to Industry Standards </a:t>
            </a:r>
          </a:p>
          <a:p>
            <a:pPr marL="285261" lvl="1" indent="-178287">
              <a:spcAft>
                <a:spcPts val="375"/>
              </a:spcAft>
              <a:buFont typeface="Arial" pitchFamily="34" charset="0"/>
              <a:buChar char="•"/>
            </a:pPr>
            <a:r>
              <a:rPr lang="en-US" sz="825" dirty="0">
                <a:solidFill>
                  <a:schemeClr val="tx2"/>
                </a:solidFill>
              </a:rPr>
              <a:t>Regular updates to schemas, accelerators certifications and adapters. Highlights include:</a:t>
            </a:r>
          </a:p>
          <a:p>
            <a:pPr marL="285261" lvl="1" indent="-178287">
              <a:spcAft>
                <a:spcPts val="375"/>
              </a:spcAft>
              <a:buFont typeface="Arial" pitchFamily="34" charset="0"/>
              <a:buChar char="•"/>
            </a:pPr>
            <a:r>
              <a:rPr lang="en-US" sz="825" dirty="0">
                <a:solidFill>
                  <a:schemeClr val="tx2"/>
                </a:solidFill>
              </a:rPr>
              <a:t>Healthcare: HIPPA 5010 extensions: 2777CA, 999, HL7 2.5.1</a:t>
            </a:r>
          </a:p>
          <a:p>
            <a:pPr marL="285261" lvl="1" indent="-178287">
              <a:spcAft>
                <a:spcPts val="375"/>
              </a:spcAft>
              <a:buFont typeface="Arial" pitchFamily="34" charset="0"/>
              <a:buChar char="•"/>
            </a:pPr>
            <a:r>
              <a:rPr lang="en-US" sz="825" dirty="0">
                <a:solidFill>
                  <a:schemeClr val="tx2"/>
                </a:solidFill>
              </a:rPr>
              <a:t>Finance: SWIFT SRG 2011 support, SWIFT SRG 2012, </a:t>
            </a:r>
            <a:r>
              <a:rPr lang="en-US" sz="825" dirty="0" err="1">
                <a:solidFill>
                  <a:schemeClr val="tx2"/>
                </a:solidFill>
              </a:rPr>
              <a:t>SWIFTNet</a:t>
            </a:r>
            <a:r>
              <a:rPr lang="en-US" sz="825" dirty="0">
                <a:solidFill>
                  <a:schemeClr val="tx2"/>
                </a:solidFill>
              </a:rPr>
              <a:t> 7.0 (new messaging platform)</a:t>
            </a:r>
          </a:p>
          <a:p>
            <a:pPr marL="178287" indent="-178287">
              <a:spcAft>
                <a:spcPts val="375"/>
              </a:spcAft>
              <a:buFont typeface="Arial" pitchFamily="34" charset="0"/>
              <a:buChar char="•"/>
            </a:pPr>
            <a:r>
              <a:rPr lang="en-US" sz="825" b="1" dirty="0">
                <a:solidFill>
                  <a:schemeClr val="tx2"/>
                </a:solidFill>
              </a:rPr>
              <a:t>Improved Performance and Scalability</a:t>
            </a:r>
          </a:p>
          <a:p>
            <a:pPr marL="285261" lvl="1" indent="-178287">
              <a:spcAft>
                <a:spcPts val="375"/>
              </a:spcAft>
              <a:buFont typeface="Arial" pitchFamily="34" charset="0"/>
              <a:buChar char="•"/>
            </a:pPr>
            <a:r>
              <a:rPr lang="en-US" sz="825" dirty="0">
                <a:solidFill>
                  <a:schemeClr val="tx2"/>
                </a:solidFill>
              </a:rPr>
              <a:t>HL7 MLLP adapter performance improvements</a:t>
            </a:r>
          </a:p>
          <a:p>
            <a:pPr marL="285261" lvl="1" indent="-178287">
              <a:spcAft>
                <a:spcPts val="375"/>
              </a:spcAft>
              <a:buFont typeface="Arial" pitchFamily="34" charset="0"/>
              <a:buChar char="•"/>
            </a:pPr>
            <a:r>
              <a:rPr lang="en-US" sz="825" dirty="0">
                <a:solidFill>
                  <a:schemeClr val="tx2"/>
                </a:solidFill>
              </a:rPr>
              <a:t>Better performance with ordered send ports</a:t>
            </a:r>
          </a:p>
          <a:p>
            <a:pPr marL="285261" lvl="1" indent="-178287">
              <a:spcAft>
                <a:spcPts val="375"/>
              </a:spcAft>
              <a:buFont typeface="Arial" pitchFamily="34" charset="0"/>
              <a:buChar char="•"/>
            </a:pPr>
            <a:r>
              <a:rPr lang="en-US" sz="825" dirty="0">
                <a:solidFill>
                  <a:schemeClr val="tx2"/>
                </a:solidFill>
              </a:rPr>
              <a:t>Enhanced scale out configuration with multiple hosts</a:t>
            </a:r>
          </a:p>
          <a:p>
            <a:pPr marL="285261" lvl="1" indent="-178287">
              <a:spcAft>
                <a:spcPts val="375"/>
              </a:spcAft>
              <a:buFont typeface="Arial" pitchFamily="34" charset="0"/>
              <a:buChar char="•"/>
            </a:pPr>
            <a:r>
              <a:rPr lang="en-US" sz="825" dirty="0">
                <a:solidFill>
                  <a:schemeClr val="tx2"/>
                </a:solidFill>
              </a:rPr>
              <a:t>Expanded adapter options for faster batch processing</a:t>
            </a:r>
          </a:p>
        </p:txBody>
      </p:sp>
    </p:spTree>
    <p:extLst>
      <p:ext uri="{BB962C8B-B14F-4D97-AF65-F5344CB8AC3E}">
        <p14:creationId xmlns:p14="http://schemas.microsoft.com/office/powerpoint/2010/main" val="1394801671"/>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Timeline</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112</a:t>
            </a:fld>
            <a:endParaRPr lang="pt-PT" dirty="0"/>
          </a:p>
        </p:txBody>
      </p:sp>
      <p:sp>
        <p:nvSpPr>
          <p:cNvPr id="9" name="TextBox 8"/>
          <p:cNvSpPr txBox="1"/>
          <p:nvPr/>
        </p:nvSpPr>
        <p:spPr>
          <a:xfrm>
            <a:off x="614536" y="3397858"/>
            <a:ext cx="2040239" cy="542584"/>
          </a:xfrm>
          <a:prstGeom prst="rect">
            <a:avLst/>
          </a:prstGeom>
          <a:noFill/>
        </p:spPr>
        <p:txBody>
          <a:bodyPr wrap="none" lIns="0" tIns="0" rIns="0" bIns="0" rtlCol="0">
            <a:spAutoFit/>
          </a:bodyPr>
          <a:lstStyle/>
          <a:p>
            <a:r>
              <a:rPr lang="en-US" sz="1500" b="1" dirty="0">
                <a:solidFill>
                  <a:schemeClr val="accent1"/>
                </a:solidFill>
                <a:latin typeface="+mj-lt"/>
              </a:rPr>
              <a:t>11/2010</a:t>
            </a:r>
            <a:r>
              <a:rPr lang="en-US" sz="2026" b="1" dirty="0">
                <a:solidFill>
                  <a:schemeClr val="accent1"/>
                </a:solidFill>
                <a:latin typeface="+mj-lt"/>
              </a:rPr>
              <a:t/>
            </a:r>
            <a:br>
              <a:rPr lang="en-US" sz="2026" b="1" dirty="0">
                <a:solidFill>
                  <a:schemeClr val="accent1"/>
                </a:solidFill>
                <a:latin typeface="+mj-lt"/>
              </a:rPr>
            </a:br>
            <a:r>
              <a:rPr lang="en-US" sz="2026" b="1" dirty="0">
                <a:solidFill>
                  <a:schemeClr val="accent1"/>
                </a:solidFill>
                <a:latin typeface="+mj-lt"/>
              </a:rPr>
              <a:t>BizTalk Server 2010</a:t>
            </a:r>
          </a:p>
        </p:txBody>
      </p:sp>
      <p:sp>
        <p:nvSpPr>
          <p:cNvPr id="10" name="TextBox 9"/>
          <p:cNvSpPr txBox="1"/>
          <p:nvPr/>
        </p:nvSpPr>
        <p:spPr>
          <a:xfrm>
            <a:off x="6265367" y="3327786"/>
            <a:ext cx="2377446" cy="311752"/>
          </a:xfrm>
          <a:prstGeom prst="rect">
            <a:avLst/>
          </a:prstGeom>
          <a:noFill/>
        </p:spPr>
        <p:txBody>
          <a:bodyPr wrap="none" lIns="0" tIns="0" rIns="0" bIns="0" rtlCol="0">
            <a:spAutoFit/>
          </a:bodyPr>
          <a:lstStyle/>
          <a:p>
            <a:r>
              <a:rPr lang="en-US" sz="2026" b="1" dirty="0">
                <a:solidFill>
                  <a:schemeClr val="accent1"/>
                </a:solidFill>
                <a:latin typeface="+mj-lt"/>
              </a:rPr>
              <a:t>BizTalk Server </a:t>
            </a:r>
            <a:r>
              <a:rPr lang="en-US" sz="2026" b="1" dirty="0" smtClean="0">
                <a:solidFill>
                  <a:schemeClr val="accent1"/>
                </a:solidFill>
                <a:latin typeface="+mj-lt"/>
              </a:rPr>
              <a:t>2013</a:t>
            </a:r>
          </a:p>
        </p:txBody>
      </p:sp>
      <p:sp>
        <p:nvSpPr>
          <p:cNvPr id="11" name="Oval 10"/>
          <p:cNvSpPr/>
          <p:nvPr/>
        </p:nvSpPr>
        <p:spPr bwMode="auto">
          <a:xfrm>
            <a:off x="1142918" y="3161349"/>
            <a:ext cx="226663" cy="226001"/>
          </a:xfrm>
          <a:prstGeom prst="ellipse">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endParaRPr lang="en-US" sz="1125" dirty="0">
              <a:ln>
                <a:solidFill>
                  <a:schemeClr val="accent1"/>
                </a:solidFill>
              </a:ln>
              <a:noFill/>
            </a:endParaRPr>
          </a:p>
        </p:txBody>
      </p:sp>
      <p:cxnSp>
        <p:nvCxnSpPr>
          <p:cNvPr id="12" name="Elbow Connector 11"/>
          <p:cNvCxnSpPr/>
          <p:nvPr/>
        </p:nvCxnSpPr>
        <p:spPr>
          <a:xfrm rot="10800000">
            <a:off x="366800" y="3274359"/>
            <a:ext cx="776117" cy="1"/>
          </a:xfrm>
          <a:prstGeom prst="bentConnector3">
            <a:avLst>
              <a:gd name="adj1" fmla="val 50000"/>
            </a:avLst>
          </a:prstGeom>
          <a:ln>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6677511" y="3708159"/>
            <a:ext cx="226663" cy="226001"/>
          </a:xfrm>
          <a:prstGeom prst="ellipse">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endParaRPr lang="en-US" sz="1125" dirty="0">
              <a:ln>
                <a:solidFill>
                  <a:schemeClr val="accent1"/>
                </a:solidFill>
              </a:ln>
              <a:noFill/>
            </a:endParaRPr>
          </a:p>
        </p:txBody>
      </p:sp>
      <p:cxnSp>
        <p:nvCxnSpPr>
          <p:cNvPr id="14" name="Elbow Connector 13"/>
          <p:cNvCxnSpPr/>
          <p:nvPr/>
        </p:nvCxnSpPr>
        <p:spPr>
          <a:xfrm rot="10800000">
            <a:off x="2970849" y="3053844"/>
            <a:ext cx="1396452" cy="855742"/>
          </a:xfrm>
          <a:prstGeom prst="bentConnector3">
            <a:avLst>
              <a:gd name="adj1" fmla="val 100698"/>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11" idx="0"/>
          </p:cNvCxnSpPr>
          <p:nvPr/>
        </p:nvCxnSpPr>
        <p:spPr>
          <a:xfrm rot="10800000" flipV="1">
            <a:off x="1256238" y="2946353"/>
            <a:ext cx="1601267" cy="215005"/>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19" idx="0"/>
          </p:cNvCxnSpPr>
          <p:nvPr/>
        </p:nvCxnSpPr>
        <p:spPr>
          <a:xfrm rot="10800000">
            <a:off x="4480621" y="3796588"/>
            <a:ext cx="2196878" cy="7939"/>
          </a:xfrm>
          <a:prstGeom prst="bentConnector4">
            <a:avLst>
              <a:gd name="adj1" fmla="val 29949"/>
              <a:gd name="adj2" fmla="val 7756717"/>
            </a:avLst>
          </a:prstGeom>
          <a:ln>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bwMode="auto">
          <a:xfrm>
            <a:off x="2857517" y="2827843"/>
            <a:ext cx="226663" cy="226001"/>
          </a:xfrm>
          <a:prstGeom prst="ellipse">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endParaRPr lang="en-US" sz="1125" dirty="0">
              <a:ln>
                <a:solidFill>
                  <a:schemeClr val="accent1"/>
                </a:solidFill>
              </a:ln>
              <a:noFill/>
            </a:endParaRPr>
          </a:p>
        </p:txBody>
      </p:sp>
      <p:sp>
        <p:nvSpPr>
          <p:cNvPr id="18" name="TextBox 17"/>
          <p:cNvSpPr txBox="1"/>
          <p:nvPr/>
        </p:nvSpPr>
        <p:spPr>
          <a:xfrm>
            <a:off x="2125752" y="2289095"/>
            <a:ext cx="2183290" cy="542584"/>
          </a:xfrm>
          <a:prstGeom prst="rect">
            <a:avLst/>
          </a:prstGeom>
          <a:noFill/>
        </p:spPr>
        <p:txBody>
          <a:bodyPr wrap="none" lIns="0" tIns="0" rIns="0" bIns="0" rtlCol="0">
            <a:spAutoFit/>
          </a:bodyPr>
          <a:lstStyle/>
          <a:p>
            <a:r>
              <a:rPr lang="en-US" sz="1500" b="1" dirty="0">
                <a:solidFill>
                  <a:schemeClr val="accent1"/>
                </a:solidFill>
                <a:latin typeface="+mj-lt"/>
              </a:rPr>
              <a:t>5/2011</a:t>
            </a:r>
            <a:r>
              <a:rPr lang="en-US" sz="2026" b="1" dirty="0">
                <a:solidFill>
                  <a:schemeClr val="accent1"/>
                </a:solidFill>
                <a:latin typeface="+mj-lt"/>
              </a:rPr>
              <a:t/>
            </a:r>
            <a:br>
              <a:rPr lang="en-US" sz="2026" b="1" dirty="0">
                <a:solidFill>
                  <a:schemeClr val="accent1"/>
                </a:solidFill>
                <a:latin typeface="+mj-lt"/>
              </a:rPr>
            </a:br>
            <a:r>
              <a:rPr lang="en-US" sz="2026" b="1" dirty="0">
                <a:solidFill>
                  <a:schemeClr val="accent1"/>
                </a:solidFill>
                <a:latin typeface="+mj-lt"/>
              </a:rPr>
              <a:t>Cumulative Updates</a:t>
            </a:r>
          </a:p>
        </p:txBody>
      </p:sp>
      <p:sp>
        <p:nvSpPr>
          <p:cNvPr id="19" name="Oval 18"/>
          <p:cNvSpPr/>
          <p:nvPr/>
        </p:nvSpPr>
        <p:spPr bwMode="auto">
          <a:xfrm>
            <a:off x="4367301" y="3796585"/>
            <a:ext cx="226663" cy="226001"/>
          </a:xfrm>
          <a:prstGeom prst="ellipse">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endParaRPr lang="en-US" sz="1125" dirty="0">
              <a:ln>
                <a:solidFill>
                  <a:schemeClr val="accent1"/>
                </a:solidFill>
              </a:ln>
              <a:noFill/>
            </a:endParaRPr>
          </a:p>
        </p:txBody>
      </p:sp>
      <p:sp>
        <p:nvSpPr>
          <p:cNvPr id="20" name="TextBox 19"/>
          <p:cNvSpPr txBox="1"/>
          <p:nvPr/>
        </p:nvSpPr>
        <p:spPr>
          <a:xfrm>
            <a:off x="3752395" y="4107848"/>
            <a:ext cx="1969898" cy="311752"/>
          </a:xfrm>
          <a:prstGeom prst="rect">
            <a:avLst/>
          </a:prstGeom>
          <a:noFill/>
        </p:spPr>
        <p:txBody>
          <a:bodyPr wrap="none" lIns="0" tIns="0" rIns="0" bIns="0" rtlCol="0">
            <a:spAutoFit/>
          </a:bodyPr>
          <a:lstStyle/>
          <a:p>
            <a:r>
              <a:rPr lang="en-US" sz="2026" b="1" dirty="0">
                <a:solidFill>
                  <a:schemeClr val="accent1"/>
                </a:solidFill>
                <a:latin typeface="+mj-lt"/>
              </a:rPr>
              <a:t>Windows Server 8</a:t>
            </a:r>
            <a:endParaRPr lang="en-US" sz="2476" b="1" dirty="0">
              <a:solidFill>
                <a:schemeClr val="accent1"/>
              </a:solidFill>
              <a:latin typeface="+mj-lt"/>
            </a:endParaRPr>
          </a:p>
        </p:txBody>
      </p:sp>
      <p:sp>
        <p:nvSpPr>
          <p:cNvPr id="21" name="TextBox 20"/>
          <p:cNvSpPr txBox="1"/>
          <p:nvPr/>
        </p:nvSpPr>
        <p:spPr>
          <a:xfrm>
            <a:off x="4790744" y="3291052"/>
            <a:ext cx="881652" cy="230832"/>
          </a:xfrm>
          <a:prstGeom prst="rect">
            <a:avLst/>
          </a:prstGeom>
          <a:noFill/>
        </p:spPr>
        <p:txBody>
          <a:bodyPr wrap="none" lIns="0" tIns="0" rIns="0" bIns="0" rtlCol="0">
            <a:spAutoFit/>
          </a:bodyPr>
          <a:lstStyle/>
          <a:p>
            <a:r>
              <a:rPr lang="en-US" sz="1500" b="1" dirty="0">
                <a:solidFill>
                  <a:schemeClr val="accent1"/>
                </a:solidFill>
                <a:latin typeface="+mj-lt"/>
              </a:rPr>
              <a:t>+6 months</a:t>
            </a:r>
          </a:p>
        </p:txBody>
      </p:sp>
    </p:spTree>
    <p:extLst>
      <p:ext uri="{BB962C8B-B14F-4D97-AF65-F5344CB8AC3E}">
        <p14:creationId xmlns:p14="http://schemas.microsoft.com/office/powerpoint/2010/main" val="3320620952"/>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6" name="Subtitle 5"/>
          <p:cNvSpPr>
            <a:spLocks noGrp="1"/>
          </p:cNvSpPr>
          <p:nvPr>
            <p:ph type="subTitle" idx="1"/>
          </p:nvPr>
        </p:nvSpPr>
        <p:spPr/>
        <p:txBody>
          <a:bodyPr/>
          <a:lstStyle/>
          <a:p>
            <a:endParaRPr lang="pt-PT" dirty="0"/>
          </a:p>
        </p:txBody>
      </p:sp>
      <p:sp>
        <p:nvSpPr>
          <p:cNvPr id="7" name="Text Placeholder 6"/>
          <p:cNvSpPr>
            <a:spLocks noGrp="1"/>
          </p:cNvSpPr>
          <p:nvPr>
            <p:ph type="body" sz="quarter" idx="10"/>
          </p:nvPr>
        </p:nvSpPr>
        <p:spPr/>
        <p:txBody>
          <a:bodyPr/>
          <a:lstStyle/>
          <a:p>
            <a:endParaRPr lang="pt-PT"/>
          </a:p>
        </p:txBody>
      </p:sp>
    </p:spTree>
    <p:extLst>
      <p:ext uri="{BB962C8B-B14F-4D97-AF65-F5344CB8AC3E}">
        <p14:creationId xmlns:p14="http://schemas.microsoft.com/office/powerpoint/2010/main" val="33293675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Events…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114</a:t>
            </a:fld>
            <a:endParaRPr lang="pt-PT" dirty="0"/>
          </a:p>
        </p:txBody>
      </p:sp>
      <p:sp>
        <p:nvSpPr>
          <p:cNvPr id="7" name="Text Placeholder 2"/>
          <p:cNvSpPr>
            <a:spLocks noGrp="1"/>
          </p:cNvSpPr>
          <p:nvPr>
            <p:ph type="body" sz="quarter" idx="10"/>
          </p:nvPr>
        </p:nvSpPr>
        <p:spPr>
          <a:xfrm>
            <a:off x="437860" y="1787809"/>
            <a:ext cx="8322902" cy="4308191"/>
          </a:xfrm>
        </p:spPr>
        <p:txBody>
          <a:bodyPr>
            <a:normAutofit fontScale="77500" lnSpcReduction="20000"/>
          </a:bodyPr>
          <a:lstStyle/>
          <a:p>
            <a:r>
              <a:rPr lang="en-US" sz="2701" b="1" dirty="0" smtClean="0"/>
              <a:t>3th  December 2012</a:t>
            </a:r>
            <a:endParaRPr lang="en-US" sz="2701" b="1" dirty="0"/>
          </a:p>
          <a:p>
            <a:pPr marL="0" indent="0">
              <a:buNone/>
            </a:pPr>
            <a:r>
              <a:rPr lang="en-US" sz="2401" dirty="0" smtClean="0"/>
              <a:t>	</a:t>
            </a:r>
            <a:r>
              <a:rPr lang="en-US" sz="2100" dirty="0"/>
              <a:t>Introduction to the Azure Service Bus EAIEDI </a:t>
            </a:r>
            <a:r>
              <a:rPr lang="en-US" sz="2100" dirty="0" smtClean="0"/>
              <a:t>features</a:t>
            </a:r>
          </a:p>
          <a:p>
            <a:pPr marL="0" indent="0">
              <a:buNone/>
            </a:pPr>
            <a:r>
              <a:rPr lang="en-US" sz="2100" dirty="0" smtClean="0"/>
              <a:t>	At </a:t>
            </a:r>
            <a:r>
              <a:rPr lang="en-US" sz="2100" dirty="0" err="1" smtClean="0"/>
              <a:t>Universidade</a:t>
            </a:r>
            <a:r>
              <a:rPr lang="en-US" sz="2100" dirty="0" smtClean="0"/>
              <a:t> </a:t>
            </a:r>
            <a:r>
              <a:rPr lang="en-US" sz="2100" dirty="0" err="1" smtClean="0"/>
              <a:t>Portucalense</a:t>
            </a:r>
            <a:endParaRPr lang="en-US" sz="2100" dirty="0"/>
          </a:p>
          <a:p>
            <a:pPr marL="0" indent="0">
              <a:buNone/>
            </a:pPr>
            <a:endParaRPr lang="en-US" sz="525" b="1" dirty="0"/>
          </a:p>
          <a:p>
            <a:r>
              <a:rPr lang="en-US" sz="2701" b="1" dirty="0"/>
              <a:t>16th </a:t>
            </a:r>
            <a:r>
              <a:rPr lang="en-US" sz="2701" b="1" dirty="0" smtClean="0"/>
              <a:t>January 2013</a:t>
            </a:r>
          </a:p>
          <a:p>
            <a:pPr marL="0" indent="0">
              <a:buNone/>
            </a:pPr>
            <a:r>
              <a:rPr lang="en-US" sz="2701" b="1" dirty="0"/>
              <a:t>	</a:t>
            </a:r>
            <a:r>
              <a:rPr lang="en-US" sz="2101" dirty="0"/>
              <a:t>BizTalk Innovation Day </a:t>
            </a:r>
            <a:r>
              <a:rPr lang="en-US" sz="2101" dirty="0" smtClean="0"/>
              <a:t>– London</a:t>
            </a:r>
          </a:p>
          <a:p>
            <a:pPr marL="0" indent="0">
              <a:buNone/>
            </a:pPr>
            <a:r>
              <a:rPr lang="en-US" sz="2101" dirty="0"/>
              <a:t>	</a:t>
            </a:r>
            <a:r>
              <a:rPr lang="en-US" sz="2101" dirty="0" smtClean="0"/>
              <a:t>Great </a:t>
            </a:r>
            <a:r>
              <a:rPr lang="en-US" sz="2101" dirty="0"/>
              <a:t>speakers including 4 Microsoft Integration </a:t>
            </a:r>
            <a:r>
              <a:rPr lang="en-US" sz="2101" dirty="0" smtClean="0"/>
              <a:t>MVP's</a:t>
            </a:r>
          </a:p>
          <a:p>
            <a:pPr marL="0" indent="0">
              <a:buNone/>
            </a:pPr>
            <a:r>
              <a:rPr lang="en-US" sz="2100" dirty="0" smtClean="0"/>
              <a:t>	at Microsoft UK</a:t>
            </a:r>
          </a:p>
          <a:p>
            <a:r>
              <a:rPr lang="en-US" sz="2701" b="1" dirty="0" smtClean="0"/>
              <a:t>March 2013</a:t>
            </a:r>
          </a:p>
          <a:p>
            <a:pPr marL="0" indent="0">
              <a:buNone/>
            </a:pPr>
            <a:r>
              <a:rPr lang="en-US" sz="2701" b="1" dirty="0"/>
              <a:t>	</a:t>
            </a:r>
            <a:r>
              <a:rPr lang="en-US" sz="2400" dirty="0"/>
              <a:t> </a:t>
            </a:r>
            <a:r>
              <a:rPr lang="en-US" sz="2400" dirty="0" smtClean="0"/>
              <a:t>DevScope BizTalk </a:t>
            </a:r>
            <a:r>
              <a:rPr lang="en-US" sz="2400" dirty="0"/>
              <a:t>Innovation </a:t>
            </a:r>
            <a:r>
              <a:rPr lang="en-US" sz="2400" dirty="0" smtClean="0"/>
              <a:t>Event – Porto!!!</a:t>
            </a:r>
            <a:endParaRPr lang="en-US" sz="2401" dirty="0"/>
          </a:p>
          <a:p>
            <a:endParaRPr lang="en-US" sz="675" b="1" dirty="0"/>
          </a:p>
        </p:txBody>
      </p:sp>
      <p:pic>
        <p:nvPicPr>
          <p:cNvPr id="2" name="Picture 1"/>
          <p:cNvPicPr>
            <a:picLocks noChangeAspect="1"/>
          </p:cNvPicPr>
          <p:nvPr/>
        </p:nvPicPr>
        <p:blipFill>
          <a:blip r:embed="rId2"/>
          <a:stretch>
            <a:fillRect/>
          </a:stretch>
        </p:blipFill>
        <p:spPr>
          <a:xfrm>
            <a:off x="5961063" y="1787809"/>
            <a:ext cx="2962275" cy="466725"/>
          </a:xfrm>
          <a:prstGeom prst="rect">
            <a:avLst/>
          </a:prstGeom>
        </p:spPr>
      </p:pic>
      <p:pic>
        <p:nvPicPr>
          <p:cNvPr id="3" name="Picture 2"/>
          <p:cNvPicPr>
            <a:picLocks noChangeAspect="1"/>
          </p:cNvPicPr>
          <p:nvPr/>
        </p:nvPicPr>
        <p:blipFill>
          <a:blip r:embed="rId3"/>
          <a:stretch>
            <a:fillRect/>
          </a:stretch>
        </p:blipFill>
        <p:spPr>
          <a:xfrm>
            <a:off x="6565900" y="3267217"/>
            <a:ext cx="2357438" cy="914400"/>
          </a:xfrm>
          <a:prstGeom prst="rect">
            <a:avLst/>
          </a:prstGeom>
        </p:spPr>
      </p:pic>
      <p:pic>
        <p:nvPicPr>
          <p:cNvPr id="9" name="Picture 2" descr="C:\Users\spereira\Desktop\Imagem DevScope\devscope-with-signature.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4750190"/>
            <a:ext cx="2133600" cy="77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9302"/>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0"/>
          </p:nvPr>
        </p:nvSpPr>
        <p:spPr/>
        <p:txBody>
          <a:bodyPr/>
          <a:lstStyle/>
          <a:p>
            <a:r>
              <a:rPr lang="en-US" dirty="0" smtClean="0"/>
              <a:t>Thanks</a:t>
            </a:r>
            <a:endParaRPr lang="en-US" dirty="0"/>
          </a:p>
        </p:txBody>
      </p:sp>
      <p:sp>
        <p:nvSpPr>
          <p:cNvPr id="30" name="Text Placeholder 29"/>
          <p:cNvSpPr>
            <a:spLocks noGrp="1"/>
          </p:cNvSpPr>
          <p:nvPr>
            <p:ph type="body" sz="quarter" idx="11"/>
          </p:nvPr>
        </p:nvSpPr>
        <p:spPr/>
        <p:txBody>
          <a:bodyPr/>
          <a:lstStyle/>
          <a:p>
            <a:r>
              <a:rPr lang="pt-PT" dirty="0" smtClean="0"/>
              <a:t>Sandro Pereira</a:t>
            </a:r>
            <a:endParaRPr lang="pt-PT" dirty="0"/>
          </a:p>
        </p:txBody>
      </p:sp>
      <p:sp>
        <p:nvSpPr>
          <p:cNvPr id="31" name="Text Placeholder 30"/>
          <p:cNvSpPr>
            <a:spLocks noGrp="1"/>
          </p:cNvSpPr>
          <p:nvPr>
            <p:ph type="body" sz="quarter" idx="12"/>
          </p:nvPr>
        </p:nvSpPr>
        <p:spPr/>
        <p:txBody>
          <a:bodyPr/>
          <a:lstStyle/>
          <a:p>
            <a:r>
              <a:rPr lang="pt-PT" dirty="0" smtClean="0"/>
              <a:t>sandro.pereira@devscope.net</a:t>
            </a:r>
          </a:p>
          <a:p>
            <a:r>
              <a:rPr lang="pt-PT" dirty="0"/>
              <a:t>+351 223 751 </a:t>
            </a:r>
            <a:r>
              <a:rPr lang="pt-PT" dirty="0" smtClean="0"/>
              <a:t>350</a:t>
            </a:r>
          </a:p>
          <a:p>
            <a:r>
              <a:rPr lang="pt-PT" dirty="0" smtClean="0"/>
              <a:t>www.devscope.net</a:t>
            </a:r>
          </a:p>
        </p:txBody>
      </p:sp>
      <p:sp>
        <p:nvSpPr>
          <p:cNvPr id="19" name="Text Placeholder 18"/>
          <p:cNvSpPr>
            <a:spLocks noGrp="1"/>
          </p:cNvSpPr>
          <p:nvPr>
            <p:ph type="body" sz="quarter" idx="13"/>
          </p:nvPr>
        </p:nvSpPr>
        <p:spPr/>
        <p:txBody>
          <a:bodyPr/>
          <a:lstStyle/>
          <a:p>
            <a:r>
              <a:rPr lang="en-US" dirty="0" smtClean="0"/>
              <a:t>© 2012 DevScope. All rights reserved. DevScope, SmartDocumentor, myWebDrive and other product names are or may be registered trademarks and/or trademarks in the U.S. and/or other countries. The information herein is for informational purposes only and represents the current view of DevScope as of the date of this presentation.  Because DevScope must respond to changing market conditions, it should not be interpreted to be a commitment on the part of DevScope, and DevScope cannot guarantee the accuracy of any information provided after the date of this presentation.  DEVSCOPE MAKES NO WARRANTIES, EXPRESS, IMPLIED OR STATUTORY, AS TO THE INFORMATION IN THIS PRESENTATION.</a:t>
            </a:r>
            <a:endParaRPr lang="en-US" dirty="0"/>
          </a:p>
        </p:txBody>
      </p:sp>
      <p:sp>
        <p:nvSpPr>
          <p:cNvPr id="7" name="Text Placeholder 29"/>
          <p:cNvSpPr txBox="1">
            <a:spLocks/>
          </p:cNvSpPr>
          <p:nvPr/>
        </p:nvSpPr>
        <p:spPr>
          <a:xfrm>
            <a:off x="555045" y="1143001"/>
            <a:ext cx="7979355" cy="2133600"/>
          </a:xfrm>
          <a:prstGeom prst="rect">
            <a:avLst/>
          </a:prstGeom>
        </p:spPr>
        <p:txBody>
          <a:bodyPr vert="horz" wrap="square" lIns="0" tIns="0" rIns="0" bIns="0" rtlCol="0" anchor="ctr">
            <a:noAutofit/>
          </a:bodyPr>
          <a:lstStyle>
            <a:lvl1pPr marL="0" indent="0" algn="r" defTabSz="685864" rtl="0" eaLnBrk="1" latinLnBrk="0" hangingPunct="1">
              <a:lnSpc>
                <a:spcPct val="90000"/>
              </a:lnSpc>
              <a:spcBef>
                <a:spcPct val="20000"/>
              </a:spcBef>
              <a:buClr>
                <a:srgbClr val="EE700C"/>
              </a:buClr>
              <a:buSzPct val="90000"/>
              <a:buFont typeface="Arial" pitchFamily="34" charset="0"/>
              <a:buNone/>
              <a:defRPr sz="1800" kern="1200" baseline="0">
                <a:solidFill>
                  <a:schemeClr val="bg1">
                    <a:alpha val="99000"/>
                  </a:schemeClr>
                </a:solidFill>
                <a:latin typeface="Segoe UI Light" pitchFamily="34" charset="0"/>
                <a:ea typeface="+mn-ea"/>
                <a:cs typeface="+mn-cs"/>
              </a:defRPr>
            </a:lvl1pPr>
            <a:lvl2pPr marL="641833" indent="-296506" algn="l" defTabSz="685864" rtl="0" eaLnBrk="1" latinLnBrk="0" hangingPunct="1">
              <a:lnSpc>
                <a:spcPct val="90000"/>
              </a:lnSpc>
              <a:spcBef>
                <a:spcPct val="20000"/>
              </a:spcBef>
              <a:buClr>
                <a:srgbClr val="EE700C"/>
              </a:buClr>
              <a:buSzPct val="90000"/>
              <a:buFont typeface="Arial" pitchFamily="34" charset="0"/>
              <a:buChar char="•"/>
              <a:defRPr sz="1500" kern="1200">
                <a:solidFill>
                  <a:schemeClr val="tx1">
                    <a:lumMod val="75000"/>
                    <a:lumOff val="25000"/>
                    <a:alpha val="99000"/>
                  </a:schemeClr>
                </a:solidFill>
                <a:latin typeface="+mn-lt"/>
                <a:ea typeface="+mn-ea"/>
                <a:cs typeface="+mn-cs"/>
              </a:defRPr>
            </a:lvl2pPr>
            <a:lvl3pPr marL="944292" indent="-302459" algn="l" defTabSz="685864" rtl="0" eaLnBrk="1" latinLnBrk="0" hangingPunct="1">
              <a:lnSpc>
                <a:spcPct val="90000"/>
              </a:lnSpc>
              <a:spcBef>
                <a:spcPct val="20000"/>
              </a:spcBef>
              <a:buClr>
                <a:srgbClr val="EE700C"/>
              </a:buClr>
              <a:buSzPct val="90000"/>
              <a:buFont typeface="Arial" pitchFamily="34" charset="0"/>
              <a:buChar char="•"/>
              <a:defRPr sz="1400" kern="1200">
                <a:solidFill>
                  <a:schemeClr val="tx1">
                    <a:lumMod val="75000"/>
                    <a:lumOff val="25000"/>
                    <a:alpha val="99000"/>
                  </a:schemeClr>
                </a:solidFill>
                <a:latin typeface="+mn-lt"/>
                <a:ea typeface="+mn-ea"/>
                <a:cs typeface="+mn-cs"/>
              </a:defRPr>
            </a:lvl3pPr>
            <a:lvl4pPr marL="1203883" indent="-259591" algn="l" defTabSz="68586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4pPr>
            <a:lvl5pPr marL="1456329" indent="-252446" algn="l" defTabSz="685864" rtl="0" eaLnBrk="1" latinLnBrk="0" hangingPunct="1">
              <a:lnSpc>
                <a:spcPct val="9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indent="-296506" algn="l"/>
            <a:r>
              <a:rPr lang="en-US" sz="1600" dirty="0"/>
              <a:t>Blog: </a:t>
            </a:r>
            <a:r>
              <a:rPr lang="en-US" sz="1600" dirty="0">
                <a:hlinkClick r:id="rId3"/>
              </a:rPr>
              <a:t>http://</a:t>
            </a:r>
            <a:r>
              <a:rPr lang="en-US" sz="1600" dirty="0" smtClean="0">
                <a:hlinkClick r:id="rId3"/>
              </a:rPr>
              <a:t>sandroaspbiztalkblog.wordpress.com</a:t>
            </a:r>
            <a:endParaRPr lang="en-US" sz="1600" dirty="0" smtClean="0"/>
          </a:p>
          <a:p>
            <a:pPr indent="-296506" algn="l"/>
            <a:r>
              <a:rPr lang="en-US" sz="1600" dirty="0" smtClean="0"/>
              <a:t>MVP </a:t>
            </a:r>
            <a:r>
              <a:rPr lang="en-US" sz="1600" dirty="0"/>
              <a:t>Profile: </a:t>
            </a:r>
            <a:r>
              <a:rPr lang="en-US" sz="1600" dirty="0">
                <a:hlinkClick r:id="rId4"/>
              </a:rPr>
              <a:t>https://</a:t>
            </a:r>
            <a:r>
              <a:rPr lang="en-US" sz="1600" dirty="0" smtClean="0">
                <a:hlinkClick r:id="rId4"/>
              </a:rPr>
              <a:t>mvp.support.microsoft.com/profile/Sandro.Pereira</a:t>
            </a:r>
            <a:endParaRPr lang="en-US" sz="1600" dirty="0" smtClean="0"/>
          </a:p>
          <a:p>
            <a:pPr indent="-296506" algn="l"/>
            <a:r>
              <a:rPr lang="en-US" sz="1600" dirty="0"/>
              <a:t>MSDN Profile: </a:t>
            </a:r>
            <a:r>
              <a:rPr lang="en-US" sz="1600" dirty="0">
                <a:hlinkClick r:id="rId5"/>
              </a:rPr>
              <a:t>http://social.msdn.microsoft.com/profile/sandro%20pereira</a:t>
            </a:r>
            <a:r>
              <a:rPr lang="en-US" sz="1600" dirty="0" smtClean="0">
                <a:hlinkClick r:id="rId5"/>
              </a:rPr>
              <a:t>/</a:t>
            </a:r>
            <a:endParaRPr lang="en-US" sz="1600" dirty="0" smtClean="0"/>
          </a:p>
          <a:p>
            <a:pPr indent="-296506" algn="l"/>
            <a:r>
              <a:rPr lang="en-US" sz="1600" dirty="0"/>
              <a:t>Member of </a:t>
            </a:r>
            <a:r>
              <a:rPr lang="en-US" sz="1600" dirty="0" smtClean="0"/>
              <a:t>BiztalkAdminsBlogging: </a:t>
            </a:r>
            <a:r>
              <a:rPr lang="en-US" sz="1600" dirty="0">
                <a:hlinkClick r:id="rId6"/>
              </a:rPr>
              <a:t>http://www.biztalkadminsblogging.com</a:t>
            </a:r>
            <a:r>
              <a:rPr lang="en-US" sz="1600" dirty="0" smtClean="0">
                <a:hlinkClick r:id="rId6"/>
              </a:rPr>
              <a:t>/</a:t>
            </a:r>
            <a:endParaRPr lang="en-US" sz="1600" dirty="0"/>
          </a:p>
          <a:p>
            <a:pPr indent="-296506" algn="l"/>
            <a:r>
              <a:rPr lang="en-US" sz="1600" dirty="0"/>
              <a:t>Member of BizTalk Brazil Community: </a:t>
            </a:r>
            <a:r>
              <a:rPr lang="en-US" sz="1600" dirty="0">
                <a:hlinkClick r:id="rId6"/>
              </a:rPr>
              <a:t>http://www.biztalkbrasil.com.br</a:t>
            </a:r>
            <a:r>
              <a:rPr lang="en-US" sz="1600" dirty="0" smtClean="0">
                <a:hlinkClick r:id="rId6"/>
              </a:rPr>
              <a:t>/</a:t>
            </a:r>
            <a:endParaRPr lang="en-US" sz="1600" dirty="0" smtClean="0"/>
          </a:p>
          <a:p>
            <a:pPr indent="-296506" algn="l"/>
            <a:r>
              <a:rPr lang="en-US" sz="1600" dirty="0" smtClean="0"/>
              <a:t>Twitter: </a:t>
            </a:r>
            <a:r>
              <a:rPr lang="pt-PT" sz="1600" dirty="0" smtClean="0">
                <a:solidFill>
                  <a:schemeClr val="tx1">
                    <a:lumMod val="75000"/>
                    <a:lumOff val="25000"/>
                    <a:alpha val="99000"/>
                  </a:schemeClr>
                </a:solidFill>
                <a:hlinkClick r:id="rId7"/>
              </a:rPr>
              <a:t>http</a:t>
            </a:r>
            <a:r>
              <a:rPr lang="pt-PT" sz="1600" dirty="0">
                <a:solidFill>
                  <a:schemeClr val="tx1">
                    <a:lumMod val="75000"/>
                    <a:lumOff val="25000"/>
                    <a:alpha val="99000"/>
                  </a:schemeClr>
                </a:solidFill>
                <a:hlinkClick r:id="rId7"/>
              </a:rPr>
              <a:t>://Twitter.com/</a:t>
            </a:r>
            <a:r>
              <a:rPr lang="lv-LV" sz="1600" dirty="0">
                <a:solidFill>
                  <a:schemeClr val="tx1">
                    <a:lumMod val="75000"/>
                    <a:lumOff val="25000"/>
                    <a:alpha val="99000"/>
                  </a:schemeClr>
                </a:solidFill>
                <a:hlinkClick r:id="rId7"/>
              </a:rPr>
              <a:t>sandro_asp</a:t>
            </a:r>
            <a:r>
              <a:rPr lang="pt-PT" sz="1600" dirty="0">
                <a:solidFill>
                  <a:schemeClr val="tx1">
                    <a:lumMod val="75000"/>
                    <a:lumOff val="25000"/>
                    <a:alpha val="99000"/>
                  </a:schemeClr>
                </a:solidFill>
              </a:rPr>
              <a:t> </a:t>
            </a:r>
          </a:p>
          <a:p>
            <a:pPr indent="-296506" algn="l"/>
            <a:r>
              <a:rPr lang="en-US" sz="1600" dirty="0" smtClean="0"/>
              <a:t>LinkedIn: </a:t>
            </a:r>
            <a:r>
              <a:rPr lang="en-US" sz="1600" dirty="0">
                <a:hlinkClick r:id="rId8"/>
              </a:rPr>
              <a:t>http://pt.linkedin.com/in/sandropereira</a:t>
            </a:r>
            <a:endParaRPr lang="en-US" sz="1600" dirty="0"/>
          </a:p>
          <a:p>
            <a:pPr indent="-296506" algn="l"/>
            <a:endParaRPr lang="en-US" sz="1600" dirty="0"/>
          </a:p>
          <a:p>
            <a:pPr indent="-296506" algn="l"/>
            <a:endParaRPr lang="en-US" sz="1400" dirty="0"/>
          </a:p>
        </p:txBody>
      </p:sp>
      <p:sp>
        <p:nvSpPr>
          <p:cNvPr id="10" name="Rectangle 9"/>
          <p:cNvSpPr/>
          <p:nvPr/>
        </p:nvSpPr>
        <p:spPr>
          <a:xfrm>
            <a:off x="7010400" y="4231181"/>
            <a:ext cx="1943100" cy="553998"/>
          </a:xfrm>
          <a:prstGeom prst="rect">
            <a:avLst/>
          </a:prstGeom>
        </p:spPr>
        <p:txBody>
          <a:bodyPr wrap="square">
            <a:spAutoFit/>
          </a:bodyPr>
          <a:lstStyle/>
          <a:p>
            <a:r>
              <a:rPr lang="en-US" sz="1000" dirty="0" err="1">
                <a:solidFill>
                  <a:schemeClr val="bg1"/>
                </a:solidFill>
                <a:latin typeface="Segoe UI Light" pitchFamily="34" charset="0"/>
              </a:rPr>
              <a:t>Rua</a:t>
            </a:r>
            <a:r>
              <a:rPr lang="en-US" sz="1000" dirty="0">
                <a:solidFill>
                  <a:schemeClr val="bg1"/>
                </a:solidFill>
                <a:latin typeface="Segoe UI Light" pitchFamily="34" charset="0"/>
              </a:rPr>
              <a:t> </a:t>
            </a:r>
            <a:r>
              <a:rPr lang="en-US" sz="1000" dirty="0" err="1">
                <a:solidFill>
                  <a:schemeClr val="bg1"/>
                </a:solidFill>
                <a:latin typeface="Segoe UI Light" pitchFamily="34" charset="0"/>
              </a:rPr>
              <a:t>Passos</a:t>
            </a:r>
            <a:r>
              <a:rPr lang="en-US" sz="1000" dirty="0">
                <a:solidFill>
                  <a:schemeClr val="bg1"/>
                </a:solidFill>
                <a:latin typeface="Segoe UI Light" pitchFamily="34" charset="0"/>
              </a:rPr>
              <a:t> Manuel Nº </a:t>
            </a:r>
            <a:r>
              <a:rPr lang="en-US" sz="1000" dirty="0" smtClean="0">
                <a:solidFill>
                  <a:schemeClr val="bg1"/>
                </a:solidFill>
                <a:latin typeface="Segoe UI Light" pitchFamily="34" charset="0"/>
              </a:rPr>
              <a:t>223</a:t>
            </a:r>
          </a:p>
          <a:p>
            <a:r>
              <a:rPr lang="en-US" sz="1000" dirty="0" smtClean="0">
                <a:solidFill>
                  <a:schemeClr val="bg1"/>
                </a:solidFill>
                <a:latin typeface="Segoe UI Light" pitchFamily="34" charset="0"/>
              </a:rPr>
              <a:t>4º </a:t>
            </a:r>
            <a:r>
              <a:rPr lang="en-US" sz="1000" dirty="0" err="1">
                <a:solidFill>
                  <a:schemeClr val="bg1"/>
                </a:solidFill>
                <a:latin typeface="Segoe UI Light" pitchFamily="34" charset="0"/>
              </a:rPr>
              <a:t>Andar</a:t>
            </a:r>
            <a:endParaRPr lang="en-US" sz="1000" dirty="0">
              <a:solidFill>
                <a:schemeClr val="bg1"/>
              </a:solidFill>
              <a:latin typeface="Segoe UI Light" pitchFamily="34" charset="0"/>
            </a:endParaRPr>
          </a:p>
          <a:p>
            <a:r>
              <a:rPr lang="en-US" sz="1000" dirty="0">
                <a:solidFill>
                  <a:schemeClr val="bg1"/>
                </a:solidFill>
                <a:latin typeface="Segoe UI Light" pitchFamily="34" charset="0"/>
              </a:rPr>
              <a:t>4000-385 Porto</a:t>
            </a:r>
          </a:p>
        </p:txBody>
      </p:sp>
    </p:spTree>
    <p:extLst>
      <p:ext uri="{BB962C8B-B14F-4D97-AF65-F5344CB8AC3E}">
        <p14:creationId xmlns:p14="http://schemas.microsoft.com/office/powerpoint/2010/main" val="27746436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lnSpc>
                <a:spcPct val="100000"/>
              </a:lnSpc>
            </a:pPr>
            <a:r>
              <a:rPr lang="en-US" dirty="0" smtClean="0"/>
              <a:t>Enterprise Application </a:t>
            </a:r>
            <a:r>
              <a:rPr lang="en-US" dirty="0"/>
              <a:t/>
            </a:r>
            <a:br>
              <a:rPr lang="en-US" dirty="0"/>
            </a:br>
            <a:r>
              <a:rPr lang="en-US" dirty="0" smtClean="0"/>
              <a:t>Integration </a:t>
            </a:r>
            <a:r>
              <a:rPr lang="sv-SE" dirty="0" smtClean="0"/>
              <a:t>Challenges</a:t>
            </a:r>
            <a:endParaRPr lang="pt-PT" dirty="0"/>
          </a:p>
        </p:txBody>
      </p:sp>
      <p:sp>
        <p:nvSpPr>
          <p:cNvPr id="18" name="Text Placeholder 17"/>
          <p:cNvSpPr>
            <a:spLocks noGrp="1"/>
          </p:cNvSpPr>
          <p:nvPr>
            <p:ph type="body" sz="quarter" idx="10"/>
          </p:nvPr>
        </p:nvSpPr>
        <p:spPr/>
        <p:txBody>
          <a:bodyPr/>
          <a:lstStyle/>
          <a:p>
            <a:endParaRPr lang="pt-PT" dirty="0"/>
          </a:p>
        </p:txBody>
      </p:sp>
      <p:sp>
        <p:nvSpPr>
          <p:cNvPr id="19" name="Subtitle 18"/>
          <p:cNvSpPr>
            <a:spLocks noGrp="1"/>
          </p:cNvSpPr>
          <p:nvPr>
            <p:ph type="subTitle" idx="1"/>
          </p:nvPr>
        </p:nvSpPr>
        <p:spPr/>
        <p:txBody>
          <a:bodyPr/>
          <a:lstStyle/>
          <a:p>
            <a:r>
              <a:rPr lang="sv-SE" dirty="0"/>
              <a:t>Microsoft Integration Story</a:t>
            </a:r>
            <a:endParaRPr lang="pt-PT" dirty="0"/>
          </a:p>
        </p:txBody>
      </p:sp>
    </p:spTree>
    <p:extLst>
      <p:ext uri="{BB962C8B-B14F-4D97-AF65-F5344CB8AC3E}">
        <p14:creationId xmlns:p14="http://schemas.microsoft.com/office/powerpoint/2010/main" val="33136533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sv-SE" dirty="0"/>
              <a:t>Current Integration Challenges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13</a:t>
            </a:fld>
            <a:endParaRPr lang="pt-PT" dirty="0"/>
          </a:p>
        </p:txBody>
      </p:sp>
      <p:grpSp>
        <p:nvGrpSpPr>
          <p:cNvPr id="8" name="Group 7"/>
          <p:cNvGrpSpPr/>
          <p:nvPr/>
        </p:nvGrpSpPr>
        <p:grpSpPr>
          <a:xfrm>
            <a:off x="226942" y="1673432"/>
            <a:ext cx="2872518" cy="4346368"/>
            <a:chOff x="226942" y="1140032"/>
            <a:chExt cx="2872518" cy="4346368"/>
          </a:xfrm>
        </p:grpSpPr>
        <p:sp>
          <p:nvSpPr>
            <p:cNvPr id="9" name="Rounded Rectangle 8"/>
            <p:cNvSpPr/>
            <p:nvPr/>
          </p:nvSpPr>
          <p:spPr>
            <a:xfrm>
              <a:off x="226942" y="1140032"/>
              <a:ext cx="2872518" cy="4346368"/>
            </a:xfrm>
            <a:prstGeom prst="roundRect">
              <a:avLst>
                <a:gd name="adj" fmla="val 2685"/>
              </a:avLst>
            </a:prstGeom>
            <a:gradFill flip="none" rotWithShape="1">
              <a:gsLst>
                <a:gs pos="0">
                  <a:schemeClr val="tx1">
                    <a:alpha val="68000"/>
                  </a:schemeClr>
                </a:gs>
                <a:gs pos="100000">
                  <a:schemeClr val="tx1">
                    <a:alpha val="0"/>
                  </a:schemeClr>
                </a:gs>
              </a:gsLst>
              <a:lin ang="5400000" scaled="1"/>
              <a:tileRect/>
            </a:gradFill>
            <a:ln w="12700" cap="flat" cmpd="sng" algn="ctr">
              <a:noFill/>
              <a:prstDash val="solid"/>
            </a:ln>
            <a:effectLst/>
          </p:spPr>
        </p:sp>
        <p:sp>
          <p:nvSpPr>
            <p:cNvPr id="10" name="Rounded Rectangle 9"/>
            <p:cNvSpPr/>
            <p:nvPr/>
          </p:nvSpPr>
          <p:spPr bwMode="auto">
            <a:xfrm>
              <a:off x="320113" y="1222308"/>
              <a:ext cx="2719970" cy="855874"/>
            </a:xfrm>
            <a:prstGeom prst="roundRect">
              <a:avLst>
                <a:gd name="adj" fmla="val 5765"/>
              </a:avLst>
            </a:prstGeom>
            <a:gradFill flip="none" rotWithShape="1">
              <a:gsLst>
                <a:gs pos="0">
                  <a:schemeClr val="accent1"/>
                </a:gs>
                <a:gs pos="100000">
                  <a:schemeClr val="accent1">
                    <a:lumMod val="50000"/>
                  </a:schemeClr>
                </a:gs>
              </a:gsLst>
              <a:lin ang="16200000" scaled="1"/>
              <a:tileRect/>
            </a:gra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pt-BR" sz="20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1" name="Rounded Rectangle 10"/>
            <p:cNvSpPr/>
            <p:nvPr/>
          </p:nvSpPr>
          <p:spPr bwMode="auto">
            <a:xfrm>
              <a:off x="385688" y="1281070"/>
              <a:ext cx="2588820" cy="737735"/>
            </a:xfrm>
            <a:prstGeom prst="roundRect">
              <a:avLst>
                <a:gd name="adj" fmla="val 10657"/>
              </a:avLst>
            </a:prstGeom>
            <a:gradFill flip="none" rotWithShape="1">
              <a:gsLst>
                <a:gs pos="0">
                  <a:schemeClr val="tx1">
                    <a:alpha val="50000"/>
                  </a:schemeClr>
                </a:gs>
                <a:gs pos="100000">
                  <a:schemeClr val="tx1">
                    <a:alpha val="0"/>
                  </a:schemeClr>
                </a:gs>
              </a:gsLst>
              <a:lin ang="0" scaled="1"/>
              <a:tileRect/>
            </a:gradFill>
            <a:ln>
              <a:headEnd type="none" w="med" len="med"/>
              <a:tailEnd type="none" w="med" len="med"/>
            </a:ln>
            <a:effectLst>
              <a:innerShdw blurRad="63500" dist="50800" dir="10800000">
                <a:prstClr val="black">
                  <a:alpha val="50000"/>
                </a:prstClr>
              </a:inn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0" rIns="91436" bIns="0" numCol="1" rtlCol="0" anchor="ctr" anchorCtr="0" compatLnSpc="1">
              <a:prstTxWarp prst="textNoShape">
                <a:avLst/>
              </a:prstTxWarp>
            </a:bodyPr>
            <a:lstStyle/>
            <a:p>
              <a:pPr indent="-396875" algn="ctr">
                <a:spcBef>
                  <a:spcPct val="20000"/>
                </a:spcBef>
                <a:buClr>
                  <a:srgbClr val="777777"/>
                </a:buClr>
              </a:pPr>
              <a:r>
                <a:rPr lang="pt-BR" sz="2000" dirty="0">
                  <a:gradFill>
                    <a:gsLst>
                      <a:gs pos="0">
                        <a:schemeClr val="bg1"/>
                      </a:gs>
                      <a:gs pos="100000">
                        <a:schemeClr val="bg1">
                          <a:lumMod val="75000"/>
                        </a:schemeClr>
                      </a:gs>
                    </a:gsLst>
                    <a:lin ang="16200000" scaled="1"/>
                  </a:gradFill>
                  <a:latin typeface="Segoe UI (Body)"/>
                  <a:cs typeface="Segoe UI" pitchFamily="34" charset="0"/>
                </a:rPr>
                <a:t>Inconsistent</a:t>
              </a:r>
            </a:p>
            <a:p>
              <a:pPr indent="-396875" algn="ctr">
                <a:spcBef>
                  <a:spcPct val="20000"/>
                </a:spcBef>
                <a:buClr>
                  <a:srgbClr val="777777"/>
                </a:buClr>
              </a:pPr>
              <a:r>
                <a:rPr lang="pt-BR" sz="2000" dirty="0" smtClean="0">
                  <a:gradFill>
                    <a:gsLst>
                      <a:gs pos="0">
                        <a:schemeClr val="bg1"/>
                      </a:gs>
                      <a:gs pos="100000">
                        <a:schemeClr val="bg1">
                          <a:lumMod val="75000"/>
                        </a:schemeClr>
                      </a:gs>
                    </a:gsLst>
                    <a:lin ang="16200000" scaled="1"/>
                  </a:gradFill>
                  <a:latin typeface="Segoe UI (Body)"/>
                  <a:cs typeface="Segoe UI" pitchFamily="34" charset="0"/>
                </a:rPr>
                <a:t>Information</a:t>
              </a:r>
            </a:p>
          </p:txBody>
        </p:sp>
        <p:pic>
          <p:nvPicPr>
            <p:cNvPr id="12" name="Picture 2" descr="C:\Users\Graeme\AppData\Local\Microsoft\Windows\Temporary Internet Files\Content.IE5\FD5KTZU3\MPj04222240000[1].jpg"/>
            <p:cNvPicPr>
              <a:picLocks noChangeAspect="1" noChangeArrowheads="1"/>
            </p:cNvPicPr>
            <p:nvPr/>
          </p:nvPicPr>
          <p:blipFill>
            <a:blip r:embed="rId3" cstate="print"/>
            <a:stretch>
              <a:fillRect/>
            </a:stretch>
          </p:blipFill>
          <p:spPr bwMode="auto">
            <a:xfrm rot="20921213">
              <a:off x="880097" y="2365158"/>
              <a:ext cx="1566205" cy="2349307"/>
            </a:xfrm>
            <a:prstGeom prst="rect">
              <a:avLst/>
            </a:prstGeom>
            <a:noFill/>
            <a:ln w="38100">
              <a:solidFill>
                <a:schemeClr val="bg1"/>
              </a:solidFill>
            </a:ln>
            <a:effectLst>
              <a:outerShdw blurRad="50800" dist="38100" dir="18900000" algn="bl" rotWithShape="0">
                <a:prstClr val="black">
                  <a:alpha val="40000"/>
                </a:prstClr>
              </a:outerShdw>
            </a:effectLst>
          </p:spPr>
        </p:pic>
      </p:grpSp>
      <p:grpSp>
        <p:nvGrpSpPr>
          <p:cNvPr id="13" name="Group 12"/>
          <p:cNvGrpSpPr/>
          <p:nvPr/>
        </p:nvGrpSpPr>
        <p:grpSpPr>
          <a:xfrm>
            <a:off x="3147282" y="1673432"/>
            <a:ext cx="2872518" cy="4346368"/>
            <a:chOff x="3135741" y="1140032"/>
            <a:chExt cx="2872518" cy="4346368"/>
          </a:xfrm>
        </p:grpSpPr>
        <p:sp>
          <p:nvSpPr>
            <p:cNvPr id="14" name="Rounded Rectangle 13"/>
            <p:cNvSpPr/>
            <p:nvPr/>
          </p:nvSpPr>
          <p:spPr>
            <a:xfrm>
              <a:off x="3135741" y="1140032"/>
              <a:ext cx="2872518" cy="4346368"/>
            </a:xfrm>
            <a:prstGeom prst="roundRect">
              <a:avLst>
                <a:gd name="adj" fmla="val 3099"/>
              </a:avLst>
            </a:prstGeom>
            <a:gradFill flip="none" rotWithShape="1">
              <a:gsLst>
                <a:gs pos="0">
                  <a:schemeClr val="tx1">
                    <a:alpha val="68000"/>
                  </a:schemeClr>
                </a:gs>
                <a:gs pos="100000">
                  <a:schemeClr val="tx1">
                    <a:alpha val="0"/>
                  </a:schemeClr>
                </a:gs>
              </a:gsLst>
              <a:lin ang="5400000" scaled="1"/>
              <a:tileRect/>
            </a:gradFill>
            <a:ln w="12700" cap="flat" cmpd="sng" algn="ctr">
              <a:noFill/>
              <a:prstDash val="solid"/>
            </a:ln>
            <a:effectLst/>
          </p:spPr>
        </p:sp>
        <p:pic>
          <p:nvPicPr>
            <p:cNvPr id="15" name="Picture 3" descr="C:\Users\Graeme\AppData\Local\Microsoft\Windows\Temporary Internet Files\Content.IE5\2CXVV2QI\MPj04003320000[1].jpg"/>
            <p:cNvPicPr>
              <a:picLocks noChangeAspect="1" noChangeArrowheads="1"/>
            </p:cNvPicPr>
            <p:nvPr/>
          </p:nvPicPr>
          <p:blipFill>
            <a:blip r:embed="rId4" cstate="print"/>
            <a:srcRect r="10227"/>
            <a:stretch>
              <a:fillRect/>
            </a:stretch>
          </p:blipFill>
          <p:spPr bwMode="auto">
            <a:xfrm rot="526336">
              <a:off x="3360375" y="2532842"/>
              <a:ext cx="2403404" cy="1784787"/>
            </a:xfrm>
            <a:prstGeom prst="rect">
              <a:avLst/>
            </a:prstGeom>
            <a:noFill/>
            <a:ln w="38100">
              <a:solidFill>
                <a:schemeClr val="bg1"/>
              </a:solidFill>
            </a:ln>
            <a:effectLst>
              <a:outerShdw blurRad="50800" dist="38100" dir="18900000" algn="bl" rotWithShape="0">
                <a:prstClr val="black">
                  <a:alpha val="40000"/>
                </a:prstClr>
              </a:outerShdw>
            </a:effectLst>
          </p:spPr>
        </p:pic>
        <p:sp>
          <p:nvSpPr>
            <p:cNvPr id="16" name="Rounded Rectangle 15"/>
            <p:cNvSpPr/>
            <p:nvPr/>
          </p:nvSpPr>
          <p:spPr bwMode="auto">
            <a:xfrm>
              <a:off x="3229568" y="1222308"/>
              <a:ext cx="2719970" cy="855874"/>
            </a:xfrm>
            <a:prstGeom prst="roundRect">
              <a:avLst>
                <a:gd name="adj" fmla="val 5765"/>
              </a:avLst>
            </a:prstGeom>
            <a:gradFill flip="none" rotWithShape="1">
              <a:gsLst>
                <a:gs pos="0">
                  <a:schemeClr val="accent1"/>
                </a:gs>
                <a:gs pos="100000">
                  <a:schemeClr val="accent1">
                    <a:lumMod val="50000"/>
                  </a:schemeClr>
                </a:gs>
              </a:gsLst>
              <a:lin ang="16200000" scaled="1"/>
              <a:tileRect/>
            </a:gra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pt-BR" sz="20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17" name="Rounded Rectangle 16"/>
            <p:cNvSpPr/>
            <p:nvPr/>
          </p:nvSpPr>
          <p:spPr bwMode="auto">
            <a:xfrm>
              <a:off x="3229568" y="1281070"/>
              <a:ext cx="2588820" cy="737735"/>
            </a:xfrm>
            <a:prstGeom prst="roundRect">
              <a:avLst>
                <a:gd name="adj" fmla="val 10657"/>
              </a:avLst>
            </a:prstGeom>
            <a:gradFill flip="none" rotWithShape="1">
              <a:gsLst>
                <a:gs pos="0">
                  <a:schemeClr val="tx1">
                    <a:alpha val="50000"/>
                  </a:schemeClr>
                </a:gs>
                <a:gs pos="100000">
                  <a:schemeClr val="tx1">
                    <a:alpha val="0"/>
                  </a:schemeClr>
                </a:gs>
              </a:gsLst>
              <a:lin ang="0" scaled="1"/>
              <a:tileRect/>
            </a:gradFill>
            <a:ln>
              <a:headEnd type="none" w="med" len="med"/>
              <a:tailEnd type="none" w="med" len="med"/>
            </a:ln>
            <a:effectLst>
              <a:innerShdw blurRad="63500" dist="50800" dir="10800000">
                <a:prstClr val="black">
                  <a:alpha val="50000"/>
                </a:prstClr>
              </a:inn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0" rIns="91436" bIns="0" numCol="1" rtlCol="0" anchor="ctr" anchorCtr="0" compatLnSpc="1">
              <a:prstTxWarp prst="textNoShape">
                <a:avLst/>
              </a:prstTxWarp>
            </a:bodyPr>
            <a:lstStyle/>
            <a:p>
              <a:pPr indent="-396875" algn="ctr">
                <a:spcBef>
                  <a:spcPct val="20000"/>
                </a:spcBef>
                <a:buClr>
                  <a:srgbClr val="777777"/>
                </a:buClr>
              </a:pPr>
              <a:r>
                <a:rPr lang="pt-BR" sz="2000" dirty="0">
                  <a:gradFill>
                    <a:gsLst>
                      <a:gs pos="0">
                        <a:schemeClr val="bg1"/>
                      </a:gs>
                      <a:gs pos="100000">
                        <a:schemeClr val="bg1">
                          <a:lumMod val="75000"/>
                        </a:schemeClr>
                      </a:gs>
                    </a:gsLst>
                    <a:lin ang="16200000" scaled="1"/>
                  </a:gradFill>
                  <a:latin typeface="Segoe UI (Body)"/>
                  <a:cs typeface="Segoe UI" pitchFamily="34" charset="0"/>
                </a:rPr>
                <a:t>Inefficient</a:t>
              </a:r>
            </a:p>
            <a:p>
              <a:pPr indent="-396875" algn="ctr">
                <a:spcBef>
                  <a:spcPct val="20000"/>
                </a:spcBef>
                <a:buClr>
                  <a:srgbClr val="777777"/>
                </a:buClr>
              </a:pPr>
              <a:r>
                <a:rPr lang="pt-BR" sz="2000" dirty="0" smtClean="0">
                  <a:gradFill>
                    <a:gsLst>
                      <a:gs pos="0">
                        <a:schemeClr val="bg1"/>
                      </a:gs>
                      <a:gs pos="100000">
                        <a:schemeClr val="bg1">
                          <a:lumMod val="75000"/>
                        </a:schemeClr>
                      </a:gs>
                    </a:gsLst>
                    <a:lin ang="16200000" scaled="1"/>
                  </a:gradFill>
                  <a:latin typeface="Segoe UI (Body)"/>
                  <a:cs typeface="Segoe UI" pitchFamily="34" charset="0"/>
                </a:rPr>
                <a:t>Processes</a:t>
              </a:r>
              <a:endParaRPr lang="pt-BR" sz="2000" dirty="0">
                <a:gradFill>
                  <a:gsLst>
                    <a:gs pos="0">
                      <a:schemeClr val="bg1"/>
                    </a:gs>
                    <a:gs pos="100000">
                      <a:schemeClr val="bg1">
                        <a:lumMod val="75000"/>
                      </a:schemeClr>
                    </a:gs>
                  </a:gsLst>
                  <a:lin ang="16200000" scaled="1"/>
                </a:gradFill>
                <a:latin typeface="Segoe UI (Body)"/>
                <a:cs typeface="Segoe UI" pitchFamily="34" charset="0"/>
              </a:endParaRPr>
            </a:p>
          </p:txBody>
        </p:sp>
      </p:grpSp>
      <p:grpSp>
        <p:nvGrpSpPr>
          <p:cNvPr id="18" name="Group 17"/>
          <p:cNvGrpSpPr/>
          <p:nvPr/>
        </p:nvGrpSpPr>
        <p:grpSpPr>
          <a:xfrm>
            <a:off x="6074224" y="1673432"/>
            <a:ext cx="2872518" cy="4346368"/>
            <a:chOff x="6045196" y="1140032"/>
            <a:chExt cx="2872518" cy="4346368"/>
          </a:xfrm>
        </p:grpSpPr>
        <p:sp>
          <p:nvSpPr>
            <p:cNvPr id="19" name="Rounded Rectangle 18"/>
            <p:cNvSpPr/>
            <p:nvPr/>
          </p:nvSpPr>
          <p:spPr>
            <a:xfrm>
              <a:off x="6045196" y="1140032"/>
              <a:ext cx="2872518" cy="4346368"/>
            </a:xfrm>
            <a:prstGeom prst="roundRect">
              <a:avLst>
                <a:gd name="adj" fmla="val 2685"/>
              </a:avLst>
            </a:prstGeom>
            <a:gradFill flip="none" rotWithShape="1">
              <a:gsLst>
                <a:gs pos="0">
                  <a:schemeClr val="tx1">
                    <a:alpha val="68000"/>
                  </a:schemeClr>
                </a:gs>
                <a:gs pos="100000">
                  <a:schemeClr val="tx1">
                    <a:alpha val="0"/>
                  </a:schemeClr>
                </a:gs>
              </a:gsLst>
              <a:lin ang="5400000" scaled="1"/>
              <a:tileRect/>
            </a:gradFill>
            <a:ln w="12700" cap="flat" cmpd="sng" algn="ctr">
              <a:noFill/>
              <a:prstDash val="solid"/>
            </a:ln>
            <a:effectLst/>
          </p:spPr>
        </p:sp>
        <p:pic>
          <p:nvPicPr>
            <p:cNvPr id="20" name="Picture 4" descr="C:\Users\Graeme\AppData\Local\Microsoft\Windows\Temporary Internet Files\Content.IE5\JNIE4BEL\MPj04090840000[1].jpg"/>
            <p:cNvPicPr>
              <a:picLocks noChangeAspect="1" noChangeArrowheads="1"/>
            </p:cNvPicPr>
            <p:nvPr/>
          </p:nvPicPr>
          <p:blipFill>
            <a:blip r:embed="rId5" cstate="print"/>
            <a:srcRect b="44680"/>
            <a:stretch>
              <a:fillRect/>
            </a:stretch>
          </p:blipFill>
          <p:spPr bwMode="auto">
            <a:xfrm rot="20853862" flipH="1">
              <a:off x="6492681" y="2552424"/>
              <a:ext cx="1965150" cy="1634832"/>
            </a:xfrm>
            <a:prstGeom prst="rect">
              <a:avLst/>
            </a:prstGeom>
            <a:noFill/>
            <a:ln w="38100">
              <a:solidFill>
                <a:schemeClr val="bg1"/>
              </a:solidFill>
            </a:ln>
            <a:effectLst>
              <a:outerShdw blurRad="50800" dist="38100" dir="18900000" algn="bl" rotWithShape="0">
                <a:prstClr val="black">
                  <a:alpha val="40000"/>
                </a:prstClr>
              </a:outerShdw>
            </a:effectLst>
          </p:spPr>
        </p:pic>
        <p:sp>
          <p:nvSpPr>
            <p:cNvPr id="21" name="Rounded Rectangle 20"/>
            <p:cNvSpPr/>
            <p:nvPr/>
          </p:nvSpPr>
          <p:spPr bwMode="auto">
            <a:xfrm>
              <a:off x="6115272" y="1222308"/>
              <a:ext cx="2719970" cy="855874"/>
            </a:xfrm>
            <a:prstGeom prst="roundRect">
              <a:avLst>
                <a:gd name="adj" fmla="val 5765"/>
              </a:avLst>
            </a:prstGeom>
            <a:gradFill flip="none" rotWithShape="1">
              <a:gsLst>
                <a:gs pos="0">
                  <a:schemeClr val="accent1"/>
                </a:gs>
                <a:gs pos="100000">
                  <a:schemeClr val="accent1">
                    <a:lumMod val="50000"/>
                  </a:schemeClr>
                </a:gs>
              </a:gsLst>
              <a:lin ang="16200000" scaled="1"/>
              <a:tileRect/>
            </a:gra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pt-BR" sz="20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endParaRPr>
            </a:p>
          </p:txBody>
        </p:sp>
        <p:sp>
          <p:nvSpPr>
            <p:cNvPr id="22" name="Rounded Rectangle 21"/>
            <p:cNvSpPr/>
            <p:nvPr/>
          </p:nvSpPr>
          <p:spPr bwMode="auto">
            <a:xfrm>
              <a:off x="6180847" y="1281070"/>
              <a:ext cx="2588820" cy="737735"/>
            </a:xfrm>
            <a:prstGeom prst="roundRect">
              <a:avLst>
                <a:gd name="adj" fmla="val 10657"/>
              </a:avLst>
            </a:prstGeom>
            <a:gradFill flip="none" rotWithShape="1">
              <a:gsLst>
                <a:gs pos="0">
                  <a:schemeClr val="tx1">
                    <a:alpha val="50000"/>
                  </a:schemeClr>
                </a:gs>
                <a:gs pos="100000">
                  <a:schemeClr val="tx1">
                    <a:alpha val="0"/>
                  </a:schemeClr>
                </a:gs>
              </a:gsLst>
              <a:lin ang="0" scaled="1"/>
              <a:tileRect/>
            </a:gradFill>
            <a:ln>
              <a:headEnd type="none" w="med" len="med"/>
              <a:tailEnd type="none" w="med" len="med"/>
            </a:ln>
            <a:effectLst>
              <a:innerShdw blurRad="63500" dist="50800" dir="10800000">
                <a:prstClr val="black">
                  <a:alpha val="50000"/>
                </a:prstClr>
              </a:inn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0" rIns="91436" bIns="0" numCol="1" rtlCol="0" anchor="ctr" anchorCtr="0" compatLnSpc="1">
              <a:prstTxWarp prst="textNoShape">
                <a:avLst/>
              </a:prstTxWarp>
            </a:bodyPr>
            <a:lstStyle/>
            <a:p>
              <a:pPr indent="-396875" algn="ctr">
                <a:spcBef>
                  <a:spcPct val="20000"/>
                </a:spcBef>
                <a:buClr>
                  <a:srgbClr val="777777"/>
                </a:buClr>
              </a:pPr>
              <a:r>
                <a:rPr lang="pt-BR" sz="2000" dirty="0">
                  <a:gradFill>
                    <a:gsLst>
                      <a:gs pos="0">
                        <a:schemeClr val="bg1"/>
                      </a:gs>
                      <a:gs pos="100000">
                        <a:schemeClr val="bg1">
                          <a:lumMod val="75000"/>
                        </a:schemeClr>
                      </a:gs>
                    </a:gsLst>
                    <a:lin ang="16200000" scaled="1"/>
                  </a:gradFill>
                  <a:latin typeface="Segoe UI (Body)"/>
                  <a:cs typeface="Segoe UI" pitchFamily="34" charset="0"/>
                </a:rPr>
                <a:t>Incompatible</a:t>
              </a:r>
            </a:p>
            <a:p>
              <a:pPr indent="-396875" algn="ctr">
                <a:spcBef>
                  <a:spcPct val="20000"/>
                </a:spcBef>
                <a:buClr>
                  <a:srgbClr val="777777"/>
                </a:buClr>
              </a:pPr>
              <a:r>
                <a:rPr lang="pt-BR" sz="2000" dirty="0" smtClean="0">
                  <a:gradFill>
                    <a:gsLst>
                      <a:gs pos="0">
                        <a:schemeClr val="bg1"/>
                      </a:gs>
                      <a:gs pos="100000">
                        <a:schemeClr val="bg1">
                          <a:lumMod val="75000"/>
                        </a:schemeClr>
                      </a:gs>
                    </a:gsLst>
                    <a:lin ang="16200000" scaled="1"/>
                  </a:gradFill>
                  <a:latin typeface="Segoe UI (Body)"/>
                  <a:cs typeface="Segoe UI" pitchFamily="34" charset="0"/>
                </a:rPr>
                <a:t>Systems</a:t>
              </a:r>
            </a:p>
          </p:txBody>
        </p:sp>
      </p:grpSp>
    </p:spTree>
    <p:extLst>
      <p:ext uri="{BB962C8B-B14F-4D97-AF65-F5344CB8AC3E}">
        <p14:creationId xmlns:p14="http://schemas.microsoft.com/office/powerpoint/2010/main" val="2750063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Evolving Integration Needs</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14</a:t>
            </a:fld>
            <a:endParaRPr lang="pt-PT" dirty="0"/>
          </a:p>
        </p:txBody>
      </p:sp>
      <p:grpSp>
        <p:nvGrpSpPr>
          <p:cNvPr id="7" name="Group 6"/>
          <p:cNvGrpSpPr/>
          <p:nvPr/>
        </p:nvGrpSpPr>
        <p:grpSpPr>
          <a:xfrm>
            <a:off x="5373924" y="3156530"/>
            <a:ext cx="1497082" cy="1366986"/>
            <a:chOff x="437322" y="2382890"/>
            <a:chExt cx="2395331" cy="2186608"/>
          </a:xfrm>
        </p:grpSpPr>
        <p:sp>
          <p:nvSpPr>
            <p:cNvPr id="8" name="Oval 7"/>
            <p:cNvSpPr/>
            <p:nvPr/>
          </p:nvSpPr>
          <p:spPr bwMode="auto">
            <a:xfrm>
              <a:off x="437322" y="2382890"/>
              <a:ext cx="2395331" cy="2186608"/>
            </a:xfrm>
            <a:prstGeom prst="ellipse">
              <a:avLst/>
            </a:prstGeom>
            <a:solidFill>
              <a:schemeClr val="accent1"/>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9" name="Picture 19" descr="\\eventsql\dvd\Online_ART\DVD_ART35\Artwork_Imagery\Hardware Photos\OEM HW\SERVERS\Unisys ES7000 Orion 560 Server.png"/>
            <p:cNvPicPr>
              <a:picLocks noChangeAspect="1" noChangeArrowheads="1"/>
            </p:cNvPicPr>
            <p:nvPr/>
          </p:nvPicPr>
          <p:blipFill>
            <a:blip r:embed="rId2" cstate="print"/>
            <a:srcRect/>
            <a:stretch>
              <a:fillRect/>
            </a:stretch>
          </p:blipFill>
          <p:spPr bwMode="auto">
            <a:xfrm>
              <a:off x="1276839" y="3011556"/>
              <a:ext cx="716295" cy="929275"/>
            </a:xfrm>
            <a:prstGeom prst="rect">
              <a:avLst/>
            </a:prstGeom>
            <a:noFill/>
          </p:spPr>
        </p:pic>
      </p:grpSp>
      <p:grpSp>
        <p:nvGrpSpPr>
          <p:cNvPr id="10" name="Group 9"/>
          <p:cNvGrpSpPr/>
          <p:nvPr/>
        </p:nvGrpSpPr>
        <p:grpSpPr>
          <a:xfrm>
            <a:off x="4945756" y="2765581"/>
            <a:ext cx="2353390" cy="2148881"/>
            <a:chOff x="10718450" y="4569498"/>
            <a:chExt cx="3765424" cy="3437314"/>
          </a:xfrm>
        </p:grpSpPr>
        <p:sp>
          <p:nvSpPr>
            <p:cNvPr id="11" name="Oval 10"/>
            <p:cNvSpPr/>
            <p:nvPr/>
          </p:nvSpPr>
          <p:spPr bwMode="auto">
            <a:xfrm>
              <a:off x="10718450" y="4569498"/>
              <a:ext cx="3765424" cy="3437314"/>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sp>
          <p:nvSpPr>
            <p:cNvPr id="12" name="Oval 11"/>
            <p:cNvSpPr/>
            <p:nvPr/>
          </p:nvSpPr>
          <p:spPr bwMode="auto">
            <a:xfrm>
              <a:off x="11403497" y="5194851"/>
              <a:ext cx="2395331" cy="2186608"/>
            </a:xfrm>
            <a:prstGeom prst="ellipse">
              <a:avLst/>
            </a:prstGeom>
            <a:solidFill>
              <a:schemeClr val="accent1"/>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4565" y="4782558"/>
              <a:ext cx="924054" cy="92405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696" y="5974226"/>
              <a:ext cx="924054" cy="924054"/>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34989" y="5980855"/>
              <a:ext cx="535088" cy="535088"/>
            </a:xfrm>
            <a:prstGeom prst="rect">
              <a:avLst/>
            </a:prstGeom>
          </p:spPr>
        </p:pic>
        <p:cxnSp>
          <p:nvCxnSpPr>
            <p:cNvPr id="16" name="Straight Arrow Connector 15"/>
            <p:cNvCxnSpPr/>
            <p:nvPr/>
          </p:nvCxnSpPr>
          <p:spPr>
            <a:xfrm flipH="1" flipV="1">
              <a:off x="12950690" y="6288155"/>
              <a:ext cx="685798" cy="88638"/>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056166" y="5509588"/>
              <a:ext cx="278823" cy="374749"/>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986592" y="6515943"/>
              <a:ext cx="351973" cy="30811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6148" y="6645963"/>
              <a:ext cx="924054" cy="924054"/>
            </a:xfrm>
            <a:prstGeom prst="rect">
              <a:avLst/>
            </a:prstGeom>
          </p:spPr>
        </p:pic>
      </p:grpSp>
      <p:grpSp>
        <p:nvGrpSpPr>
          <p:cNvPr id="20" name="Group 19"/>
          <p:cNvGrpSpPr/>
          <p:nvPr/>
        </p:nvGrpSpPr>
        <p:grpSpPr>
          <a:xfrm>
            <a:off x="4511656" y="2358159"/>
            <a:ext cx="3223306" cy="2943202"/>
            <a:chOff x="4840918" y="1580259"/>
            <a:chExt cx="5157290" cy="4707896"/>
          </a:xfrm>
        </p:grpSpPr>
        <p:sp>
          <p:nvSpPr>
            <p:cNvPr id="21" name="Oval 20"/>
            <p:cNvSpPr/>
            <p:nvPr/>
          </p:nvSpPr>
          <p:spPr bwMode="auto">
            <a:xfrm>
              <a:off x="4840918" y="1580259"/>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22" name="Picture 74" descr="Server"/>
            <p:cNvPicPr>
              <a:picLocks noChangeAspect="1" noChangeArrowheads="1"/>
            </p:cNvPicPr>
            <p:nvPr/>
          </p:nvPicPr>
          <p:blipFill>
            <a:blip r:embed="rId5" cstate="screen"/>
            <a:srcRect/>
            <a:stretch>
              <a:fillRect/>
            </a:stretch>
          </p:blipFill>
          <p:spPr bwMode="auto">
            <a:xfrm>
              <a:off x="7130555" y="2579998"/>
              <a:ext cx="578015" cy="896196"/>
            </a:xfrm>
            <a:prstGeom prst="rect">
              <a:avLst/>
            </a:prstGeom>
            <a:noFill/>
            <a:ln w="9525">
              <a:noFill/>
              <a:miter lim="800000"/>
              <a:headEnd/>
              <a:tailEnd/>
            </a:ln>
          </p:spPr>
        </p:pic>
        <p:pic>
          <p:nvPicPr>
            <p:cNvPr id="23" name="Picture 74" descr="Server"/>
            <p:cNvPicPr>
              <a:picLocks noChangeAspect="1" noChangeArrowheads="1"/>
            </p:cNvPicPr>
            <p:nvPr/>
          </p:nvPicPr>
          <p:blipFill>
            <a:blip r:embed="rId5" cstate="screen"/>
            <a:srcRect/>
            <a:stretch>
              <a:fillRect/>
            </a:stretch>
          </p:blipFill>
          <p:spPr bwMode="auto">
            <a:xfrm>
              <a:off x="6159834" y="3940831"/>
              <a:ext cx="578015" cy="896196"/>
            </a:xfrm>
            <a:prstGeom prst="rect">
              <a:avLst/>
            </a:prstGeom>
            <a:noFill/>
            <a:ln w="9525">
              <a:noFill/>
              <a:miter lim="800000"/>
              <a:headEnd/>
              <a:tailEnd/>
            </a:ln>
          </p:spPr>
        </p:pic>
        <p:pic>
          <p:nvPicPr>
            <p:cNvPr id="24" name="Picture 74" descr="Server"/>
            <p:cNvPicPr>
              <a:picLocks noChangeAspect="1" noChangeArrowheads="1"/>
            </p:cNvPicPr>
            <p:nvPr/>
          </p:nvPicPr>
          <p:blipFill>
            <a:blip r:embed="rId5" cstate="screen"/>
            <a:srcRect/>
            <a:stretch>
              <a:fillRect/>
            </a:stretch>
          </p:blipFill>
          <p:spPr bwMode="auto">
            <a:xfrm>
              <a:off x="8031705" y="3940831"/>
              <a:ext cx="578015" cy="896196"/>
            </a:xfrm>
            <a:prstGeom prst="rect">
              <a:avLst/>
            </a:prstGeom>
            <a:noFill/>
            <a:ln w="9525">
              <a:noFill/>
              <a:miter lim="800000"/>
              <a:headEnd/>
              <a:tailEnd/>
            </a:ln>
          </p:spPr>
        </p:pic>
        <p:cxnSp>
          <p:nvCxnSpPr>
            <p:cNvPr id="25" name="Straight Arrow Connector 24"/>
            <p:cNvCxnSpPr/>
            <p:nvPr/>
          </p:nvCxnSpPr>
          <p:spPr>
            <a:xfrm flipH="1" flipV="1">
              <a:off x="7603442" y="3407806"/>
              <a:ext cx="526767" cy="526401"/>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867172" y="4388929"/>
              <a:ext cx="999653" cy="1"/>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737849" y="3476194"/>
              <a:ext cx="392707" cy="46463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74" descr="Server"/>
            <p:cNvPicPr>
              <a:picLocks noChangeAspect="1" noChangeArrowheads="1"/>
            </p:cNvPicPr>
            <p:nvPr/>
          </p:nvPicPr>
          <p:blipFill>
            <a:blip r:embed="rId5" cstate="screen"/>
            <a:srcRect/>
            <a:stretch>
              <a:fillRect/>
            </a:stretch>
          </p:blipFill>
          <p:spPr bwMode="auto">
            <a:xfrm>
              <a:off x="5812850" y="2579998"/>
              <a:ext cx="578015" cy="896196"/>
            </a:xfrm>
            <a:prstGeom prst="rect">
              <a:avLst/>
            </a:prstGeom>
            <a:noFill/>
            <a:ln w="9525">
              <a:noFill/>
              <a:miter lim="800000"/>
              <a:headEnd/>
              <a:tailEnd/>
            </a:ln>
          </p:spPr>
        </p:pic>
        <p:pic>
          <p:nvPicPr>
            <p:cNvPr id="29" name="Picture 74" descr="Server"/>
            <p:cNvPicPr>
              <a:picLocks noChangeAspect="1" noChangeArrowheads="1"/>
            </p:cNvPicPr>
            <p:nvPr/>
          </p:nvPicPr>
          <p:blipFill>
            <a:blip r:embed="rId5" cstate="screen"/>
            <a:srcRect/>
            <a:stretch>
              <a:fillRect/>
            </a:stretch>
          </p:blipFill>
          <p:spPr bwMode="auto">
            <a:xfrm>
              <a:off x="8487362" y="2557608"/>
              <a:ext cx="578015" cy="896196"/>
            </a:xfrm>
            <a:prstGeom prst="rect">
              <a:avLst/>
            </a:prstGeom>
            <a:noFill/>
            <a:ln w="9525">
              <a:noFill/>
              <a:miter lim="800000"/>
              <a:headEnd/>
              <a:tailEnd/>
            </a:ln>
          </p:spPr>
        </p:pic>
        <p:pic>
          <p:nvPicPr>
            <p:cNvPr id="30" name="Picture 74" descr="Server"/>
            <p:cNvPicPr>
              <a:picLocks noChangeAspect="1" noChangeArrowheads="1"/>
            </p:cNvPicPr>
            <p:nvPr/>
          </p:nvPicPr>
          <p:blipFill>
            <a:blip r:embed="rId5" cstate="screen"/>
            <a:srcRect/>
            <a:stretch>
              <a:fillRect/>
            </a:stretch>
          </p:blipFill>
          <p:spPr bwMode="auto">
            <a:xfrm>
              <a:off x="7130556" y="4988141"/>
              <a:ext cx="578015" cy="896196"/>
            </a:xfrm>
            <a:prstGeom prst="rect">
              <a:avLst/>
            </a:prstGeom>
            <a:noFill/>
            <a:ln w="9525">
              <a:noFill/>
              <a:miter lim="800000"/>
              <a:headEnd/>
              <a:tailEnd/>
            </a:ln>
          </p:spPr>
        </p:pic>
        <p:cxnSp>
          <p:nvCxnSpPr>
            <p:cNvPr id="31" name="Straight Arrow Connector 30"/>
            <p:cNvCxnSpPr/>
            <p:nvPr/>
          </p:nvCxnSpPr>
          <p:spPr>
            <a:xfrm>
              <a:off x="6541495" y="4853568"/>
              <a:ext cx="392707" cy="34128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7866825" y="3022743"/>
              <a:ext cx="424183" cy="535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01858" y="3577309"/>
              <a:ext cx="289007" cy="363522"/>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513448" y="3015645"/>
              <a:ext cx="483700" cy="0"/>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8487362" y="3561991"/>
              <a:ext cx="212092" cy="294392"/>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511656" y="2347927"/>
            <a:ext cx="3223306" cy="2963666"/>
            <a:chOff x="4973439" y="1441110"/>
            <a:chExt cx="5157290" cy="4740630"/>
          </a:xfrm>
        </p:grpSpPr>
        <p:sp>
          <p:nvSpPr>
            <p:cNvPr id="37" name="Oval 36"/>
            <p:cNvSpPr/>
            <p:nvPr/>
          </p:nvSpPr>
          <p:spPr bwMode="auto">
            <a:xfrm>
              <a:off x="4973439" y="1441110"/>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38" name="Picture 74" descr="Server"/>
            <p:cNvPicPr>
              <a:picLocks noChangeAspect="1" noChangeArrowheads="1"/>
            </p:cNvPicPr>
            <p:nvPr/>
          </p:nvPicPr>
          <p:blipFill>
            <a:blip r:embed="rId5" cstate="screen"/>
            <a:srcRect/>
            <a:stretch>
              <a:fillRect/>
            </a:stretch>
          </p:blipFill>
          <p:spPr bwMode="auto">
            <a:xfrm>
              <a:off x="7263077" y="1522263"/>
              <a:ext cx="578015" cy="896196"/>
            </a:xfrm>
            <a:prstGeom prst="rect">
              <a:avLst/>
            </a:prstGeom>
            <a:noFill/>
            <a:ln w="9525">
              <a:noFill/>
              <a:miter lim="800000"/>
              <a:headEnd/>
              <a:tailEnd/>
            </a:ln>
          </p:spPr>
        </p:pic>
        <p:pic>
          <p:nvPicPr>
            <p:cNvPr id="39" name="Picture 74" descr="Server"/>
            <p:cNvPicPr>
              <a:picLocks noChangeAspect="1" noChangeArrowheads="1"/>
            </p:cNvPicPr>
            <p:nvPr/>
          </p:nvPicPr>
          <p:blipFill>
            <a:blip r:embed="rId5" cstate="screen"/>
            <a:srcRect/>
            <a:stretch>
              <a:fillRect/>
            </a:stretch>
          </p:blipFill>
          <p:spPr bwMode="auto">
            <a:xfrm>
              <a:off x="5648083" y="4486182"/>
              <a:ext cx="578015" cy="896196"/>
            </a:xfrm>
            <a:prstGeom prst="rect">
              <a:avLst/>
            </a:prstGeom>
            <a:noFill/>
            <a:ln w="9525">
              <a:noFill/>
              <a:miter lim="800000"/>
              <a:headEnd/>
              <a:tailEnd/>
            </a:ln>
          </p:spPr>
        </p:pic>
        <p:pic>
          <p:nvPicPr>
            <p:cNvPr id="40" name="Picture 74" descr="Server"/>
            <p:cNvPicPr>
              <a:picLocks noChangeAspect="1" noChangeArrowheads="1"/>
            </p:cNvPicPr>
            <p:nvPr/>
          </p:nvPicPr>
          <p:blipFill>
            <a:blip r:embed="rId5" cstate="screen"/>
            <a:srcRect/>
            <a:stretch>
              <a:fillRect/>
            </a:stretch>
          </p:blipFill>
          <p:spPr bwMode="auto">
            <a:xfrm>
              <a:off x="8979236" y="4486182"/>
              <a:ext cx="578015" cy="896196"/>
            </a:xfrm>
            <a:prstGeom prst="rect">
              <a:avLst/>
            </a:prstGeom>
            <a:noFill/>
            <a:ln w="9525">
              <a:noFill/>
              <a:miter lim="800000"/>
              <a:headEnd/>
              <a:tailEnd/>
            </a:ln>
          </p:spPr>
        </p:pic>
        <p:pic>
          <p:nvPicPr>
            <p:cNvPr id="41" name="Picture 74" descr="Server"/>
            <p:cNvPicPr>
              <a:picLocks noChangeAspect="1" noChangeArrowheads="1"/>
            </p:cNvPicPr>
            <p:nvPr/>
          </p:nvPicPr>
          <p:blipFill>
            <a:blip r:embed="rId5" cstate="screen"/>
            <a:srcRect/>
            <a:stretch>
              <a:fillRect/>
            </a:stretch>
          </p:blipFill>
          <p:spPr bwMode="auto">
            <a:xfrm>
              <a:off x="5498111" y="2418459"/>
              <a:ext cx="578015" cy="896196"/>
            </a:xfrm>
            <a:prstGeom prst="rect">
              <a:avLst/>
            </a:prstGeom>
            <a:noFill/>
            <a:ln w="9525">
              <a:noFill/>
              <a:miter lim="800000"/>
              <a:headEnd/>
              <a:tailEnd/>
            </a:ln>
          </p:spPr>
        </p:pic>
        <p:pic>
          <p:nvPicPr>
            <p:cNvPr id="42" name="Picture 74" descr="Server"/>
            <p:cNvPicPr>
              <a:picLocks noChangeAspect="1" noChangeArrowheads="1"/>
            </p:cNvPicPr>
            <p:nvPr/>
          </p:nvPicPr>
          <p:blipFill>
            <a:blip r:embed="rId5" cstate="screen"/>
            <a:srcRect/>
            <a:stretch>
              <a:fillRect/>
            </a:stretch>
          </p:blipFill>
          <p:spPr bwMode="auto">
            <a:xfrm>
              <a:off x="8979235" y="2418459"/>
              <a:ext cx="578015" cy="896196"/>
            </a:xfrm>
            <a:prstGeom prst="rect">
              <a:avLst/>
            </a:prstGeom>
            <a:noFill/>
            <a:ln w="9525">
              <a:noFill/>
              <a:miter lim="800000"/>
              <a:headEnd/>
              <a:tailEnd/>
            </a:ln>
          </p:spPr>
        </p:pic>
        <p:pic>
          <p:nvPicPr>
            <p:cNvPr id="43" name="Picture 74" descr="Server"/>
            <p:cNvPicPr>
              <a:picLocks noChangeAspect="1" noChangeArrowheads="1"/>
            </p:cNvPicPr>
            <p:nvPr/>
          </p:nvPicPr>
          <p:blipFill>
            <a:blip r:embed="rId5" cstate="screen"/>
            <a:srcRect/>
            <a:stretch>
              <a:fillRect/>
            </a:stretch>
          </p:blipFill>
          <p:spPr bwMode="auto">
            <a:xfrm>
              <a:off x="7332651" y="5285544"/>
              <a:ext cx="578015" cy="896196"/>
            </a:xfrm>
            <a:prstGeom prst="rect">
              <a:avLst/>
            </a:prstGeom>
            <a:noFill/>
            <a:ln w="9525">
              <a:noFill/>
              <a:miter lim="800000"/>
              <a:headEnd/>
              <a:tailEnd/>
            </a:ln>
          </p:spPr>
        </p:pic>
        <p:pic>
          <p:nvPicPr>
            <p:cNvPr id="44" name="Picture 62" descr="BizTalk"/>
            <p:cNvPicPr>
              <a:picLocks noChangeAspect="1" noChangeArrowheads="1"/>
            </p:cNvPicPr>
            <p:nvPr/>
          </p:nvPicPr>
          <p:blipFill>
            <a:blip r:embed="rId6" cstate="screen"/>
            <a:srcRect/>
            <a:stretch>
              <a:fillRect/>
            </a:stretch>
          </p:blipFill>
          <p:spPr bwMode="auto">
            <a:xfrm>
              <a:off x="7103168" y="3183767"/>
              <a:ext cx="897832" cy="1394860"/>
            </a:xfrm>
            <a:prstGeom prst="rect">
              <a:avLst/>
            </a:prstGeom>
            <a:noFill/>
            <a:ln w="9525">
              <a:noFill/>
              <a:miter lim="800000"/>
              <a:headEnd/>
              <a:tailEnd/>
            </a:ln>
            <a:effectLst>
              <a:glow rad="139700">
                <a:schemeClr val="accent6">
                  <a:satMod val="175000"/>
                  <a:alpha val="40000"/>
                </a:schemeClr>
              </a:glow>
            </a:effectLst>
          </p:spPr>
        </p:pic>
        <p:cxnSp>
          <p:nvCxnSpPr>
            <p:cNvPr id="45" name="Straight Arrow Connector 44"/>
            <p:cNvCxnSpPr/>
            <p:nvPr/>
          </p:nvCxnSpPr>
          <p:spPr>
            <a:xfrm>
              <a:off x="7552084" y="2458215"/>
              <a:ext cx="0" cy="59309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52084" y="4697804"/>
              <a:ext cx="0" cy="593097"/>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329571" y="4263887"/>
              <a:ext cx="598003" cy="433918"/>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8239539" y="3069411"/>
              <a:ext cx="596348" cy="406783"/>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8309112" y="4248224"/>
              <a:ext cx="526774" cy="434944"/>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29571" y="3069411"/>
              <a:ext cx="510210" cy="438316"/>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4511656" y="2343568"/>
            <a:ext cx="3223306" cy="2943202"/>
            <a:chOff x="5380944" y="1408443"/>
            <a:chExt cx="5157290" cy="4707896"/>
          </a:xfrm>
        </p:grpSpPr>
        <p:sp>
          <p:nvSpPr>
            <p:cNvPr id="52" name="Oval 51"/>
            <p:cNvSpPr/>
            <p:nvPr/>
          </p:nvSpPr>
          <p:spPr bwMode="auto">
            <a:xfrm>
              <a:off x="5380944" y="1408443"/>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53" name="Picture 74" descr="Server"/>
            <p:cNvPicPr>
              <a:picLocks noChangeAspect="1" noChangeArrowheads="1"/>
            </p:cNvPicPr>
            <p:nvPr/>
          </p:nvPicPr>
          <p:blipFill>
            <a:blip r:embed="rId5" cstate="screen"/>
            <a:srcRect/>
            <a:stretch>
              <a:fillRect/>
            </a:stretch>
          </p:blipFill>
          <p:spPr bwMode="auto">
            <a:xfrm>
              <a:off x="7624091" y="1769219"/>
              <a:ext cx="578015" cy="896196"/>
            </a:xfrm>
            <a:prstGeom prst="rect">
              <a:avLst/>
            </a:prstGeom>
            <a:noFill/>
            <a:ln w="9525">
              <a:noFill/>
              <a:miter lim="800000"/>
              <a:headEnd/>
              <a:tailEnd/>
            </a:ln>
          </p:spPr>
        </p:pic>
        <p:pic>
          <p:nvPicPr>
            <p:cNvPr id="54" name="Picture 74" descr="Server"/>
            <p:cNvPicPr>
              <a:picLocks noChangeAspect="1" noChangeArrowheads="1"/>
            </p:cNvPicPr>
            <p:nvPr/>
          </p:nvPicPr>
          <p:blipFill>
            <a:blip r:embed="rId5" cstate="screen"/>
            <a:srcRect/>
            <a:stretch>
              <a:fillRect/>
            </a:stretch>
          </p:blipFill>
          <p:spPr bwMode="auto">
            <a:xfrm>
              <a:off x="6633603" y="1769219"/>
              <a:ext cx="578015" cy="896196"/>
            </a:xfrm>
            <a:prstGeom prst="rect">
              <a:avLst/>
            </a:prstGeom>
            <a:noFill/>
            <a:ln w="9525">
              <a:noFill/>
              <a:miter lim="800000"/>
              <a:headEnd/>
              <a:tailEnd/>
            </a:ln>
          </p:spPr>
        </p:pic>
        <p:pic>
          <p:nvPicPr>
            <p:cNvPr id="55" name="Picture 74" descr="Server"/>
            <p:cNvPicPr>
              <a:picLocks noChangeAspect="1" noChangeArrowheads="1"/>
            </p:cNvPicPr>
            <p:nvPr/>
          </p:nvPicPr>
          <p:blipFill>
            <a:blip r:embed="rId5" cstate="screen"/>
            <a:srcRect/>
            <a:stretch>
              <a:fillRect/>
            </a:stretch>
          </p:blipFill>
          <p:spPr bwMode="auto">
            <a:xfrm>
              <a:off x="8614580" y="1769219"/>
              <a:ext cx="578015" cy="896196"/>
            </a:xfrm>
            <a:prstGeom prst="rect">
              <a:avLst/>
            </a:prstGeom>
            <a:noFill/>
            <a:ln w="9525">
              <a:noFill/>
              <a:miter lim="800000"/>
              <a:headEnd/>
              <a:tailEnd/>
            </a:ln>
          </p:spPr>
        </p:pic>
        <p:pic>
          <p:nvPicPr>
            <p:cNvPr id="56" name="Picture 62" descr="BizTalk"/>
            <p:cNvPicPr>
              <a:picLocks noChangeAspect="1" noChangeArrowheads="1"/>
            </p:cNvPicPr>
            <p:nvPr/>
          </p:nvPicPr>
          <p:blipFill>
            <a:blip r:embed="rId6" cstate="screen"/>
            <a:srcRect/>
            <a:stretch>
              <a:fillRect/>
            </a:stretch>
          </p:blipFill>
          <p:spPr bwMode="auto">
            <a:xfrm>
              <a:off x="9522353" y="3048054"/>
              <a:ext cx="737924" cy="1146429"/>
            </a:xfrm>
            <a:prstGeom prst="rect">
              <a:avLst/>
            </a:prstGeom>
            <a:noFill/>
            <a:ln w="9525">
              <a:noFill/>
              <a:miter lim="800000"/>
              <a:headEnd/>
              <a:tailEnd/>
            </a:ln>
            <a:effectLst>
              <a:glow rad="139700">
                <a:schemeClr val="accent6">
                  <a:satMod val="175000"/>
                  <a:alpha val="40000"/>
                </a:schemeClr>
              </a:glow>
            </a:effectLst>
          </p:spPr>
        </p:pic>
        <p:cxnSp>
          <p:nvCxnSpPr>
            <p:cNvPr id="57" name="Straight Connector 56"/>
            <p:cNvCxnSpPr>
              <a:stCxn id="56" idx="1"/>
            </p:cNvCxnSpPr>
            <p:nvPr/>
          </p:nvCxnSpPr>
          <p:spPr>
            <a:xfrm flipH="1" flipV="1">
              <a:off x="6055360" y="3621268"/>
              <a:ext cx="3466993" cy="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485730" y="3621268"/>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476218" y="3606340"/>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466706" y="3616812"/>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457194" y="3627284"/>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Picture 74" descr="Server"/>
            <p:cNvPicPr>
              <a:picLocks noChangeAspect="1" noChangeArrowheads="1"/>
            </p:cNvPicPr>
            <p:nvPr/>
          </p:nvPicPr>
          <p:blipFill>
            <a:blip r:embed="rId5" cstate="screen"/>
            <a:srcRect/>
            <a:stretch>
              <a:fillRect/>
            </a:stretch>
          </p:blipFill>
          <p:spPr bwMode="auto">
            <a:xfrm>
              <a:off x="7187211" y="4390499"/>
              <a:ext cx="578015" cy="896196"/>
            </a:xfrm>
            <a:prstGeom prst="rect">
              <a:avLst/>
            </a:prstGeom>
            <a:noFill/>
            <a:ln w="9525">
              <a:noFill/>
              <a:miter lim="800000"/>
              <a:headEnd/>
              <a:tailEnd/>
            </a:ln>
          </p:spPr>
        </p:pic>
        <p:pic>
          <p:nvPicPr>
            <p:cNvPr id="63" name="Picture 74" descr="Server"/>
            <p:cNvPicPr>
              <a:picLocks noChangeAspect="1" noChangeArrowheads="1"/>
            </p:cNvPicPr>
            <p:nvPr/>
          </p:nvPicPr>
          <p:blipFill>
            <a:blip r:embed="rId5" cstate="screen"/>
            <a:srcRect/>
            <a:stretch>
              <a:fillRect/>
            </a:stretch>
          </p:blipFill>
          <p:spPr bwMode="auto">
            <a:xfrm>
              <a:off x="6196723" y="4390499"/>
              <a:ext cx="578015" cy="896196"/>
            </a:xfrm>
            <a:prstGeom prst="rect">
              <a:avLst/>
            </a:prstGeom>
            <a:noFill/>
            <a:ln w="9525">
              <a:noFill/>
              <a:miter lim="800000"/>
              <a:headEnd/>
              <a:tailEnd/>
            </a:ln>
          </p:spPr>
        </p:pic>
        <p:pic>
          <p:nvPicPr>
            <p:cNvPr id="64" name="Picture 74" descr="Server"/>
            <p:cNvPicPr>
              <a:picLocks noChangeAspect="1" noChangeArrowheads="1"/>
            </p:cNvPicPr>
            <p:nvPr/>
          </p:nvPicPr>
          <p:blipFill>
            <a:blip r:embed="rId5" cstate="screen"/>
            <a:srcRect/>
            <a:stretch>
              <a:fillRect/>
            </a:stretch>
          </p:blipFill>
          <p:spPr bwMode="auto">
            <a:xfrm>
              <a:off x="8177700" y="4390499"/>
              <a:ext cx="578015" cy="896196"/>
            </a:xfrm>
            <a:prstGeom prst="rect">
              <a:avLst/>
            </a:prstGeom>
            <a:noFill/>
            <a:ln w="9525">
              <a:noFill/>
              <a:miter lim="800000"/>
              <a:headEnd/>
              <a:tailEnd/>
            </a:ln>
          </p:spPr>
        </p:pic>
        <p:pic>
          <p:nvPicPr>
            <p:cNvPr id="65" name="Picture 74" descr="Server"/>
            <p:cNvPicPr>
              <a:picLocks noChangeAspect="1" noChangeArrowheads="1"/>
            </p:cNvPicPr>
            <p:nvPr/>
          </p:nvPicPr>
          <p:blipFill>
            <a:blip r:embed="rId5" cstate="screen"/>
            <a:srcRect/>
            <a:stretch>
              <a:fillRect/>
            </a:stretch>
          </p:blipFill>
          <p:spPr bwMode="auto">
            <a:xfrm>
              <a:off x="9132740" y="4380339"/>
              <a:ext cx="578015" cy="896196"/>
            </a:xfrm>
            <a:prstGeom prst="rect">
              <a:avLst/>
            </a:prstGeom>
            <a:noFill/>
            <a:ln w="9525">
              <a:noFill/>
              <a:miter lim="800000"/>
              <a:headEnd/>
              <a:tailEnd/>
            </a:ln>
          </p:spPr>
        </p:pic>
        <p:pic>
          <p:nvPicPr>
            <p:cNvPr id="66" name="Picture 65"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6749830" y="2973377"/>
              <a:ext cx="345560" cy="330202"/>
            </a:xfrm>
            <a:prstGeom prst="rect">
              <a:avLst/>
            </a:prstGeom>
            <a:noFill/>
          </p:spPr>
        </p:pic>
        <p:pic>
          <p:nvPicPr>
            <p:cNvPr id="67" name="Picture 66"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7702330" y="2973377"/>
              <a:ext cx="345560" cy="330202"/>
            </a:xfrm>
            <a:prstGeom prst="rect">
              <a:avLst/>
            </a:prstGeom>
            <a:noFill/>
          </p:spPr>
        </p:pic>
        <p:pic>
          <p:nvPicPr>
            <p:cNvPr id="68" name="Picture 67"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8654830" y="2973377"/>
              <a:ext cx="345560" cy="330202"/>
            </a:xfrm>
            <a:prstGeom prst="rect">
              <a:avLst/>
            </a:prstGeom>
            <a:noFill/>
          </p:spPr>
        </p:pic>
        <p:cxnSp>
          <p:nvCxnSpPr>
            <p:cNvPr id="69" name="Straight Connector 68"/>
            <p:cNvCxnSpPr/>
            <p:nvPr/>
          </p:nvCxnSpPr>
          <p:spPr>
            <a:xfrm>
              <a:off x="6928960" y="3345059"/>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875110" y="3344725"/>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833960" y="3338041"/>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92261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86876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814910" y="270785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3792313" y="1686735"/>
            <a:ext cx="4661992" cy="4256865"/>
            <a:chOff x="4064162" y="1148746"/>
            <a:chExt cx="7459186" cy="6809210"/>
          </a:xfrm>
        </p:grpSpPr>
        <p:sp>
          <p:nvSpPr>
            <p:cNvPr id="76" name="Oval 75"/>
            <p:cNvSpPr/>
            <p:nvPr/>
          </p:nvSpPr>
          <p:spPr bwMode="auto">
            <a:xfrm>
              <a:off x="4064162" y="1148746"/>
              <a:ext cx="7459186" cy="6809210"/>
            </a:xfrm>
            <a:prstGeom prst="ellipse">
              <a:avLst/>
            </a:prstGeom>
            <a:solidFill>
              <a:schemeClr val="accent1">
                <a:alpha val="54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sp>
          <p:nvSpPr>
            <p:cNvPr id="77" name="Oval 76"/>
            <p:cNvSpPr/>
            <p:nvPr/>
          </p:nvSpPr>
          <p:spPr bwMode="auto">
            <a:xfrm>
              <a:off x="5206002" y="2199403"/>
              <a:ext cx="5157290" cy="4707896"/>
            </a:xfrm>
            <a:prstGeom prst="ellipse">
              <a:avLst/>
            </a:prstGeom>
            <a:solidFill>
              <a:schemeClr val="accent1">
                <a:alpha val="80000"/>
              </a:schemeClr>
            </a:solidFill>
            <a:ln w="28575">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95" tIns="34297" rIns="68595" bIns="34297" numCol="1" rtlCol="0" anchor="ctr" anchorCtr="0" compatLnSpc="1">
              <a:prstTxWarp prst="textNoShape">
                <a:avLst/>
              </a:prstTxWarp>
            </a:bodyPr>
            <a:lstStyle/>
            <a:p>
              <a:pPr algn="ctr" defTabSz="570334"/>
              <a:endParaRPr lang="en-US" sz="1125" dirty="0">
                <a:gradFill>
                  <a:gsLst>
                    <a:gs pos="0">
                      <a:srgbClr val="FFFFFF"/>
                    </a:gs>
                    <a:gs pos="100000">
                      <a:srgbClr val="FFFFFF"/>
                    </a:gs>
                  </a:gsLst>
                  <a:lin ang="5400000" scaled="0"/>
                </a:gradFill>
              </a:endParaRPr>
            </a:p>
          </p:txBody>
        </p:sp>
        <p:pic>
          <p:nvPicPr>
            <p:cNvPr id="78" name="Picture 74" descr="Server"/>
            <p:cNvPicPr>
              <a:picLocks noChangeAspect="1" noChangeArrowheads="1"/>
            </p:cNvPicPr>
            <p:nvPr/>
          </p:nvPicPr>
          <p:blipFill>
            <a:blip r:embed="rId5" cstate="screen"/>
            <a:srcRect/>
            <a:stretch>
              <a:fillRect/>
            </a:stretch>
          </p:blipFill>
          <p:spPr bwMode="auto">
            <a:xfrm>
              <a:off x="7449149" y="2560179"/>
              <a:ext cx="578015" cy="896196"/>
            </a:xfrm>
            <a:prstGeom prst="rect">
              <a:avLst/>
            </a:prstGeom>
            <a:noFill/>
            <a:ln w="9525">
              <a:noFill/>
              <a:miter lim="800000"/>
              <a:headEnd/>
              <a:tailEnd/>
            </a:ln>
          </p:spPr>
        </p:pic>
        <p:pic>
          <p:nvPicPr>
            <p:cNvPr id="79" name="Picture 74" descr="Server"/>
            <p:cNvPicPr>
              <a:picLocks noChangeAspect="1" noChangeArrowheads="1"/>
            </p:cNvPicPr>
            <p:nvPr/>
          </p:nvPicPr>
          <p:blipFill>
            <a:blip r:embed="rId5" cstate="screen"/>
            <a:srcRect/>
            <a:stretch>
              <a:fillRect/>
            </a:stretch>
          </p:blipFill>
          <p:spPr bwMode="auto">
            <a:xfrm>
              <a:off x="6458661" y="2560179"/>
              <a:ext cx="578015" cy="896196"/>
            </a:xfrm>
            <a:prstGeom prst="rect">
              <a:avLst/>
            </a:prstGeom>
            <a:noFill/>
            <a:ln w="9525">
              <a:noFill/>
              <a:miter lim="800000"/>
              <a:headEnd/>
              <a:tailEnd/>
            </a:ln>
          </p:spPr>
        </p:pic>
        <p:pic>
          <p:nvPicPr>
            <p:cNvPr id="80" name="Picture 74" descr="Server"/>
            <p:cNvPicPr>
              <a:picLocks noChangeAspect="1" noChangeArrowheads="1"/>
            </p:cNvPicPr>
            <p:nvPr/>
          </p:nvPicPr>
          <p:blipFill>
            <a:blip r:embed="rId5" cstate="screen"/>
            <a:srcRect/>
            <a:stretch>
              <a:fillRect/>
            </a:stretch>
          </p:blipFill>
          <p:spPr bwMode="auto">
            <a:xfrm>
              <a:off x="8439638" y="2560179"/>
              <a:ext cx="578015" cy="896196"/>
            </a:xfrm>
            <a:prstGeom prst="rect">
              <a:avLst/>
            </a:prstGeom>
            <a:noFill/>
            <a:ln w="9525">
              <a:noFill/>
              <a:miter lim="800000"/>
              <a:headEnd/>
              <a:tailEnd/>
            </a:ln>
          </p:spPr>
        </p:pic>
        <p:pic>
          <p:nvPicPr>
            <p:cNvPr id="81" name="Picture 62" descr="BizTalk"/>
            <p:cNvPicPr>
              <a:picLocks noChangeAspect="1" noChangeArrowheads="1"/>
            </p:cNvPicPr>
            <p:nvPr/>
          </p:nvPicPr>
          <p:blipFill>
            <a:blip r:embed="rId6" cstate="screen"/>
            <a:srcRect/>
            <a:stretch>
              <a:fillRect/>
            </a:stretch>
          </p:blipFill>
          <p:spPr bwMode="auto">
            <a:xfrm>
              <a:off x="9347411" y="3839014"/>
              <a:ext cx="737924" cy="1146429"/>
            </a:xfrm>
            <a:prstGeom prst="rect">
              <a:avLst/>
            </a:prstGeom>
            <a:noFill/>
            <a:ln w="9525">
              <a:noFill/>
              <a:miter lim="800000"/>
              <a:headEnd/>
              <a:tailEnd/>
            </a:ln>
            <a:effectLst>
              <a:glow rad="139700">
                <a:schemeClr val="accent6">
                  <a:satMod val="175000"/>
                  <a:alpha val="40000"/>
                </a:schemeClr>
              </a:glow>
            </a:effectLst>
          </p:spPr>
        </p:pic>
        <p:cxnSp>
          <p:nvCxnSpPr>
            <p:cNvPr id="82" name="Straight Connector 81"/>
            <p:cNvCxnSpPr>
              <a:stCxn id="81" idx="1"/>
            </p:cNvCxnSpPr>
            <p:nvPr/>
          </p:nvCxnSpPr>
          <p:spPr>
            <a:xfrm flipH="1" flipV="1">
              <a:off x="4460240" y="4407772"/>
              <a:ext cx="4887171" cy="445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310788" y="4412228"/>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01276" y="4397300"/>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291764" y="4407772"/>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282252" y="4418244"/>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7" name="Picture 74" descr="Server"/>
            <p:cNvPicPr>
              <a:picLocks noChangeAspect="1" noChangeArrowheads="1"/>
            </p:cNvPicPr>
            <p:nvPr/>
          </p:nvPicPr>
          <p:blipFill>
            <a:blip r:embed="rId5" cstate="screen"/>
            <a:srcRect/>
            <a:stretch>
              <a:fillRect/>
            </a:stretch>
          </p:blipFill>
          <p:spPr bwMode="auto">
            <a:xfrm>
              <a:off x="7012269" y="5181459"/>
              <a:ext cx="578015" cy="896196"/>
            </a:xfrm>
            <a:prstGeom prst="rect">
              <a:avLst/>
            </a:prstGeom>
            <a:noFill/>
            <a:ln w="9525">
              <a:noFill/>
              <a:miter lim="800000"/>
              <a:headEnd/>
              <a:tailEnd/>
            </a:ln>
          </p:spPr>
        </p:pic>
        <p:pic>
          <p:nvPicPr>
            <p:cNvPr id="88" name="Picture 74" descr="Server"/>
            <p:cNvPicPr>
              <a:picLocks noChangeAspect="1" noChangeArrowheads="1"/>
            </p:cNvPicPr>
            <p:nvPr/>
          </p:nvPicPr>
          <p:blipFill>
            <a:blip r:embed="rId5" cstate="screen"/>
            <a:srcRect/>
            <a:stretch>
              <a:fillRect/>
            </a:stretch>
          </p:blipFill>
          <p:spPr bwMode="auto">
            <a:xfrm>
              <a:off x="6021781" y="5181459"/>
              <a:ext cx="578015" cy="896196"/>
            </a:xfrm>
            <a:prstGeom prst="rect">
              <a:avLst/>
            </a:prstGeom>
            <a:noFill/>
            <a:ln w="9525">
              <a:noFill/>
              <a:miter lim="800000"/>
              <a:headEnd/>
              <a:tailEnd/>
            </a:ln>
          </p:spPr>
        </p:pic>
        <p:pic>
          <p:nvPicPr>
            <p:cNvPr id="89" name="Picture 74" descr="Server"/>
            <p:cNvPicPr>
              <a:picLocks noChangeAspect="1" noChangeArrowheads="1"/>
            </p:cNvPicPr>
            <p:nvPr/>
          </p:nvPicPr>
          <p:blipFill>
            <a:blip r:embed="rId5" cstate="screen"/>
            <a:srcRect/>
            <a:stretch>
              <a:fillRect/>
            </a:stretch>
          </p:blipFill>
          <p:spPr bwMode="auto">
            <a:xfrm>
              <a:off x="8002758" y="5181459"/>
              <a:ext cx="578015" cy="896196"/>
            </a:xfrm>
            <a:prstGeom prst="rect">
              <a:avLst/>
            </a:prstGeom>
            <a:noFill/>
            <a:ln w="9525">
              <a:noFill/>
              <a:miter lim="800000"/>
              <a:headEnd/>
              <a:tailEnd/>
            </a:ln>
          </p:spPr>
        </p:pic>
        <p:pic>
          <p:nvPicPr>
            <p:cNvPr id="90" name="Picture 74" descr="Server"/>
            <p:cNvPicPr>
              <a:picLocks noChangeAspect="1" noChangeArrowheads="1"/>
            </p:cNvPicPr>
            <p:nvPr/>
          </p:nvPicPr>
          <p:blipFill>
            <a:blip r:embed="rId5" cstate="screen"/>
            <a:srcRect/>
            <a:stretch>
              <a:fillRect/>
            </a:stretch>
          </p:blipFill>
          <p:spPr bwMode="auto">
            <a:xfrm>
              <a:off x="8957798" y="5171299"/>
              <a:ext cx="578015" cy="896196"/>
            </a:xfrm>
            <a:prstGeom prst="rect">
              <a:avLst/>
            </a:prstGeom>
            <a:noFill/>
            <a:ln w="9525">
              <a:noFill/>
              <a:miter lim="800000"/>
              <a:headEnd/>
              <a:tailEnd/>
            </a:ln>
          </p:spPr>
        </p:pic>
        <p:pic>
          <p:nvPicPr>
            <p:cNvPr id="91" name="Picture 90"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6574888" y="3764337"/>
              <a:ext cx="345560" cy="330202"/>
            </a:xfrm>
            <a:prstGeom prst="rect">
              <a:avLst/>
            </a:prstGeom>
            <a:noFill/>
          </p:spPr>
        </p:pic>
        <p:pic>
          <p:nvPicPr>
            <p:cNvPr id="92" name="Picture 91"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7527388" y="3764337"/>
              <a:ext cx="345560" cy="330202"/>
            </a:xfrm>
            <a:prstGeom prst="rect">
              <a:avLst/>
            </a:prstGeom>
            <a:noFill/>
          </p:spPr>
        </p:pic>
        <p:pic>
          <p:nvPicPr>
            <p:cNvPr id="93" name="Picture 92"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8479888" y="3764337"/>
              <a:ext cx="345560" cy="330202"/>
            </a:xfrm>
            <a:prstGeom prst="rect">
              <a:avLst/>
            </a:prstGeom>
            <a:noFill/>
          </p:spPr>
        </p:pic>
        <p:cxnSp>
          <p:nvCxnSpPr>
            <p:cNvPr id="94" name="Straight Connector 93"/>
            <p:cNvCxnSpPr/>
            <p:nvPr/>
          </p:nvCxnSpPr>
          <p:spPr>
            <a:xfrm>
              <a:off x="6754018" y="4136019"/>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700168" y="4135685"/>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659018" y="4129001"/>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74766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69381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8639968" y="3498818"/>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4229088" y="2575116"/>
            <a:ext cx="361260" cy="1161593"/>
            <a:chOff x="2748951" y="2331332"/>
            <a:chExt cx="578015" cy="1858065"/>
          </a:xfrm>
        </p:grpSpPr>
        <p:pic>
          <p:nvPicPr>
            <p:cNvPr id="101" name="Picture 74" descr="Server"/>
            <p:cNvPicPr>
              <a:picLocks noChangeAspect="1" noChangeArrowheads="1"/>
            </p:cNvPicPr>
            <p:nvPr/>
          </p:nvPicPr>
          <p:blipFill>
            <a:blip r:embed="rId5" cstate="screen"/>
            <a:srcRect/>
            <a:stretch>
              <a:fillRect/>
            </a:stretch>
          </p:blipFill>
          <p:spPr bwMode="auto">
            <a:xfrm>
              <a:off x="2748951" y="2331332"/>
              <a:ext cx="578015" cy="896196"/>
            </a:xfrm>
            <a:prstGeom prst="rect">
              <a:avLst/>
            </a:prstGeom>
            <a:noFill/>
            <a:ln w="9525">
              <a:noFill/>
              <a:miter lim="800000"/>
              <a:headEnd/>
              <a:tailEnd/>
            </a:ln>
          </p:spPr>
        </p:pic>
        <p:pic>
          <p:nvPicPr>
            <p:cNvPr id="102" name="Picture 101" descr="D:\Pennie's documents\Images for TechEd06\Hardware_Imagery\XML Web Service front Triangle.png"/>
            <p:cNvPicPr>
              <a:picLocks noChangeAspect="1" noChangeArrowheads="1"/>
            </p:cNvPicPr>
            <p:nvPr/>
          </p:nvPicPr>
          <p:blipFill>
            <a:blip r:embed="rId7"/>
            <a:srcRect/>
            <a:stretch>
              <a:fillRect/>
            </a:stretch>
          </p:blipFill>
          <p:spPr bwMode="auto">
            <a:xfrm flipH="1">
              <a:off x="2865178" y="3535490"/>
              <a:ext cx="345560" cy="330202"/>
            </a:xfrm>
            <a:prstGeom prst="rect">
              <a:avLst/>
            </a:prstGeom>
            <a:noFill/>
          </p:spPr>
        </p:pic>
        <p:cxnSp>
          <p:nvCxnSpPr>
            <p:cNvPr id="103" name="Straight Connector 102"/>
            <p:cNvCxnSpPr/>
            <p:nvPr/>
          </p:nvCxnSpPr>
          <p:spPr>
            <a:xfrm>
              <a:off x="3044308" y="3907172"/>
              <a:ext cx="0" cy="28222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037958" y="3269971"/>
              <a:ext cx="6350" cy="229017"/>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4089940" y="3732951"/>
            <a:ext cx="361260" cy="1041163"/>
            <a:chOff x="2566071" y="4183381"/>
            <a:chExt cx="578015" cy="1665427"/>
          </a:xfrm>
        </p:grpSpPr>
        <p:cxnSp>
          <p:nvCxnSpPr>
            <p:cNvPr id="106" name="Straight Connector 105"/>
            <p:cNvCxnSpPr/>
            <p:nvPr/>
          </p:nvCxnSpPr>
          <p:spPr>
            <a:xfrm>
              <a:off x="2855078" y="4183381"/>
              <a:ext cx="0" cy="9482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7" name="Picture 74" descr="Server"/>
            <p:cNvPicPr>
              <a:picLocks noChangeAspect="1" noChangeArrowheads="1"/>
            </p:cNvPicPr>
            <p:nvPr/>
          </p:nvPicPr>
          <p:blipFill>
            <a:blip r:embed="rId5" cstate="screen"/>
            <a:srcRect/>
            <a:stretch>
              <a:fillRect/>
            </a:stretch>
          </p:blipFill>
          <p:spPr bwMode="auto">
            <a:xfrm>
              <a:off x="2566071" y="4952612"/>
              <a:ext cx="578015" cy="896196"/>
            </a:xfrm>
            <a:prstGeom prst="rect">
              <a:avLst/>
            </a:prstGeom>
            <a:noFill/>
            <a:ln w="9525">
              <a:noFill/>
              <a:miter lim="800000"/>
              <a:headEnd/>
              <a:tailEnd/>
            </a:ln>
          </p:spPr>
        </p:pic>
      </p:grpSp>
      <p:sp>
        <p:nvSpPr>
          <p:cNvPr id="108" name="Title 1"/>
          <p:cNvSpPr txBox="1">
            <a:spLocks/>
          </p:cNvSpPr>
          <p:nvPr/>
        </p:nvSpPr>
        <p:spPr>
          <a:xfrm>
            <a:off x="309723" y="5127357"/>
            <a:ext cx="3652677" cy="4431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200" b="1" dirty="0"/>
              <a:t>1970 Mainframe</a:t>
            </a:r>
          </a:p>
        </p:txBody>
      </p:sp>
      <p:sp>
        <p:nvSpPr>
          <p:cNvPr id="109" name="Title 1"/>
          <p:cNvSpPr txBox="1">
            <a:spLocks/>
          </p:cNvSpPr>
          <p:nvPr/>
        </p:nvSpPr>
        <p:spPr>
          <a:xfrm>
            <a:off x="314260" y="4523964"/>
            <a:ext cx="3508992" cy="4431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200" dirty="0"/>
              <a:t>1980 Client-Server</a:t>
            </a:r>
          </a:p>
        </p:txBody>
      </p:sp>
      <p:sp>
        <p:nvSpPr>
          <p:cNvPr id="110" name="Title 1"/>
          <p:cNvSpPr txBox="1">
            <a:spLocks/>
          </p:cNvSpPr>
          <p:nvPr/>
        </p:nvSpPr>
        <p:spPr>
          <a:xfrm>
            <a:off x="318797" y="3920571"/>
            <a:ext cx="3061232" cy="4431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200" dirty="0"/>
              <a:t>1990 Web</a:t>
            </a:r>
          </a:p>
        </p:txBody>
      </p:sp>
      <p:sp>
        <p:nvSpPr>
          <p:cNvPr id="111" name="Title 1"/>
          <p:cNvSpPr txBox="1">
            <a:spLocks/>
          </p:cNvSpPr>
          <p:nvPr/>
        </p:nvSpPr>
        <p:spPr>
          <a:xfrm>
            <a:off x="323335" y="3317177"/>
            <a:ext cx="3061232" cy="4431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200" dirty="0"/>
              <a:t>2000 SOA</a:t>
            </a:r>
          </a:p>
        </p:txBody>
      </p:sp>
      <p:sp>
        <p:nvSpPr>
          <p:cNvPr id="112" name="Title 1"/>
          <p:cNvSpPr txBox="1">
            <a:spLocks/>
          </p:cNvSpPr>
          <p:nvPr/>
        </p:nvSpPr>
        <p:spPr>
          <a:xfrm>
            <a:off x="327872" y="2713784"/>
            <a:ext cx="3061232" cy="443198"/>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3200" dirty="0"/>
              <a:t>2010 Cloud</a:t>
            </a:r>
          </a:p>
        </p:txBody>
      </p:sp>
      <p:grpSp>
        <p:nvGrpSpPr>
          <p:cNvPr id="113" name="Group 112"/>
          <p:cNvGrpSpPr/>
          <p:nvPr/>
        </p:nvGrpSpPr>
        <p:grpSpPr>
          <a:xfrm>
            <a:off x="6686664" y="1551108"/>
            <a:ext cx="2689150" cy="1712188"/>
            <a:chOff x="11951623" y="-1052679"/>
            <a:chExt cx="4302639" cy="2738787"/>
          </a:xfrm>
        </p:grpSpPr>
        <p:pic>
          <p:nvPicPr>
            <p:cNvPr id="114" name="Picture 4" descr="D:\Pennie's documents\Images for TechEd06\Shapes_and_Graphics\Internet Cloud\cloud 2.png"/>
            <p:cNvPicPr>
              <a:picLocks noChangeAspect="1" noChangeArrowheads="1"/>
            </p:cNvPicPr>
            <p:nvPr/>
          </p:nvPicPr>
          <p:blipFill>
            <a:blip r:embed="rId8"/>
            <a:srcRect/>
            <a:stretch>
              <a:fillRect/>
            </a:stretch>
          </p:blipFill>
          <p:spPr bwMode="auto">
            <a:xfrm>
              <a:off x="11951623" y="-1052679"/>
              <a:ext cx="4302639" cy="2738787"/>
            </a:xfrm>
            <a:prstGeom prst="rect">
              <a:avLst/>
            </a:prstGeom>
            <a:noFill/>
          </p:spPr>
        </p:pic>
        <p:grpSp>
          <p:nvGrpSpPr>
            <p:cNvPr id="115" name="Group 114"/>
            <p:cNvGrpSpPr/>
            <p:nvPr/>
          </p:nvGrpSpPr>
          <p:grpSpPr>
            <a:xfrm>
              <a:off x="12810391" y="-1052679"/>
              <a:ext cx="2585101" cy="1892842"/>
              <a:chOff x="1502998" y="487074"/>
              <a:chExt cx="2585438" cy="1892842"/>
            </a:xfrm>
          </p:grpSpPr>
          <p:pic>
            <p:nvPicPr>
              <p:cNvPr id="116"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2998" y="487074"/>
                <a:ext cx="2585438" cy="1546315"/>
              </a:xfrm>
              <a:prstGeom prst="rect">
                <a:avLst/>
              </a:prstGeom>
            </p:spPr>
          </p:pic>
          <p:grpSp>
            <p:nvGrpSpPr>
              <p:cNvPr id="117" name="Group 116"/>
              <p:cNvGrpSpPr/>
              <p:nvPr/>
            </p:nvGrpSpPr>
            <p:grpSpPr>
              <a:xfrm>
                <a:off x="1773359" y="1563626"/>
                <a:ext cx="1504950" cy="816290"/>
                <a:chOff x="8853836" y="1374532"/>
                <a:chExt cx="1504950" cy="816290"/>
              </a:xfrm>
            </p:grpSpPr>
            <p:pic>
              <p:nvPicPr>
                <p:cNvPr id="118" name="Picture 4" descr="Click here to learn about Exchange Online available with Office 3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5319" y="1658714"/>
                  <a:ext cx="1409700" cy="25717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Click here to learn about SharePoint Online available with Office 3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3836" y="1374532"/>
                  <a:ext cx="1504950" cy="25717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Click here to learn about Lync Online available with Office 3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8419" y="1933646"/>
                  <a:ext cx="1028700" cy="25717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21" name="Group 120"/>
          <p:cNvGrpSpPr/>
          <p:nvPr/>
        </p:nvGrpSpPr>
        <p:grpSpPr>
          <a:xfrm>
            <a:off x="5374146" y="1639549"/>
            <a:ext cx="1224057" cy="779360"/>
            <a:chOff x="941464" y="2959804"/>
            <a:chExt cx="1958491" cy="1246651"/>
          </a:xfrm>
        </p:grpSpPr>
        <p:pic>
          <p:nvPicPr>
            <p:cNvPr id="122" name="Picture 4" descr="D:\Pennie's documents\Images for TechEd06\Shapes_and_Graphics\Internet Cloud\cloud 2.png"/>
            <p:cNvPicPr>
              <a:picLocks noChangeAspect="1" noChangeArrowheads="1"/>
            </p:cNvPicPr>
            <p:nvPr/>
          </p:nvPicPr>
          <p:blipFill>
            <a:blip r:embed="rId8"/>
            <a:srcRect/>
            <a:stretch>
              <a:fillRect/>
            </a:stretch>
          </p:blipFill>
          <p:spPr bwMode="auto">
            <a:xfrm>
              <a:off x="941464" y="2959804"/>
              <a:ext cx="1958491" cy="1246651"/>
            </a:xfrm>
            <a:prstGeom prst="rect">
              <a:avLst/>
            </a:prstGeom>
            <a:noFill/>
          </p:spPr>
        </p:pic>
        <p:pic>
          <p:nvPicPr>
            <p:cNvPr id="123" name="Picture 6"/>
            <p:cNvPicPr>
              <a:picLocks noChangeAspect="1" noChangeArrowheads="1"/>
            </p:cNvPicPr>
            <p:nvPr/>
          </p:nvPicPr>
          <p:blipFill>
            <a:blip r:embed="rId13">
              <a:clrChange>
                <a:clrFrom>
                  <a:srgbClr val="FF00DC"/>
                </a:clrFrom>
                <a:clrTo>
                  <a:srgbClr val="FF00DC">
                    <a:alpha val="0"/>
                  </a:srgbClr>
                </a:clrTo>
              </a:clrChange>
              <a:extLst>
                <a:ext uri="{28A0092B-C50C-407E-A947-70E740481C1C}">
                  <a14:useLocalDpi xmlns:a14="http://schemas.microsoft.com/office/drawing/2010/main" val="0"/>
                </a:ext>
              </a:extLst>
            </a:blip>
            <a:srcRect/>
            <a:stretch>
              <a:fillRect/>
            </a:stretch>
          </p:blipFill>
          <p:spPr bwMode="auto">
            <a:xfrm>
              <a:off x="1597819" y="2981304"/>
              <a:ext cx="949374" cy="74645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4" name="Picture 5"/>
          <p:cNvPicPr>
            <a:picLocks noChangeAspect="1" noChangeArrowheads="1"/>
          </p:cNvPicPr>
          <p:nvPr/>
        </p:nvPicPr>
        <p:blipFill>
          <a:blip r:embed="rId14" cstate="print">
            <a:clrChange>
              <a:clrFrom>
                <a:srgbClr val="FF00DC"/>
              </a:clrFrom>
              <a:clrTo>
                <a:srgbClr val="FF00DC">
                  <a:alpha val="0"/>
                </a:srgbClr>
              </a:clrTo>
            </a:clrChange>
            <a:extLst>
              <a:ext uri="{28A0092B-C50C-407E-A947-70E740481C1C}">
                <a14:useLocalDpi xmlns:a14="http://schemas.microsoft.com/office/drawing/2010/main" val="0"/>
              </a:ext>
            </a:extLst>
          </a:blip>
          <a:srcRect/>
          <a:stretch>
            <a:fillRect/>
          </a:stretch>
        </p:blipFill>
        <p:spPr bwMode="auto">
          <a:xfrm>
            <a:off x="6923241" y="5012856"/>
            <a:ext cx="478209" cy="59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47" descr="D:\Pennie's documents\MS Image\NEWFeb15\Windows_Vista_Icons_ for_Marketing_use\Tablet.png"/>
          <p:cNvPicPr>
            <a:picLocks noChangeAspect="1" noChangeArrowheads="1"/>
          </p:cNvPicPr>
          <p:nvPr/>
        </p:nvPicPr>
        <p:blipFill>
          <a:blip r:embed="rId15"/>
          <a:srcRect/>
          <a:stretch>
            <a:fillRect/>
          </a:stretch>
        </p:blipFill>
        <p:spPr bwMode="auto">
          <a:xfrm>
            <a:off x="5196454" y="5240517"/>
            <a:ext cx="604713" cy="604871"/>
          </a:xfrm>
          <a:prstGeom prst="rect">
            <a:avLst/>
          </a:prstGeom>
          <a:noFill/>
        </p:spPr>
      </p:pic>
    </p:spTree>
    <p:extLst>
      <p:ext uri="{BB962C8B-B14F-4D97-AF65-F5344CB8AC3E}">
        <p14:creationId xmlns:p14="http://schemas.microsoft.com/office/powerpoint/2010/main" val="327244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15" presetClass="emph" presetSubtype="0" nodeType="withEffect">
                                  <p:stCondLst>
                                    <p:cond delay="0"/>
                                  </p:stCondLst>
                                  <p:iterate type="lt">
                                    <p:tmAbs val="25"/>
                                  </p:iterate>
                                  <p:childTnLst>
                                    <p:set>
                                      <p:cBhvr override="childStyle">
                                        <p:cTn id="11" dur="indefinite"/>
                                        <p:tgtEl>
                                          <p:spTgt spid="109">
                                            <p:txEl>
                                              <p:pRg st="0" end="0"/>
                                            </p:txEl>
                                          </p:spTgt>
                                        </p:tgtEl>
                                        <p:attrNameLst>
                                          <p:attrName>style.fontWeight</p:attrName>
                                        </p:attrNameLst>
                                      </p:cBhvr>
                                      <p:to>
                                        <p:strVal val="bold"/>
                                      </p:to>
                                    </p:se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15" presetClass="emph" presetSubtype="0" nodeType="withEffect">
                                  <p:stCondLst>
                                    <p:cond delay="0"/>
                                  </p:stCondLst>
                                  <p:iterate type="lt">
                                    <p:tmAbs val="25"/>
                                  </p:iterate>
                                  <p:childTnLst>
                                    <p:set>
                                      <p:cBhvr override="childStyle">
                                        <p:cTn id="23" dur="indefinite"/>
                                        <p:tgtEl>
                                          <p:spTgt spid="110">
                                            <p:txEl>
                                              <p:pRg st="0" end="0"/>
                                            </p:txEl>
                                          </p:spTgt>
                                        </p:tgtEl>
                                        <p:attrNameLst>
                                          <p:attrName>style.fontWeight</p:attrName>
                                        </p:attrNameLst>
                                      </p:cBhvr>
                                      <p:to>
                                        <p:strVal val="bold"/>
                                      </p:to>
                                    </p:set>
                                  </p:childTnLst>
                                </p:cTn>
                              </p:par>
                            </p:childTnLst>
                          </p:cTn>
                        </p:par>
                        <p:par>
                          <p:cTn id="24" fill="hold">
                            <p:stCondLst>
                              <p:cond delay="500"/>
                            </p:stCondLst>
                            <p:childTnLst>
                              <p:par>
                                <p:cTn id="25" presetID="1" presetClass="exit" presetSubtype="0" fill="hold" nodeType="after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par>
                                <p:cTn id="44" presetID="15" presetClass="emph" presetSubtype="0" nodeType="withEffect">
                                  <p:stCondLst>
                                    <p:cond delay="0"/>
                                  </p:stCondLst>
                                  <p:iterate type="lt">
                                    <p:tmAbs val="25"/>
                                  </p:iterate>
                                  <p:childTnLst>
                                    <p:set>
                                      <p:cBhvr override="childStyle">
                                        <p:cTn id="45" dur="indefinite"/>
                                        <p:tgtEl>
                                          <p:spTgt spid="111">
                                            <p:txEl>
                                              <p:pRg st="0" end="0"/>
                                            </p:txEl>
                                          </p:spTgt>
                                        </p:tgtEl>
                                        <p:attrNameLst>
                                          <p:attrName>style.fontWeight</p:attrName>
                                        </p:attrNameLst>
                                      </p:cBhvr>
                                      <p:to>
                                        <p:strVal val="bold"/>
                                      </p:to>
                                    </p:set>
                                  </p:childTnLst>
                                </p:cTn>
                              </p:par>
                            </p:childTnLst>
                          </p:cTn>
                        </p:par>
                        <p:par>
                          <p:cTn id="46" fill="hold">
                            <p:stCondLst>
                              <p:cond delay="500"/>
                            </p:stCondLst>
                            <p:childTnLst>
                              <p:par>
                                <p:cTn id="47" presetID="1" presetClass="exit" presetSubtype="0" fill="hold" nodeType="afterEffect">
                                  <p:stCondLst>
                                    <p:cond delay="0"/>
                                  </p:stCondLst>
                                  <p:childTnLst>
                                    <p:set>
                                      <p:cBhvr>
                                        <p:cTn id="48" dur="1" fill="hold">
                                          <p:stCondLst>
                                            <p:cond delay="0"/>
                                          </p:stCondLst>
                                        </p:cTn>
                                        <p:tgtEl>
                                          <p:spTgt spid="3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Effect transition="in" filter="fade">
                                      <p:cBhvr>
                                        <p:cTn id="55" dur="500"/>
                                        <p:tgtEl>
                                          <p:spTgt spid="75"/>
                                        </p:tgtEl>
                                      </p:cBhvr>
                                    </p:animEffect>
                                  </p:childTnLst>
                                </p:cTn>
                              </p:par>
                              <p:par>
                                <p:cTn id="56" presetID="15" presetClass="emph" presetSubtype="0" nodeType="withEffect">
                                  <p:stCondLst>
                                    <p:cond delay="0"/>
                                  </p:stCondLst>
                                  <p:iterate type="lt">
                                    <p:tmAbs val="25"/>
                                  </p:iterate>
                                  <p:childTnLst>
                                    <p:set>
                                      <p:cBhvr override="childStyle">
                                        <p:cTn id="57" dur="indefinite"/>
                                        <p:tgtEl>
                                          <p:spTgt spid="112">
                                            <p:txEl>
                                              <p:pRg st="0" end="0"/>
                                            </p:txEl>
                                          </p:spTgt>
                                        </p:tgtEl>
                                        <p:attrNameLst>
                                          <p:attrName>style.fontWeight</p:attrName>
                                        </p:attrNameLst>
                                      </p:cBhvr>
                                      <p:to>
                                        <p:strVal val="bold"/>
                                      </p:to>
                                    </p:set>
                                  </p:childTnLst>
                                </p:cTn>
                              </p:par>
                            </p:childTnLst>
                          </p:cTn>
                        </p:par>
                        <p:par>
                          <p:cTn id="58" fill="hold">
                            <p:stCondLst>
                              <p:cond delay="500"/>
                            </p:stCondLst>
                            <p:childTnLst>
                              <p:par>
                                <p:cTn id="59" presetID="1" presetClass="exit" presetSubtype="0" fill="hold" nodeType="afterEffect">
                                  <p:stCondLst>
                                    <p:cond delay="0"/>
                                  </p:stCondLst>
                                  <p:childTnLst>
                                    <p:set>
                                      <p:cBhvr>
                                        <p:cTn id="60" dur="1" fill="hold">
                                          <p:stCondLst>
                                            <p:cond delay="0"/>
                                          </p:stCondLst>
                                        </p:cTn>
                                        <p:tgtEl>
                                          <p:spTgt spid="51"/>
                                        </p:tgtEl>
                                        <p:attrNameLst>
                                          <p:attrName>style.visibility</p:attrName>
                                        </p:attrNameLst>
                                      </p:cBhvr>
                                      <p:to>
                                        <p:strVal val="hidden"/>
                                      </p:to>
                                    </p:set>
                                  </p:childTnLst>
                                </p:cTn>
                              </p:par>
                            </p:childTnLst>
                          </p:cTn>
                        </p:par>
                        <p:par>
                          <p:cTn id="61" fill="hold">
                            <p:stCondLst>
                              <p:cond delay="500"/>
                            </p:stCondLst>
                            <p:childTnLst>
                              <p:par>
                                <p:cTn id="62" presetID="53" presetClass="entr" presetSubtype="16" fill="hold" nodeType="afterEffect">
                                  <p:stCondLst>
                                    <p:cond delay="0"/>
                                  </p:stCondLst>
                                  <p:childTnLst>
                                    <p:set>
                                      <p:cBhvr>
                                        <p:cTn id="63" dur="1" fill="hold">
                                          <p:stCondLst>
                                            <p:cond delay="0"/>
                                          </p:stCondLst>
                                        </p:cTn>
                                        <p:tgtEl>
                                          <p:spTgt spid="100"/>
                                        </p:tgtEl>
                                        <p:attrNameLst>
                                          <p:attrName>style.visibility</p:attrName>
                                        </p:attrNameLst>
                                      </p:cBhvr>
                                      <p:to>
                                        <p:strVal val="visible"/>
                                      </p:to>
                                    </p:set>
                                    <p:anim calcmode="lin" valueType="num">
                                      <p:cBhvr>
                                        <p:cTn id="64" dur="500" fill="hold"/>
                                        <p:tgtEl>
                                          <p:spTgt spid="100"/>
                                        </p:tgtEl>
                                        <p:attrNameLst>
                                          <p:attrName>ppt_w</p:attrName>
                                        </p:attrNameLst>
                                      </p:cBhvr>
                                      <p:tavLst>
                                        <p:tav tm="0">
                                          <p:val>
                                            <p:fltVal val="0"/>
                                          </p:val>
                                        </p:tav>
                                        <p:tav tm="100000">
                                          <p:val>
                                            <p:strVal val="#ppt_w"/>
                                          </p:val>
                                        </p:tav>
                                      </p:tavLst>
                                    </p:anim>
                                    <p:anim calcmode="lin" valueType="num">
                                      <p:cBhvr>
                                        <p:cTn id="65" dur="500" fill="hold"/>
                                        <p:tgtEl>
                                          <p:spTgt spid="100"/>
                                        </p:tgtEl>
                                        <p:attrNameLst>
                                          <p:attrName>ppt_h</p:attrName>
                                        </p:attrNameLst>
                                      </p:cBhvr>
                                      <p:tavLst>
                                        <p:tav tm="0">
                                          <p:val>
                                            <p:fltVal val="0"/>
                                          </p:val>
                                        </p:tav>
                                        <p:tav tm="100000">
                                          <p:val>
                                            <p:strVal val="#ppt_h"/>
                                          </p:val>
                                        </p:tav>
                                      </p:tavLst>
                                    </p:anim>
                                    <p:animEffect transition="in" filter="fade">
                                      <p:cBhvr>
                                        <p:cTn id="66" dur="500"/>
                                        <p:tgtEl>
                                          <p:spTgt spid="100"/>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500"/>
                                        <p:tgtEl>
                                          <p:spTgt spid="121"/>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113"/>
                                        </p:tgtEl>
                                        <p:attrNameLst>
                                          <p:attrName>style.visibility</p:attrName>
                                        </p:attrNameLst>
                                      </p:cBhvr>
                                      <p:to>
                                        <p:strVal val="visible"/>
                                      </p:to>
                                    </p:set>
                                    <p:animEffect transition="in" filter="fade">
                                      <p:cBhvr>
                                        <p:cTn id="74" dur="1000"/>
                                        <p:tgtEl>
                                          <p:spTgt spid="113"/>
                                        </p:tgtEl>
                                      </p:cBhvr>
                                    </p:animEffect>
                                  </p:childTnLst>
                                </p:cTn>
                              </p:par>
                            </p:childTnLst>
                          </p:cTn>
                        </p:par>
                        <p:par>
                          <p:cTn id="75" fill="hold">
                            <p:stCondLst>
                              <p:cond delay="2500"/>
                            </p:stCondLst>
                            <p:childTnLst>
                              <p:par>
                                <p:cTn id="76" presetID="53" presetClass="entr" presetSubtype="16" fill="hold" nodeType="afterEffect">
                                  <p:stCondLst>
                                    <p:cond delay="0"/>
                                  </p:stCondLst>
                                  <p:childTnLst>
                                    <p:set>
                                      <p:cBhvr>
                                        <p:cTn id="77" dur="1" fill="hold">
                                          <p:stCondLst>
                                            <p:cond delay="0"/>
                                          </p:stCondLst>
                                        </p:cTn>
                                        <p:tgtEl>
                                          <p:spTgt spid="105"/>
                                        </p:tgtEl>
                                        <p:attrNameLst>
                                          <p:attrName>style.visibility</p:attrName>
                                        </p:attrNameLst>
                                      </p:cBhvr>
                                      <p:to>
                                        <p:strVal val="visible"/>
                                      </p:to>
                                    </p:set>
                                    <p:anim calcmode="lin" valueType="num">
                                      <p:cBhvr>
                                        <p:cTn id="78" dur="500" fill="hold"/>
                                        <p:tgtEl>
                                          <p:spTgt spid="105"/>
                                        </p:tgtEl>
                                        <p:attrNameLst>
                                          <p:attrName>ppt_w</p:attrName>
                                        </p:attrNameLst>
                                      </p:cBhvr>
                                      <p:tavLst>
                                        <p:tav tm="0">
                                          <p:val>
                                            <p:fltVal val="0"/>
                                          </p:val>
                                        </p:tav>
                                        <p:tav tm="100000">
                                          <p:val>
                                            <p:strVal val="#ppt_w"/>
                                          </p:val>
                                        </p:tav>
                                      </p:tavLst>
                                    </p:anim>
                                    <p:anim calcmode="lin" valueType="num">
                                      <p:cBhvr>
                                        <p:cTn id="79" dur="500" fill="hold"/>
                                        <p:tgtEl>
                                          <p:spTgt spid="105"/>
                                        </p:tgtEl>
                                        <p:attrNameLst>
                                          <p:attrName>ppt_h</p:attrName>
                                        </p:attrNameLst>
                                      </p:cBhvr>
                                      <p:tavLst>
                                        <p:tav tm="0">
                                          <p:val>
                                            <p:fltVal val="0"/>
                                          </p:val>
                                        </p:tav>
                                        <p:tav tm="100000">
                                          <p:val>
                                            <p:strVal val="#ppt_h"/>
                                          </p:val>
                                        </p:tav>
                                      </p:tavLst>
                                    </p:anim>
                                    <p:animEffect transition="in" filter="fade">
                                      <p:cBhvr>
                                        <p:cTn id="80" dur="500"/>
                                        <p:tgtEl>
                                          <p:spTgt spid="105"/>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fade">
                                      <p:cBhvr>
                                        <p:cTn id="84" dur="1000"/>
                                        <p:tgtEl>
                                          <p:spTgt spid="124"/>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utoShape 2"/>
          <p:cNvSpPr>
            <a:spLocks noChangeArrowheads="1"/>
          </p:cNvSpPr>
          <p:nvPr/>
        </p:nvSpPr>
        <p:spPr bwMode="auto">
          <a:xfrm>
            <a:off x="130585" y="1461306"/>
            <a:ext cx="4212555" cy="5168094"/>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FAFAF"/>
            </a:outerShdw>
          </a:effectLst>
        </p:spPr>
        <p:txBody>
          <a:bodyPr anchor="b"/>
          <a:lstStyle/>
          <a:p>
            <a:pPr marL="57150" algn="ctr">
              <a:lnSpc>
                <a:spcPct val="90000"/>
              </a:lnSpc>
              <a:spcBef>
                <a:spcPct val="40000"/>
              </a:spcBef>
              <a:defRPr/>
            </a:pPr>
            <a:r>
              <a:rPr lang="en-US" sz="2000" dirty="0"/>
              <a:t>Company A</a:t>
            </a:r>
          </a:p>
        </p:txBody>
      </p:sp>
      <p:sp>
        <p:nvSpPr>
          <p:cNvPr id="4" name="Title 3"/>
          <p:cNvSpPr>
            <a:spLocks noGrp="1"/>
          </p:cNvSpPr>
          <p:nvPr>
            <p:ph type="title"/>
          </p:nvPr>
        </p:nvSpPr>
        <p:spPr/>
        <p:txBody>
          <a:bodyPr/>
          <a:lstStyle/>
          <a:p>
            <a:r>
              <a:rPr lang="en-US" dirty="0" smtClean="0"/>
              <a:t>The Integration Challenge – The need </a:t>
            </a:r>
            <a:r>
              <a:rPr lang="en-US" dirty="0"/>
              <a:t>for communication</a:t>
            </a:r>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15</a:t>
            </a:fld>
            <a:endParaRPr lang="pt-PT" dirty="0"/>
          </a:p>
        </p:txBody>
      </p:sp>
      <p:sp>
        <p:nvSpPr>
          <p:cNvPr id="12" name="Line 16"/>
          <p:cNvSpPr>
            <a:spLocks noChangeShapeType="1"/>
          </p:cNvSpPr>
          <p:nvPr/>
        </p:nvSpPr>
        <p:spPr bwMode="auto">
          <a:xfrm flipH="1">
            <a:off x="1143000" y="3657600"/>
            <a:ext cx="152400"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13" name="Line 18"/>
          <p:cNvSpPr>
            <a:spLocks noChangeShapeType="1"/>
          </p:cNvSpPr>
          <p:nvPr/>
        </p:nvSpPr>
        <p:spPr bwMode="auto">
          <a:xfrm flipH="1">
            <a:off x="533400" y="4648200"/>
            <a:ext cx="6858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14" name="Line 19"/>
          <p:cNvSpPr>
            <a:spLocks noChangeShapeType="1"/>
          </p:cNvSpPr>
          <p:nvPr/>
        </p:nvSpPr>
        <p:spPr bwMode="auto">
          <a:xfrm>
            <a:off x="444500" y="3929063"/>
            <a:ext cx="736600" cy="860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15" name="Line 20"/>
          <p:cNvSpPr>
            <a:spLocks noChangeShapeType="1"/>
          </p:cNvSpPr>
          <p:nvPr/>
        </p:nvSpPr>
        <p:spPr bwMode="auto">
          <a:xfrm>
            <a:off x="444500" y="3975100"/>
            <a:ext cx="92075" cy="1765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18" name="Line 27"/>
          <p:cNvSpPr>
            <a:spLocks noChangeShapeType="1"/>
          </p:cNvSpPr>
          <p:nvPr/>
        </p:nvSpPr>
        <p:spPr bwMode="auto">
          <a:xfrm flipV="1">
            <a:off x="1524000" y="3124200"/>
            <a:ext cx="175260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19" name="Line 28"/>
          <p:cNvSpPr>
            <a:spLocks noChangeShapeType="1"/>
          </p:cNvSpPr>
          <p:nvPr/>
        </p:nvSpPr>
        <p:spPr bwMode="auto">
          <a:xfrm flipV="1">
            <a:off x="762000" y="4567238"/>
            <a:ext cx="2667000" cy="11477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20" name="Line 29"/>
          <p:cNvSpPr>
            <a:spLocks noChangeShapeType="1"/>
          </p:cNvSpPr>
          <p:nvPr/>
        </p:nvSpPr>
        <p:spPr bwMode="auto">
          <a:xfrm>
            <a:off x="609600" y="3962400"/>
            <a:ext cx="2743200" cy="1676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21" name="Line 30"/>
          <p:cNvSpPr>
            <a:spLocks noChangeShapeType="1"/>
          </p:cNvSpPr>
          <p:nvPr/>
        </p:nvSpPr>
        <p:spPr bwMode="auto">
          <a:xfrm flipV="1">
            <a:off x="1371600" y="1905000"/>
            <a:ext cx="1828800" cy="2743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64" name="Rectangle 63"/>
          <p:cNvSpPr>
            <a:spLocks noChangeArrowheads="1"/>
          </p:cNvSpPr>
          <p:nvPr/>
        </p:nvSpPr>
        <p:spPr bwMode="auto">
          <a:xfrm>
            <a:off x="7264400" y="2819400"/>
            <a:ext cx="1346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gn="l" eaLnBrk="0" hangingPunct="0"/>
            <a:r>
              <a:rPr lang="en-US" sz="2000" dirty="0">
                <a:latin typeface="+mn-lt"/>
              </a:rPr>
              <a:t>Customer</a:t>
            </a:r>
          </a:p>
        </p:txBody>
      </p:sp>
      <p:pic>
        <p:nvPicPr>
          <p:cNvPr id="65" name="Picture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990" y="3668715"/>
            <a:ext cx="1568450" cy="59690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a:spLocks noChangeArrowheads="1"/>
          </p:cNvSpPr>
          <p:nvPr/>
        </p:nvSpPr>
        <p:spPr bwMode="auto">
          <a:xfrm>
            <a:off x="6999288" y="4527550"/>
            <a:ext cx="1836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gn="l" eaLnBrk="0" hangingPunct="0"/>
            <a:r>
              <a:rPr lang="en-US" sz="2000" dirty="0" smtClean="0">
                <a:latin typeface="+mn-lt"/>
              </a:rPr>
              <a:t>Manufacturer</a:t>
            </a:r>
            <a:endParaRPr lang="en-US" sz="2000" dirty="0">
              <a:latin typeface="+mn-lt"/>
            </a:endParaRPr>
          </a:p>
        </p:txBody>
      </p:sp>
      <p:pic>
        <p:nvPicPr>
          <p:cNvPr id="2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0" y="5327650"/>
            <a:ext cx="1817688" cy="69215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a:spLocks noChangeArrowheads="1"/>
          </p:cNvSpPr>
          <p:nvPr/>
        </p:nvSpPr>
        <p:spPr bwMode="auto">
          <a:xfrm>
            <a:off x="7154863" y="1241425"/>
            <a:ext cx="1188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gn="l" eaLnBrk="0" hangingPunct="0"/>
            <a:r>
              <a:rPr lang="en-US" sz="2000" dirty="0">
                <a:latin typeface="+mn-lt"/>
              </a:rPr>
              <a:t>Supplier</a:t>
            </a:r>
          </a:p>
        </p:txBody>
      </p:sp>
      <p:sp>
        <p:nvSpPr>
          <p:cNvPr id="28" name="Line 51"/>
          <p:cNvSpPr>
            <a:spLocks noChangeShapeType="1"/>
          </p:cNvSpPr>
          <p:nvPr/>
        </p:nvSpPr>
        <p:spPr bwMode="auto">
          <a:xfrm>
            <a:off x="4111398" y="1905000"/>
            <a:ext cx="2870061" cy="1905000"/>
          </a:xfrm>
          <a:prstGeom prst="line">
            <a:avLst/>
          </a:prstGeom>
          <a:ln>
            <a:headEnd type="triangle" w="med" len="med"/>
            <a:tailEnd type="triangle" w="med" len="med"/>
          </a:ln>
          <a:extLst/>
        </p:spPr>
        <p:style>
          <a:lnRef idx="2">
            <a:schemeClr val="accent6"/>
          </a:lnRef>
          <a:fillRef idx="0">
            <a:schemeClr val="accent6"/>
          </a:fillRef>
          <a:effectRef idx="1">
            <a:schemeClr val="accent6"/>
          </a:effectRef>
          <a:fontRef idx="minor">
            <a:schemeClr val="tx1"/>
          </a:fontRef>
        </p:style>
        <p:txBody>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endParaRPr lang="pt-PT"/>
          </a:p>
        </p:txBody>
      </p:sp>
      <p:sp>
        <p:nvSpPr>
          <p:cNvPr id="29" name="Line 52"/>
          <p:cNvSpPr>
            <a:spLocks noChangeShapeType="1"/>
          </p:cNvSpPr>
          <p:nvPr/>
        </p:nvSpPr>
        <p:spPr bwMode="auto">
          <a:xfrm flipV="1">
            <a:off x="4069036" y="2493184"/>
            <a:ext cx="2858390" cy="589612"/>
          </a:xfrm>
          <a:prstGeom prst="line">
            <a:avLst/>
          </a:prstGeom>
          <a:ln>
            <a:headEnd type="triangle" w="med" len="med"/>
            <a:tailEnd type="triangle" w="med" len="med"/>
          </a:ln>
          <a:extLst/>
        </p:spPr>
        <p:style>
          <a:lnRef idx="2">
            <a:schemeClr val="accent6"/>
          </a:lnRef>
          <a:fillRef idx="0">
            <a:schemeClr val="accent6"/>
          </a:fillRef>
          <a:effectRef idx="1">
            <a:schemeClr val="accent6"/>
          </a:effectRef>
          <a:fontRef idx="minor">
            <a:schemeClr val="tx1"/>
          </a:fontRef>
        </p:style>
        <p:txBody>
          <a:bodyPr/>
          <a:lstStyle/>
          <a:p>
            <a:pPr algn="ctr" fontAlgn="base">
              <a:spcBef>
                <a:spcPct val="0"/>
              </a:spcBef>
              <a:spcAft>
                <a:spcPct val="0"/>
              </a:spcAft>
            </a:pPr>
            <a:endParaRPr lang="pt-PT" sz="2400" b="1">
              <a:latin typeface="Times New Roman" panose="02020603050405020304" pitchFamily="18" charset="0"/>
            </a:endParaRPr>
          </a:p>
        </p:txBody>
      </p:sp>
      <p:sp>
        <p:nvSpPr>
          <p:cNvPr id="30" name="Line 53"/>
          <p:cNvSpPr>
            <a:spLocks noChangeShapeType="1"/>
          </p:cNvSpPr>
          <p:nvPr/>
        </p:nvSpPr>
        <p:spPr bwMode="auto">
          <a:xfrm flipV="1">
            <a:off x="4002388" y="5660246"/>
            <a:ext cx="2947687" cy="54753"/>
          </a:xfrm>
          <a:prstGeom prst="line">
            <a:avLst/>
          </a:prstGeom>
          <a:ln>
            <a:headEnd type="triangle" w="med" len="med"/>
            <a:tailEnd type="triangle" w="med" len="med"/>
          </a:ln>
          <a:extLst/>
        </p:spPr>
        <p:style>
          <a:lnRef idx="2">
            <a:schemeClr val="accent6"/>
          </a:lnRef>
          <a:fillRef idx="0">
            <a:schemeClr val="accent6"/>
          </a:fillRef>
          <a:effectRef idx="1">
            <a:schemeClr val="accent6"/>
          </a:effectRef>
          <a:fontRef idx="minor">
            <a:schemeClr val="tx1"/>
          </a:fontRef>
        </p:style>
        <p:txBody>
          <a:bodyPr/>
          <a:lstStyle/>
          <a:p>
            <a:pPr algn="ctr" fontAlgn="base">
              <a:spcBef>
                <a:spcPct val="0"/>
              </a:spcBef>
              <a:spcAft>
                <a:spcPct val="0"/>
              </a:spcAft>
            </a:pPr>
            <a:endParaRPr lang="pt-PT" sz="2400" b="1">
              <a:latin typeface="Times New Roman" panose="02020603050405020304" pitchFamily="18" charset="0"/>
            </a:endParaRPr>
          </a:p>
        </p:txBody>
      </p:sp>
      <p:sp>
        <p:nvSpPr>
          <p:cNvPr id="31" name="Line 54"/>
          <p:cNvSpPr>
            <a:spLocks noChangeShapeType="1"/>
          </p:cNvSpPr>
          <p:nvPr/>
        </p:nvSpPr>
        <p:spPr bwMode="auto">
          <a:xfrm flipV="1">
            <a:off x="4040188" y="3975099"/>
            <a:ext cx="2959100" cy="547687"/>
          </a:xfrm>
          <a:prstGeom prst="line">
            <a:avLst/>
          </a:prstGeom>
          <a:ln>
            <a:headEnd type="triangle" w="med" len="med"/>
            <a:tailEnd type="triangle" w="med" len="med"/>
          </a:ln>
          <a:extLst/>
        </p:spPr>
        <p:style>
          <a:lnRef idx="2">
            <a:schemeClr val="accent6"/>
          </a:lnRef>
          <a:fillRef idx="0">
            <a:schemeClr val="accent6"/>
          </a:fillRef>
          <a:effectRef idx="1">
            <a:schemeClr val="accent6"/>
          </a:effectRef>
          <a:fontRef idx="minor">
            <a:schemeClr val="tx1"/>
          </a:fontRef>
        </p:style>
        <p:txBody>
          <a:bodyPr/>
          <a:lstStyle/>
          <a:p>
            <a:pPr algn="ctr" fontAlgn="base">
              <a:spcBef>
                <a:spcPct val="0"/>
              </a:spcBef>
              <a:spcAft>
                <a:spcPct val="0"/>
              </a:spcAft>
            </a:pPr>
            <a:endParaRPr lang="pt-PT" sz="2400" b="1">
              <a:latin typeface="Times New Roman" panose="02020603050405020304" pitchFamily="18" charset="0"/>
            </a:endParaRPr>
          </a:p>
        </p:txBody>
      </p:sp>
      <p:sp>
        <p:nvSpPr>
          <p:cNvPr id="32" name="Line 55"/>
          <p:cNvSpPr>
            <a:spLocks noChangeShapeType="1"/>
          </p:cNvSpPr>
          <p:nvPr/>
        </p:nvSpPr>
        <p:spPr bwMode="auto">
          <a:xfrm>
            <a:off x="4101236" y="3247896"/>
            <a:ext cx="2836140" cy="2279425"/>
          </a:xfrm>
          <a:prstGeom prst="line">
            <a:avLst/>
          </a:prstGeom>
          <a:ln>
            <a:headEnd type="triangle" w="med" len="med"/>
            <a:tailEnd type="triangle" w="med" len="med"/>
          </a:ln>
          <a:extLst/>
        </p:spPr>
        <p:style>
          <a:lnRef idx="2">
            <a:schemeClr val="accent6"/>
          </a:lnRef>
          <a:fillRef idx="0">
            <a:schemeClr val="accent6"/>
          </a:fillRef>
          <a:effectRef idx="1">
            <a:schemeClr val="accent6"/>
          </a:effectRef>
          <a:fontRef idx="minor">
            <a:schemeClr val="tx1"/>
          </a:fontRef>
        </p:style>
        <p:txBody>
          <a:bodyPr/>
          <a:lstStyle/>
          <a:p>
            <a:pPr algn="ctr" fontAlgn="base">
              <a:spcBef>
                <a:spcPct val="0"/>
              </a:spcBef>
              <a:spcAft>
                <a:spcPct val="0"/>
              </a:spcAft>
            </a:pPr>
            <a:endParaRPr lang="pt-PT" sz="2400" b="1">
              <a:latin typeface="Times New Roman" panose="02020603050405020304" pitchFamily="18" charset="0"/>
            </a:endParaRPr>
          </a:p>
        </p:txBody>
      </p:sp>
      <p:sp>
        <p:nvSpPr>
          <p:cNvPr id="34" name="Text Box 58"/>
          <p:cNvSpPr txBox="1">
            <a:spLocks noChangeArrowheads="1"/>
          </p:cNvSpPr>
          <p:nvPr/>
        </p:nvSpPr>
        <p:spPr bwMode="auto">
          <a:xfrm rot="1926939">
            <a:off x="4913569" y="2235351"/>
            <a:ext cx="42832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a:latin typeface="+mn-lt"/>
              </a:rPr>
              <a:t>FTP</a:t>
            </a:r>
          </a:p>
        </p:txBody>
      </p:sp>
      <p:sp>
        <p:nvSpPr>
          <p:cNvPr id="35" name="Text Box 59"/>
          <p:cNvSpPr txBox="1">
            <a:spLocks noChangeArrowheads="1"/>
          </p:cNvSpPr>
          <p:nvPr/>
        </p:nvSpPr>
        <p:spPr bwMode="auto">
          <a:xfrm rot="2342786">
            <a:off x="4676499" y="3552366"/>
            <a:ext cx="484427"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smtClean="0">
                <a:latin typeface="+mn-lt"/>
              </a:rPr>
              <a:t>XML</a:t>
            </a:r>
            <a:endParaRPr lang="en-US" sz="1100" dirty="0">
              <a:latin typeface="+mn-lt"/>
            </a:endParaRPr>
          </a:p>
        </p:txBody>
      </p:sp>
      <p:sp>
        <p:nvSpPr>
          <p:cNvPr id="36" name="Text Box 60"/>
          <p:cNvSpPr txBox="1">
            <a:spLocks noChangeArrowheads="1"/>
          </p:cNvSpPr>
          <p:nvPr/>
        </p:nvSpPr>
        <p:spPr bwMode="auto">
          <a:xfrm rot="20929361">
            <a:off x="4593477" y="2627969"/>
            <a:ext cx="40908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a:latin typeface="+mn-lt"/>
              </a:rPr>
              <a:t>EDI</a:t>
            </a:r>
          </a:p>
        </p:txBody>
      </p:sp>
      <p:sp>
        <p:nvSpPr>
          <p:cNvPr id="37" name="Text Box 64"/>
          <p:cNvSpPr txBox="1">
            <a:spLocks noChangeArrowheads="1"/>
          </p:cNvSpPr>
          <p:nvPr/>
        </p:nvSpPr>
        <p:spPr bwMode="auto">
          <a:xfrm rot="20947174">
            <a:off x="4462010" y="4098297"/>
            <a:ext cx="54534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a:latin typeface="+mn-lt"/>
              </a:rPr>
              <a:t>HTTP</a:t>
            </a:r>
          </a:p>
        </p:txBody>
      </p:sp>
      <p:sp>
        <p:nvSpPr>
          <p:cNvPr id="38" name="Text Box 65"/>
          <p:cNvSpPr txBox="1">
            <a:spLocks noChangeArrowheads="1"/>
          </p:cNvSpPr>
          <p:nvPr/>
        </p:nvSpPr>
        <p:spPr bwMode="auto">
          <a:xfrm rot="5244200">
            <a:off x="44579" y="4612499"/>
            <a:ext cx="636713"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a:latin typeface="+mn-lt"/>
              </a:rPr>
              <a:t>TCP/IP</a:t>
            </a:r>
          </a:p>
        </p:txBody>
      </p:sp>
      <p:sp>
        <p:nvSpPr>
          <p:cNvPr id="40" name="Text Box 68"/>
          <p:cNvSpPr txBox="1">
            <a:spLocks noChangeArrowheads="1"/>
          </p:cNvSpPr>
          <p:nvPr/>
        </p:nvSpPr>
        <p:spPr bwMode="auto">
          <a:xfrm>
            <a:off x="291993" y="5990277"/>
            <a:ext cx="66717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2000" dirty="0">
                <a:latin typeface="+mn-lt"/>
              </a:rPr>
              <a:t>SAP</a:t>
            </a:r>
          </a:p>
        </p:txBody>
      </p:sp>
      <p:sp>
        <p:nvSpPr>
          <p:cNvPr id="41" name="Text Box 73"/>
          <p:cNvSpPr txBox="1">
            <a:spLocks noChangeArrowheads="1"/>
          </p:cNvSpPr>
          <p:nvPr/>
        </p:nvSpPr>
        <p:spPr bwMode="auto">
          <a:xfrm rot="20145911">
            <a:off x="1010047" y="5405475"/>
            <a:ext cx="1119981" cy="24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nSpc>
                <a:spcPct val="90000"/>
              </a:lnSpc>
              <a:buClr>
                <a:schemeClr val="tx2"/>
              </a:buClr>
              <a:buSzPct val="65000"/>
              <a:buFont typeface="Wingdings" panose="05000000000000000000" pitchFamily="2" charset="2"/>
              <a:buNone/>
            </a:pPr>
            <a:r>
              <a:rPr lang="en-US" sz="1100" dirty="0">
                <a:latin typeface="+mn-lt"/>
              </a:rPr>
              <a:t>X12-850 PO</a:t>
            </a:r>
          </a:p>
        </p:txBody>
      </p:sp>
      <p:sp>
        <p:nvSpPr>
          <p:cNvPr id="42" name="Text Box 74"/>
          <p:cNvSpPr txBox="1">
            <a:spLocks noChangeArrowheads="1"/>
          </p:cNvSpPr>
          <p:nvPr/>
        </p:nvSpPr>
        <p:spPr bwMode="auto">
          <a:xfrm rot="1909727">
            <a:off x="1564362" y="4562370"/>
            <a:ext cx="976549" cy="24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nSpc>
                <a:spcPct val="90000"/>
              </a:lnSpc>
              <a:buClr>
                <a:schemeClr val="tx2"/>
              </a:buClr>
              <a:buSzPct val="65000"/>
            </a:pPr>
            <a:r>
              <a:rPr lang="en-US" sz="1100" dirty="0">
                <a:latin typeface="+mn-lt"/>
              </a:rPr>
              <a:t>X12-997 PO</a:t>
            </a:r>
          </a:p>
        </p:txBody>
      </p:sp>
      <p:sp>
        <p:nvSpPr>
          <p:cNvPr id="43" name="Text Box 75"/>
          <p:cNvSpPr txBox="1">
            <a:spLocks noChangeArrowheads="1"/>
          </p:cNvSpPr>
          <p:nvPr/>
        </p:nvSpPr>
        <p:spPr bwMode="auto">
          <a:xfrm rot="18183009">
            <a:off x="1669822" y="3764246"/>
            <a:ext cx="817853" cy="24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lnSpc>
                <a:spcPct val="90000"/>
              </a:lnSpc>
              <a:buClr>
                <a:schemeClr val="tx2"/>
              </a:buClr>
              <a:buSzPct val="65000"/>
            </a:pPr>
            <a:r>
              <a:rPr lang="en-US" sz="1100" dirty="0" err="1">
                <a:latin typeface="+mn-lt"/>
              </a:rPr>
              <a:t>MQSeries</a:t>
            </a:r>
            <a:endParaRPr lang="en-US" sz="1100" dirty="0">
              <a:latin typeface="+mn-lt"/>
            </a:endParaRPr>
          </a:p>
        </p:txBody>
      </p:sp>
      <p:sp>
        <p:nvSpPr>
          <p:cNvPr id="44" name="Text Box 76"/>
          <p:cNvSpPr txBox="1">
            <a:spLocks noChangeArrowheads="1"/>
          </p:cNvSpPr>
          <p:nvPr/>
        </p:nvSpPr>
        <p:spPr bwMode="auto">
          <a:xfrm>
            <a:off x="4811625" y="5410200"/>
            <a:ext cx="567783"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1100" dirty="0">
                <a:latin typeface="+mn-lt"/>
              </a:rPr>
              <a:t>SMTP</a:t>
            </a:r>
          </a:p>
        </p:txBody>
      </p:sp>
      <p:sp>
        <p:nvSpPr>
          <p:cNvPr id="47" name="Text Box 79"/>
          <p:cNvSpPr txBox="1">
            <a:spLocks noChangeArrowheads="1"/>
          </p:cNvSpPr>
          <p:nvPr/>
        </p:nvSpPr>
        <p:spPr bwMode="auto">
          <a:xfrm>
            <a:off x="825663" y="4984532"/>
            <a:ext cx="85073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US"/>
            </a:defPPr>
            <a:lvl1pPr algn="ctr" rtl="0" fontAlgn="base">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r>
              <a:rPr lang="en-US" sz="2000" dirty="0">
                <a:latin typeface="+mn-lt"/>
              </a:rPr>
              <a:t>CRM</a:t>
            </a:r>
          </a:p>
        </p:txBody>
      </p:sp>
      <p:sp>
        <p:nvSpPr>
          <p:cNvPr id="48" name="Line 10"/>
          <p:cNvSpPr>
            <a:spLocks noChangeShapeType="1"/>
          </p:cNvSpPr>
          <p:nvPr/>
        </p:nvSpPr>
        <p:spPr bwMode="auto">
          <a:xfrm flipV="1">
            <a:off x="1143000" y="2438400"/>
            <a:ext cx="7620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49" name="Line 11"/>
          <p:cNvSpPr>
            <a:spLocks noChangeShapeType="1"/>
          </p:cNvSpPr>
          <p:nvPr/>
        </p:nvSpPr>
        <p:spPr bwMode="auto">
          <a:xfrm flipV="1">
            <a:off x="914400" y="2209800"/>
            <a:ext cx="10668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50" name="Line 12"/>
          <p:cNvSpPr>
            <a:spLocks noChangeShapeType="1"/>
          </p:cNvSpPr>
          <p:nvPr/>
        </p:nvSpPr>
        <p:spPr bwMode="auto">
          <a:xfrm flipH="1" flipV="1">
            <a:off x="838200" y="2209800"/>
            <a:ext cx="5334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sp>
        <p:nvSpPr>
          <p:cNvPr id="51" name="Freeform 50"/>
          <p:cNvSpPr>
            <a:spLocks/>
          </p:cNvSpPr>
          <p:nvPr/>
        </p:nvSpPr>
        <p:spPr bwMode="auto">
          <a:xfrm>
            <a:off x="500062" y="3360738"/>
            <a:ext cx="682625" cy="449262"/>
          </a:xfrm>
          <a:custGeom>
            <a:avLst/>
            <a:gdLst>
              <a:gd name="T0" fmla="*/ 0 w 430"/>
              <a:gd name="T1" fmla="*/ 283 h 283"/>
              <a:gd name="T2" fmla="*/ 430 w 430"/>
              <a:gd name="T3" fmla="*/ 0 h 283"/>
            </a:gdLst>
            <a:ahLst/>
            <a:cxnLst>
              <a:cxn ang="0">
                <a:pos x="T0" y="T1"/>
              </a:cxn>
              <a:cxn ang="0">
                <a:pos x="T2" y="T3"/>
              </a:cxn>
            </a:cxnLst>
            <a:rect l="0" t="0" r="r" b="b"/>
            <a:pathLst>
              <a:path w="430" h="283">
                <a:moveTo>
                  <a:pt x="0" y="283"/>
                </a:moveTo>
                <a:lnTo>
                  <a:pt x="430" y="0"/>
                </a:lnTo>
              </a:path>
            </a:pathLst>
          </a:cu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pt-PT" sz="2400" b="1">
              <a:latin typeface="Times New Roman" panose="02020603050405020304" pitchFamily="18" charset="0"/>
            </a:endParaRPr>
          </a:p>
        </p:txBody>
      </p:sp>
      <p:grpSp>
        <p:nvGrpSpPr>
          <p:cNvPr id="73" name="Group 72"/>
          <p:cNvGrpSpPr/>
          <p:nvPr/>
        </p:nvGrpSpPr>
        <p:grpSpPr>
          <a:xfrm>
            <a:off x="393899" y="5387911"/>
            <a:ext cx="530792" cy="667753"/>
            <a:chOff x="4492531" y="3836496"/>
            <a:chExt cx="707538" cy="890106"/>
          </a:xfrm>
        </p:grpSpPr>
        <p:pic>
          <p:nvPicPr>
            <p:cNvPr id="74" name="Picture 3" descr="D:\CM E-Learning Resource Kit\MSL_PNG_Object_Library\Server.png"/>
            <p:cNvPicPr>
              <a:picLocks noChangeAspect="1" noChangeArrowheads="1"/>
            </p:cNvPicPr>
            <p:nvPr/>
          </p:nvPicPr>
          <p:blipFill>
            <a:blip r:embed="rId4" cstate="print"/>
            <a:srcRect/>
            <a:stretch>
              <a:fillRect/>
            </a:stretch>
          </p:blipFill>
          <p:spPr bwMode="auto">
            <a:xfrm>
              <a:off x="4492531" y="3836496"/>
              <a:ext cx="652114" cy="766539"/>
            </a:xfrm>
            <a:prstGeom prst="rect">
              <a:avLst/>
            </a:prstGeom>
            <a:noFill/>
            <a:ln w="9525">
              <a:noFill/>
              <a:miter lim="800000"/>
              <a:headEnd/>
              <a:tailEnd/>
            </a:ln>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0725" y="4221890"/>
              <a:ext cx="579344" cy="504712"/>
            </a:xfrm>
            <a:prstGeom prst="rect">
              <a:avLst/>
            </a:prstGeom>
          </p:spPr>
        </p:pic>
      </p:grpSp>
      <p:grpSp>
        <p:nvGrpSpPr>
          <p:cNvPr id="76" name="Group 75"/>
          <p:cNvGrpSpPr/>
          <p:nvPr/>
        </p:nvGrpSpPr>
        <p:grpSpPr>
          <a:xfrm>
            <a:off x="838200" y="4495800"/>
            <a:ext cx="588173" cy="585940"/>
            <a:chOff x="4258369" y="1369930"/>
            <a:chExt cx="784027" cy="781050"/>
          </a:xfrm>
        </p:grpSpPr>
        <p:pic>
          <p:nvPicPr>
            <p:cNvPr id="77" name="Picture 3" descr="D:\CM E-Learning Resource Kit\MSL_PNG_Object_Library\Server.png"/>
            <p:cNvPicPr>
              <a:picLocks noChangeAspect="1" noChangeArrowheads="1"/>
            </p:cNvPicPr>
            <p:nvPr/>
          </p:nvPicPr>
          <p:blipFill>
            <a:blip r:embed="rId4" cstate="print"/>
            <a:srcRect/>
            <a:stretch>
              <a:fillRect/>
            </a:stretch>
          </p:blipFill>
          <p:spPr bwMode="auto">
            <a:xfrm>
              <a:off x="4377937" y="1369930"/>
              <a:ext cx="664459" cy="781050"/>
            </a:xfrm>
            <a:prstGeom prst="rect">
              <a:avLst/>
            </a:prstGeom>
            <a:noFill/>
            <a:ln w="9525">
              <a:noFill/>
              <a:miter lim="800000"/>
              <a:headEnd/>
              <a:tailEnd/>
            </a:ln>
          </p:spPr>
        </p:pic>
        <p:pic>
          <p:nvPicPr>
            <p:cNvPr id="78" name="Picture 1" descr="S:\CM_ELRN_Resource_Kit\ELRN\Graphics\PNG Library\Internet.png"/>
            <p:cNvPicPr>
              <a:picLocks noChangeAspect="1" noChangeArrowheads="1"/>
            </p:cNvPicPr>
            <p:nvPr/>
          </p:nvPicPr>
          <p:blipFill>
            <a:blip r:embed="rId6" cstate="print"/>
            <a:srcRect/>
            <a:stretch>
              <a:fillRect/>
            </a:stretch>
          </p:blipFill>
          <p:spPr bwMode="auto">
            <a:xfrm>
              <a:off x="4258369" y="1738097"/>
              <a:ext cx="379162" cy="378213"/>
            </a:xfrm>
            <a:prstGeom prst="rect">
              <a:avLst/>
            </a:prstGeom>
            <a:noFill/>
          </p:spPr>
        </p:pic>
      </p:grpSp>
      <p:grpSp>
        <p:nvGrpSpPr>
          <p:cNvPr id="79" name="Group 78"/>
          <p:cNvGrpSpPr/>
          <p:nvPr/>
        </p:nvGrpSpPr>
        <p:grpSpPr>
          <a:xfrm>
            <a:off x="195810" y="3592998"/>
            <a:ext cx="521187" cy="598002"/>
            <a:chOff x="3229566" y="1788743"/>
            <a:chExt cx="694735" cy="797128"/>
          </a:xfrm>
        </p:grpSpPr>
        <p:pic>
          <p:nvPicPr>
            <p:cNvPr id="80" name="Picture 3" descr="D:\CM E-Learning Resource Kit\MSL_PNG_Object_Library\Server.png"/>
            <p:cNvPicPr>
              <a:picLocks noChangeAspect="1" noChangeArrowheads="1"/>
            </p:cNvPicPr>
            <p:nvPr/>
          </p:nvPicPr>
          <p:blipFill>
            <a:blip r:embed="rId4" cstate="print"/>
            <a:srcRect/>
            <a:stretch>
              <a:fillRect/>
            </a:stretch>
          </p:blipFill>
          <p:spPr bwMode="auto">
            <a:xfrm>
              <a:off x="3229566" y="1788743"/>
              <a:ext cx="652114" cy="766539"/>
            </a:xfrm>
            <a:prstGeom prst="rect">
              <a:avLst/>
            </a:prstGeom>
            <a:noFill/>
            <a:ln w="9525">
              <a:noFill/>
              <a:miter lim="800000"/>
              <a:headEnd/>
              <a:tailEnd/>
            </a:ln>
          </p:spPr>
        </p:pic>
        <p:pic>
          <p:nvPicPr>
            <p:cNvPr id="81" name="Picture 2" descr="\\eventsql\dvd\Online_ART\DVD_ART36\Artwork_Imagery\Icons - Illustrations\_ XML ICONS\XML web services icon open end.png"/>
            <p:cNvPicPr>
              <a:picLocks noChangeAspect="1" noChangeArrowheads="1"/>
            </p:cNvPicPr>
            <p:nvPr/>
          </p:nvPicPr>
          <p:blipFill>
            <a:blip r:embed="rId7" cstate="print"/>
            <a:srcRect/>
            <a:stretch>
              <a:fillRect/>
            </a:stretch>
          </p:blipFill>
          <p:spPr bwMode="auto">
            <a:xfrm>
              <a:off x="3466863" y="2138260"/>
              <a:ext cx="457438" cy="447611"/>
            </a:xfrm>
            <a:prstGeom prst="rect">
              <a:avLst/>
            </a:prstGeom>
            <a:noFill/>
          </p:spPr>
        </p:pic>
      </p:grpSp>
      <p:pic>
        <p:nvPicPr>
          <p:cNvPr id="82" name="Picture 3" descr="V:\Designer Resources\icons\Miscellaneous\disk person pc laptop person blue.png"/>
          <p:cNvPicPr>
            <a:picLocks noChangeAspect="1" noChangeArrowheads="1"/>
          </p:cNvPicPr>
          <p:nvPr/>
        </p:nvPicPr>
        <p:blipFill>
          <a:blip r:embed="rId8"/>
          <a:srcRect/>
          <a:stretch>
            <a:fillRect/>
          </a:stretch>
        </p:blipFill>
        <p:spPr bwMode="auto">
          <a:xfrm>
            <a:off x="169863" y="1815735"/>
            <a:ext cx="1201599" cy="829676"/>
          </a:xfrm>
          <a:prstGeom prst="rect">
            <a:avLst/>
          </a:prstGeom>
          <a:noFill/>
        </p:spPr>
      </p:pic>
      <p:pic>
        <p:nvPicPr>
          <p:cNvPr id="83" name="Picture 3" descr="V:\Designer Resources\icons\Miscellaneous\disk person pc laptop person blue.png"/>
          <p:cNvPicPr>
            <a:picLocks noChangeAspect="1" noChangeArrowheads="1"/>
          </p:cNvPicPr>
          <p:nvPr/>
        </p:nvPicPr>
        <p:blipFill>
          <a:blip r:embed="rId8"/>
          <a:srcRect/>
          <a:stretch>
            <a:fillRect/>
          </a:stretch>
        </p:blipFill>
        <p:spPr bwMode="auto">
          <a:xfrm>
            <a:off x="1471475" y="1779015"/>
            <a:ext cx="1201599" cy="829676"/>
          </a:xfrm>
          <a:prstGeom prst="rect">
            <a:avLst/>
          </a:prstGeom>
          <a:noFill/>
        </p:spPr>
      </p:pic>
      <p:pic>
        <p:nvPicPr>
          <p:cNvPr id="84" name="Picture 3" descr="V:\Designer Resources\icons\Miscellaneous\disk person pc laptop person blue.png"/>
          <p:cNvPicPr>
            <a:picLocks noChangeAspect="1" noChangeArrowheads="1"/>
          </p:cNvPicPr>
          <p:nvPr/>
        </p:nvPicPr>
        <p:blipFill>
          <a:blip r:embed="rId8"/>
          <a:srcRect/>
          <a:stretch>
            <a:fillRect/>
          </a:stretch>
        </p:blipFill>
        <p:spPr bwMode="auto">
          <a:xfrm>
            <a:off x="699364" y="2957305"/>
            <a:ext cx="1201599" cy="829676"/>
          </a:xfrm>
          <a:prstGeom prst="rect">
            <a:avLst/>
          </a:prstGeom>
          <a:noFill/>
        </p:spPr>
      </p:pic>
      <p:grpSp>
        <p:nvGrpSpPr>
          <p:cNvPr id="89" name="Group 88"/>
          <p:cNvGrpSpPr/>
          <p:nvPr/>
        </p:nvGrpSpPr>
        <p:grpSpPr>
          <a:xfrm>
            <a:off x="6950075" y="1593136"/>
            <a:ext cx="1568450" cy="1162764"/>
            <a:chOff x="6950075" y="1593136"/>
            <a:chExt cx="1568450" cy="1162764"/>
          </a:xfrm>
        </p:grpSpPr>
        <p:pic>
          <p:nvPicPr>
            <p:cNvPr id="60"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075" y="2159000"/>
              <a:ext cx="1568450" cy="59690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5" name="Group 84"/>
            <p:cNvGrpSpPr/>
            <p:nvPr/>
          </p:nvGrpSpPr>
          <p:grpSpPr>
            <a:xfrm>
              <a:off x="7244072" y="1593136"/>
              <a:ext cx="888696" cy="1150064"/>
              <a:chOff x="8331395" y="1704373"/>
              <a:chExt cx="868113" cy="1123427"/>
            </a:xfrm>
          </p:grpSpPr>
          <p:pic>
            <p:nvPicPr>
              <p:cNvPr id="86" name="Picture 6" descr="C:\Program Files\Microsoft Resource DVD Artwork\DVD_ART\Artwork_Imagery\Shapes and Graphics\Buidlings and dwellings\enterprise blue.png"/>
              <p:cNvPicPr>
                <a:picLocks noChangeAspect="1" noChangeArrowheads="1"/>
              </p:cNvPicPr>
              <p:nvPr/>
            </p:nvPicPr>
            <p:blipFill>
              <a:blip r:embed="rId9" cstate="print"/>
              <a:srcRect/>
              <a:stretch>
                <a:fillRect/>
              </a:stretch>
            </p:blipFill>
            <p:spPr bwMode="auto">
              <a:xfrm>
                <a:off x="8331395" y="1817071"/>
                <a:ext cx="558800" cy="838200"/>
              </a:xfrm>
              <a:prstGeom prst="rect">
                <a:avLst/>
              </a:prstGeom>
              <a:noFill/>
            </p:spPr>
          </p:pic>
          <p:pic>
            <p:nvPicPr>
              <p:cNvPr id="87" name="Picture 86" descr="C:\Program Files\Microsoft Resource DVD Artwork\DVD_ART\Artwork_Imagery\Shapes and Graphics\Buidlings and dwellings\enterprise red.png"/>
              <p:cNvPicPr>
                <a:picLocks noChangeAspect="1" noChangeArrowheads="1"/>
              </p:cNvPicPr>
              <p:nvPr/>
            </p:nvPicPr>
            <p:blipFill>
              <a:blip r:embed="rId10" cstate="print"/>
              <a:srcRect/>
              <a:stretch>
                <a:fillRect/>
              </a:stretch>
            </p:blipFill>
            <p:spPr bwMode="auto">
              <a:xfrm>
                <a:off x="8594059" y="1704373"/>
                <a:ext cx="605449" cy="881063"/>
              </a:xfrm>
              <a:prstGeom prst="rect">
                <a:avLst/>
              </a:prstGeom>
              <a:noFill/>
            </p:spPr>
          </p:pic>
          <p:pic>
            <p:nvPicPr>
              <p:cNvPr id="88" name="Picture 6" descr="C:\Program Files\Microsoft Resource DVD Artwork\DVD_ART\Artwork_Imagery\Shapes and Graphics\Buidlings and dwellings\enterprise blue.png"/>
              <p:cNvPicPr>
                <a:picLocks noChangeAspect="1" noChangeArrowheads="1"/>
              </p:cNvPicPr>
              <p:nvPr/>
            </p:nvPicPr>
            <p:blipFill>
              <a:blip r:embed="rId9" cstate="print"/>
              <a:srcRect/>
              <a:stretch>
                <a:fillRect/>
              </a:stretch>
            </p:blipFill>
            <p:spPr bwMode="auto">
              <a:xfrm>
                <a:off x="8522174" y="1989600"/>
                <a:ext cx="558800" cy="838200"/>
              </a:xfrm>
              <a:prstGeom prst="rect">
                <a:avLst/>
              </a:prstGeom>
              <a:noFill/>
            </p:spPr>
          </p:pic>
        </p:grpSp>
      </p:grpSp>
      <p:pic>
        <p:nvPicPr>
          <p:cNvPr id="91" name="Picture 18" descr="Warehouse01"/>
          <p:cNvPicPr>
            <a:picLocks noChangeAspect="1" noChangeArrowheads="1"/>
          </p:cNvPicPr>
          <p:nvPr/>
        </p:nvPicPr>
        <p:blipFill>
          <a:blip r:embed="rId11" cstate="print"/>
          <a:srcRect/>
          <a:stretch>
            <a:fillRect/>
          </a:stretch>
        </p:blipFill>
        <p:spPr bwMode="auto">
          <a:xfrm>
            <a:off x="7239000" y="5029200"/>
            <a:ext cx="1281566" cy="851079"/>
          </a:xfrm>
          <a:prstGeom prst="rect">
            <a:avLst/>
          </a:prstGeom>
          <a:noFill/>
          <a:ln w="9525">
            <a:noFill/>
            <a:miter lim="800000"/>
            <a:headEnd/>
            <a:tailEnd/>
          </a:ln>
        </p:spPr>
      </p:pic>
      <p:pic>
        <p:nvPicPr>
          <p:cNvPr id="92" name="Picture 91" descr="j0202496[1]"/>
          <p:cNvPicPr>
            <a:picLocks noChangeAspect="1" noChangeArrowheads="1"/>
          </p:cNvPicPr>
          <p:nvPr/>
        </p:nvPicPr>
        <p:blipFill>
          <a:blip r:embed="rId12" cstate="print">
            <a:lum bright="-33000" contrast="74000"/>
          </a:blip>
          <a:srcRect/>
          <a:stretch>
            <a:fillRect/>
          </a:stretch>
        </p:blipFill>
        <p:spPr bwMode="auto">
          <a:xfrm>
            <a:off x="7283084" y="3195611"/>
            <a:ext cx="1025892" cy="887930"/>
          </a:xfrm>
          <a:prstGeom prst="rect">
            <a:avLst/>
          </a:prstGeom>
          <a:noFill/>
          <a:ln w="9525">
            <a:noFill/>
            <a:miter lim="800000"/>
            <a:headEnd/>
            <a:tailEnd/>
          </a:ln>
        </p:spPr>
      </p:pic>
      <p:pic>
        <p:nvPicPr>
          <p:cNvPr id="94" name="Picture 3" descr="D:\CM E-Learning Resource Kit\MSL_PNG_Object_Library\Server.png"/>
          <p:cNvPicPr>
            <a:picLocks noChangeAspect="1" noChangeArrowheads="1"/>
          </p:cNvPicPr>
          <p:nvPr/>
        </p:nvPicPr>
        <p:blipFill>
          <a:blip r:embed="rId4" cstate="print"/>
          <a:srcRect/>
          <a:stretch>
            <a:fillRect/>
          </a:stretch>
        </p:blipFill>
        <p:spPr bwMode="auto">
          <a:xfrm>
            <a:off x="3188904" y="2583883"/>
            <a:ext cx="838811" cy="985997"/>
          </a:xfrm>
          <a:prstGeom prst="rect">
            <a:avLst/>
          </a:prstGeom>
          <a:noFill/>
          <a:ln w="9525">
            <a:noFill/>
            <a:miter lim="800000"/>
            <a:headEnd/>
            <a:tailEnd/>
          </a:ln>
        </p:spPr>
      </p:pic>
      <p:pic>
        <p:nvPicPr>
          <p:cNvPr id="101" name="Picture 3" descr="D:\CM E-Learning Resource Kit\MSL_PNG_Object_Library\Server.png"/>
          <p:cNvPicPr>
            <a:picLocks noChangeAspect="1" noChangeArrowheads="1"/>
          </p:cNvPicPr>
          <p:nvPr/>
        </p:nvPicPr>
        <p:blipFill>
          <a:blip r:embed="rId4" cstate="print"/>
          <a:srcRect/>
          <a:stretch>
            <a:fillRect/>
          </a:stretch>
        </p:blipFill>
        <p:spPr bwMode="auto">
          <a:xfrm>
            <a:off x="3211540" y="1528603"/>
            <a:ext cx="838811" cy="985997"/>
          </a:xfrm>
          <a:prstGeom prst="rect">
            <a:avLst/>
          </a:prstGeom>
          <a:noFill/>
          <a:ln w="9525">
            <a:noFill/>
            <a:miter lim="800000"/>
            <a:headEnd/>
            <a:tailEnd/>
          </a:ln>
        </p:spPr>
      </p:pic>
      <p:pic>
        <p:nvPicPr>
          <p:cNvPr id="102" name="Picture 3" descr="D:\CM E-Learning Resource Kit\MSL_PNG_Object_Library\Server.png"/>
          <p:cNvPicPr>
            <a:picLocks noChangeAspect="1" noChangeArrowheads="1"/>
          </p:cNvPicPr>
          <p:nvPr/>
        </p:nvPicPr>
        <p:blipFill>
          <a:blip r:embed="rId4" cstate="print"/>
          <a:srcRect/>
          <a:stretch>
            <a:fillRect/>
          </a:stretch>
        </p:blipFill>
        <p:spPr bwMode="auto">
          <a:xfrm>
            <a:off x="3132808" y="3976400"/>
            <a:ext cx="838811" cy="985997"/>
          </a:xfrm>
          <a:prstGeom prst="rect">
            <a:avLst/>
          </a:prstGeom>
          <a:noFill/>
          <a:ln w="9525">
            <a:noFill/>
            <a:miter lim="800000"/>
            <a:headEnd/>
            <a:tailEnd/>
          </a:ln>
        </p:spPr>
      </p:pic>
      <p:pic>
        <p:nvPicPr>
          <p:cNvPr id="103" name="Picture 3" descr="D:\CM E-Learning Resource Kit\MSL_PNG_Object_Library\Server.png"/>
          <p:cNvPicPr>
            <a:picLocks noChangeAspect="1" noChangeArrowheads="1"/>
          </p:cNvPicPr>
          <p:nvPr/>
        </p:nvPicPr>
        <p:blipFill>
          <a:blip r:embed="rId4" cstate="print"/>
          <a:srcRect/>
          <a:stretch>
            <a:fillRect/>
          </a:stretch>
        </p:blipFill>
        <p:spPr bwMode="auto">
          <a:xfrm>
            <a:off x="3115954" y="5155922"/>
            <a:ext cx="838811" cy="985997"/>
          </a:xfrm>
          <a:prstGeom prst="rect">
            <a:avLst/>
          </a:prstGeom>
          <a:noFill/>
          <a:ln w="9525">
            <a:noFill/>
            <a:miter lim="800000"/>
            <a:headEnd/>
            <a:tailEnd/>
          </a:ln>
        </p:spPr>
      </p:pic>
    </p:spTree>
    <p:extLst>
      <p:ext uri="{BB962C8B-B14F-4D97-AF65-F5344CB8AC3E}">
        <p14:creationId xmlns:p14="http://schemas.microsoft.com/office/powerpoint/2010/main" val="177948444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Connecting Application is Not Enough</a:t>
            </a:r>
            <a:br>
              <a:rPr lang="en-US" dirty="0"/>
            </a:br>
            <a:r>
              <a:rPr lang="en-US" i="1" dirty="0"/>
              <a:t>Point-to-Point Integration Inhibits Agility</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16</a:t>
            </a:fld>
            <a:endParaRPr lang="pt-PT" dirty="0"/>
          </a:p>
        </p:txBody>
      </p:sp>
      <p:sp>
        <p:nvSpPr>
          <p:cNvPr id="65" name="Content Placeholder 168"/>
          <p:cNvSpPr txBox="1">
            <a:spLocks/>
          </p:cNvSpPr>
          <p:nvPr/>
        </p:nvSpPr>
        <p:spPr>
          <a:xfrm>
            <a:off x="19272" y="2231543"/>
            <a:ext cx="3135919" cy="3816429"/>
          </a:xfrm>
          <a:prstGeom prst="rect">
            <a:avLst/>
          </a:prstGeom>
        </p:spPr>
        <p:txBody>
          <a:bodyPr>
            <a:normAutofit fontScale="85000" lnSpcReduction="10000"/>
          </a:bodyPr>
          <a:lstStyle>
            <a:lvl1pPr marL="345327" indent="-345327" algn="l" defTabSz="685864" rtl="0" eaLnBrk="1" latinLnBrk="0" hangingPunct="1">
              <a:lnSpc>
                <a:spcPct val="150000"/>
              </a:lnSpc>
              <a:spcBef>
                <a:spcPct val="20000"/>
              </a:spcBef>
              <a:buClr>
                <a:srgbClr val="EE700C"/>
              </a:buClr>
              <a:buSzPct val="90000"/>
              <a:buFont typeface="Arial" pitchFamily="34" charset="0"/>
              <a:buChar char="•"/>
              <a:defRPr sz="1800" kern="1200">
                <a:solidFill>
                  <a:schemeClr val="tx1">
                    <a:lumMod val="75000"/>
                    <a:lumOff val="25000"/>
                    <a:alpha val="99000"/>
                  </a:schemeClr>
                </a:solidFill>
                <a:latin typeface="+mn-lt"/>
                <a:ea typeface="+mn-ea"/>
                <a:cs typeface="+mn-cs"/>
              </a:defRPr>
            </a:lvl1pPr>
            <a:lvl2pPr marL="641833" indent="-296506" algn="l" defTabSz="685864" rtl="0" eaLnBrk="1" latinLnBrk="0" hangingPunct="1">
              <a:lnSpc>
                <a:spcPct val="150000"/>
              </a:lnSpc>
              <a:spcBef>
                <a:spcPct val="20000"/>
              </a:spcBef>
              <a:buClr>
                <a:srgbClr val="EE700C"/>
              </a:buClr>
              <a:buSzPct val="90000"/>
              <a:buFont typeface="Arial" pitchFamily="34" charset="0"/>
              <a:buChar char="•"/>
              <a:defRPr sz="1500" kern="1200">
                <a:solidFill>
                  <a:schemeClr val="tx1">
                    <a:lumMod val="75000"/>
                    <a:lumOff val="25000"/>
                    <a:alpha val="99000"/>
                  </a:schemeClr>
                </a:solidFill>
                <a:latin typeface="+mn-lt"/>
                <a:ea typeface="+mn-ea"/>
                <a:cs typeface="+mn-cs"/>
              </a:defRPr>
            </a:lvl2pPr>
            <a:lvl3pPr marL="944292" indent="-302459" algn="l" defTabSz="685864" rtl="0" eaLnBrk="1" latinLnBrk="0" hangingPunct="1">
              <a:lnSpc>
                <a:spcPct val="150000"/>
              </a:lnSpc>
              <a:spcBef>
                <a:spcPct val="20000"/>
              </a:spcBef>
              <a:buClr>
                <a:srgbClr val="EE700C"/>
              </a:buClr>
              <a:buSzPct val="90000"/>
              <a:buFont typeface="Arial" pitchFamily="34" charset="0"/>
              <a:buChar char="•"/>
              <a:defRPr sz="1400" kern="1200">
                <a:solidFill>
                  <a:schemeClr val="tx1">
                    <a:lumMod val="75000"/>
                    <a:lumOff val="25000"/>
                    <a:alpha val="99000"/>
                  </a:schemeClr>
                </a:solidFill>
                <a:latin typeface="+mn-lt"/>
                <a:ea typeface="+mn-ea"/>
                <a:cs typeface="+mn-cs"/>
              </a:defRPr>
            </a:lvl3pPr>
            <a:lvl4pPr marL="1203883" indent="-259591" algn="l" defTabSz="685864" rtl="0" eaLnBrk="1" latinLnBrk="0" hangingPunct="1">
              <a:lnSpc>
                <a:spcPct val="15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4pPr>
            <a:lvl5pPr marL="1456329" indent="-252446" algn="l" defTabSz="685864" rtl="0" eaLnBrk="1" latinLnBrk="0" hangingPunct="1">
              <a:lnSpc>
                <a:spcPct val="150000"/>
              </a:lnSpc>
              <a:spcBef>
                <a:spcPct val="20000"/>
              </a:spcBef>
              <a:buClr>
                <a:srgbClr val="EE700C"/>
              </a:buClr>
              <a:buSzPct val="90000"/>
              <a:buFont typeface="Arial" pitchFamily="34" charset="0"/>
              <a:buChar char="•"/>
              <a:defRPr sz="1200" kern="1200">
                <a:solidFill>
                  <a:schemeClr val="tx1">
                    <a:lumMod val="75000"/>
                    <a:lumOff val="25000"/>
                    <a:alpha val="99000"/>
                  </a:schemeClr>
                </a:soli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400" dirty="0" smtClean="0"/>
              <a:t>Point-to-Point</a:t>
            </a:r>
          </a:p>
          <a:p>
            <a:pPr lvl="1"/>
            <a:r>
              <a:rPr lang="en-US" sz="2000" dirty="0" smtClean="0"/>
              <a:t>Complex Interface</a:t>
            </a:r>
          </a:p>
          <a:p>
            <a:pPr lvl="1"/>
            <a:r>
              <a:rPr lang="en-US" sz="2000" dirty="0" smtClean="0"/>
              <a:t>Redundant Logic</a:t>
            </a:r>
          </a:p>
          <a:p>
            <a:pPr lvl="1"/>
            <a:r>
              <a:rPr lang="en-US" sz="2000" dirty="0" smtClean="0"/>
              <a:t>Doesn’t Scale</a:t>
            </a:r>
          </a:p>
          <a:p>
            <a:pPr lvl="1"/>
            <a:r>
              <a:rPr lang="en-US" sz="2000" dirty="0" smtClean="0"/>
              <a:t>Lacks Visibility</a:t>
            </a:r>
          </a:p>
          <a:p>
            <a:r>
              <a:rPr lang="en-US" sz="2400" dirty="0" smtClean="0"/>
              <a:t>Business Impact</a:t>
            </a:r>
          </a:p>
          <a:p>
            <a:pPr lvl="1"/>
            <a:r>
              <a:rPr lang="en-US" sz="2000" dirty="0" smtClean="0"/>
              <a:t>Delays Response to changing business needs</a:t>
            </a:r>
            <a:endParaRPr lang="en-US" sz="2000" dirty="0"/>
          </a:p>
        </p:txBody>
      </p:sp>
      <p:grpSp>
        <p:nvGrpSpPr>
          <p:cNvPr id="66" name="Group 65"/>
          <p:cNvGrpSpPr/>
          <p:nvPr/>
        </p:nvGrpSpPr>
        <p:grpSpPr>
          <a:xfrm>
            <a:off x="3255659" y="1698170"/>
            <a:ext cx="5792037" cy="3966587"/>
            <a:chOff x="914400" y="1600200"/>
            <a:chExt cx="7239000" cy="5029200"/>
          </a:xfrm>
        </p:grpSpPr>
        <p:sp>
          <p:nvSpPr>
            <p:cNvPr id="67" name="Rounded Rectangle 66"/>
            <p:cNvSpPr/>
            <p:nvPr/>
          </p:nvSpPr>
          <p:spPr>
            <a:xfrm>
              <a:off x="914400" y="4267200"/>
              <a:ext cx="1371600" cy="1371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JD Edwards</a:t>
              </a:r>
            </a:p>
            <a:p>
              <a:pPr algn="ctr"/>
              <a:r>
                <a:rPr lang="en-US" sz="1600" dirty="0" smtClean="0"/>
                <a:t>Service</a:t>
              </a:r>
              <a:endParaRPr lang="en-US" sz="1600" dirty="0"/>
            </a:p>
          </p:txBody>
        </p:sp>
        <p:sp>
          <p:nvSpPr>
            <p:cNvPr id="68" name="Rounded Rectangle 67"/>
            <p:cNvSpPr/>
            <p:nvPr/>
          </p:nvSpPr>
          <p:spPr>
            <a:xfrm>
              <a:off x="914400" y="2667000"/>
              <a:ext cx="1371600"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SAP</a:t>
              </a:r>
            </a:p>
            <a:p>
              <a:pPr algn="ctr"/>
              <a:r>
                <a:rPr lang="en-US" sz="1600" dirty="0" smtClean="0"/>
                <a:t>Service</a:t>
              </a:r>
              <a:endParaRPr lang="en-US" sz="1600" dirty="0"/>
            </a:p>
          </p:txBody>
        </p:sp>
        <p:sp>
          <p:nvSpPr>
            <p:cNvPr id="69" name="Rounded Rectangle 68"/>
            <p:cNvSpPr/>
            <p:nvPr/>
          </p:nvSpPr>
          <p:spPr>
            <a:xfrm>
              <a:off x="3048000" y="1600200"/>
              <a:ext cx="1371600"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Java Appl.</a:t>
              </a:r>
            </a:p>
            <a:p>
              <a:pPr algn="ctr"/>
              <a:r>
                <a:rPr lang="en-US" sz="1600" dirty="0" smtClean="0"/>
                <a:t>Service</a:t>
              </a:r>
              <a:endParaRPr lang="en-US" sz="1600" dirty="0"/>
            </a:p>
          </p:txBody>
        </p:sp>
        <p:sp>
          <p:nvSpPr>
            <p:cNvPr id="70" name="Rounded Rectangle 69"/>
            <p:cNvSpPr/>
            <p:nvPr/>
          </p:nvSpPr>
          <p:spPr>
            <a:xfrm>
              <a:off x="4648200" y="1600200"/>
              <a:ext cx="1371600" cy="1371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err="1" smtClean="0"/>
                <a:t>.Net</a:t>
              </a:r>
              <a:r>
                <a:rPr lang="en-US" sz="1600" dirty="0" smtClean="0"/>
                <a:t> Appl.</a:t>
              </a:r>
            </a:p>
            <a:p>
              <a:pPr algn="ctr"/>
              <a:r>
                <a:rPr lang="en-US" sz="1600" dirty="0" smtClean="0"/>
                <a:t>Service</a:t>
              </a:r>
              <a:endParaRPr lang="en-US" sz="1600" dirty="0"/>
            </a:p>
          </p:txBody>
        </p:sp>
        <p:sp>
          <p:nvSpPr>
            <p:cNvPr id="71" name="Rounded Rectangle 70"/>
            <p:cNvSpPr/>
            <p:nvPr/>
          </p:nvSpPr>
          <p:spPr>
            <a:xfrm>
              <a:off x="3048000" y="5257800"/>
              <a:ext cx="1371600"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CICS Service</a:t>
              </a:r>
              <a:endParaRPr lang="en-US" sz="1600" dirty="0"/>
            </a:p>
          </p:txBody>
        </p:sp>
        <p:sp>
          <p:nvSpPr>
            <p:cNvPr id="72" name="Rounded Rectangle 71"/>
            <p:cNvSpPr/>
            <p:nvPr/>
          </p:nvSpPr>
          <p:spPr>
            <a:xfrm>
              <a:off x="4648200" y="5257800"/>
              <a:ext cx="1371600" cy="1371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AS/400</a:t>
              </a:r>
            </a:p>
            <a:p>
              <a:pPr algn="ctr"/>
              <a:r>
                <a:rPr lang="en-US" sz="1600" dirty="0" smtClean="0"/>
                <a:t>Service</a:t>
              </a:r>
              <a:endParaRPr lang="en-US" sz="1600" dirty="0"/>
            </a:p>
          </p:txBody>
        </p:sp>
        <p:sp>
          <p:nvSpPr>
            <p:cNvPr id="73" name="Rounded Rectangle 72"/>
            <p:cNvSpPr/>
            <p:nvPr/>
          </p:nvSpPr>
          <p:spPr>
            <a:xfrm>
              <a:off x="6781800" y="4267200"/>
              <a:ext cx="1371600" cy="1371600"/>
            </a:xfrm>
            <a:prstGeom prst="roundRect">
              <a:avLst/>
            </a:prstGeom>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sz="1600" dirty="0" smtClean="0"/>
                <a:t>MS CRM</a:t>
              </a:r>
            </a:p>
            <a:p>
              <a:pPr algn="ctr"/>
              <a:r>
                <a:rPr lang="en-US" sz="1600" dirty="0" smtClean="0"/>
                <a:t>Service</a:t>
              </a:r>
              <a:endParaRPr lang="en-US" sz="1600" dirty="0"/>
            </a:p>
          </p:txBody>
        </p:sp>
        <p:sp>
          <p:nvSpPr>
            <p:cNvPr id="74" name="Rounded Rectangle 73"/>
            <p:cNvSpPr/>
            <p:nvPr/>
          </p:nvSpPr>
          <p:spPr>
            <a:xfrm>
              <a:off x="6781800" y="2667000"/>
              <a:ext cx="1371600" cy="1371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Oracle</a:t>
              </a:r>
            </a:p>
            <a:p>
              <a:pPr algn="ctr"/>
              <a:r>
                <a:rPr lang="en-US" sz="1600" dirty="0" smtClean="0"/>
                <a:t>Service</a:t>
              </a:r>
              <a:endParaRPr lang="en-US" sz="1600" dirty="0"/>
            </a:p>
          </p:txBody>
        </p:sp>
        <p:cxnSp>
          <p:nvCxnSpPr>
            <p:cNvPr id="75" name="Straight Connector 74"/>
            <p:cNvCxnSpPr>
              <a:stCxn id="69" idx="2"/>
              <a:endCxn id="67" idx="3"/>
            </p:cNvCxnSpPr>
            <p:nvPr/>
          </p:nvCxnSpPr>
          <p:spPr>
            <a:xfrm rot="5400000">
              <a:off x="2019300" y="3238500"/>
              <a:ext cx="19812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9" idx="2"/>
              <a:endCxn id="71" idx="0"/>
            </p:cNvCxnSpPr>
            <p:nvPr/>
          </p:nvCxnSpPr>
          <p:spPr>
            <a:xfrm rot="5400000">
              <a:off x="2590800" y="41148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9" idx="2"/>
              <a:endCxn id="72" idx="0"/>
            </p:cNvCxnSpPr>
            <p:nvPr/>
          </p:nvCxnSpPr>
          <p:spPr>
            <a:xfrm rot="16200000" flipH="1">
              <a:off x="3390900" y="3314700"/>
              <a:ext cx="228600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9" idx="2"/>
              <a:endCxn id="68" idx="3"/>
            </p:cNvCxnSpPr>
            <p:nvPr/>
          </p:nvCxnSpPr>
          <p:spPr>
            <a:xfrm rot="5400000">
              <a:off x="2819400" y="2438400"/>
              <a:ext cx="3810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9" idx="2"/>
              <a:endCxn id="73" idx="1"/>
            </p:cNvCxnSpPr>
            <p:nvPr/>
          </p:nvCxnSpPr>
          <p:spPr>
            <a:xfrm rot="16200000" flipH="1">
              <a:off x="4267200" y="2438400"/>
              <a:ext cx="19812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9" idx="2"/>
              <a:endCxn id="74" idx="1"/>
            </p:cNvCxnSpPr>
            <p:nvPr/>
          </p:nvCxnSpPr>
          <p:spPr>
            <a:xfrm rot="16200000" flipH="1">
              <a:off x="5067300" y="1638300"/>
              <a:ext cx="3810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0" idx="2"/>
              <a:endCxn id="68" idx="3"/>
            </p:cNvCxnSpPr>
            <p:nvPr/>
          </p:nvCxnSpPr>
          <p:spPr>
            <a:xfrm rot="5400000">
              <a:off x="3619500" y="1638300"/>
              <a:ext cx="3810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0" idx="2"/>
              <a:endCxn id="67" idx="3"/>
            </p:cNvCxnSpPr>
            <p:nvPr/>
          </p:nvCxnSpPr>
          <p:spPr>
            <a:xfrm rot="5400000">
              <a:off x="2819400" y="2438400"/>
              <a:ext cx="19812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330609" y="3344845"/>
              <a:ext cx="228600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0" idx="2"/>
              <a:endCxn id="72" idx="0"/>
            </p:cNvCxnSpPr>
            <p:nvPr/>
          </p:nvCxnSpPr>
          <p:spPr>
            <a:xfrm rot="5400000">
              <a:off x="4191000" y="41148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0" idx="2"/>
              <a:endCxn id="73" idx="1"/>
            </p:cNvCxnSpPr>
            <p:nvPr/>
          </p:nvCxnSpPr>
          <p:spPr>
            <a:xfrm rot="16200000" flipH="1">
              <a:off x="5067300" y="3238500"/>
              <a:ext cx="19812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0" idx="2"/>
              <a:endCxn id="74" idx="1"/>
            </p:cNvCxnSpPr>
            <p:nvPr/>
          </p:nvCxnSpPr>
          <p:spPr>
            <a:xfrm rot="16200000" flipH="1">
              <a:off x="5867400" y="2438400"/>
              <a:ext cx="3810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1" idx="0"/>
              <a:endCxn id="68" idx="3"/>
            </p:cNvCxnSpPr>
            <p:nvPr/>
          </p:nvCxnSpPr>
          <p:spPr>
            <a:xfrm rot="16200000" flipV="1">
              <a:off x="2057400" y="3581400"/>
              <a:ext cx="19050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1" idx="0"/>
              <a:endCxn id="67" idx="3"/>
            </p:cNvCxnSpPr>
            <p:nvPr/>
          </p:nvCxnSpPr>
          <p:spPr>
            <a:xfrm rot="16200000" flipV="1">
              <a:off x="2857500" y="4381500"/>
              <a:ext cx="3048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1" idx="0"/>
              <a:endCxn id="73" idx="1"/>
            </p:cNvCxnSpPr>
            <p:nvPr/>
          </p:nvCxnSpPr>
          <p:spPr>
            <a:xfrm rot="5400000" flipH="1" flipV="1">
              <a:off x="5105400" y="3581400"/>
              <a:ext cx="3048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1" idx="0"/>
              <a:endCxn id="74" idx="1"/>
            </p:cNvCxnSpPr>
            <p:nvPr/>
          </p:nvCxnSpPr>
          <p:spPr>
            <a:xfrm rot="5400000" flipH="1" flipV="1">
              <a:off x="4305300" y="2781300"/>
              <a:ext cx="19050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74" idx="1"/>
              <a:endCxn id="68" idx="3"/>
            </p:cNvCxnSpPr>
            <p:nvPr/>
          </p:nvCxnSpPr>
          <p:spPr>
            <a:xfrm rot="10800000">
              <a:off x="2286000" y="3352800"/>
              <a:ext cx="449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4" idx="1"/>
              <a:endCxn id="72" idx="0"/>
            </p:cNvCxnSpPr>
            <p:nvPr/>
          </p:nvCxnSpPr>
          <p:spPr>
            <a:xfrm rot="10800000" flipV="1">
              <a:off x="5334000" y="3352800"/>
              <a:ext cx="1447800"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4" idx="1"/>
              <a:endCxn id="67" idx="3"/>
            </p:cNvCxnSpPr>
            <p:nvPr/>
          </p:nvCxnSpPr>
          <p:spPr>
            <a:xfrm rot="10800000" flipV="1">
              <a:off x="2286000" y="3352800"/>
              <a:ext cx="449580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3" idx="1"/>
              <a:endCxn id="68" idx="3"/>
            </p:cNvCxnSpPr>
            <p:nvPr/>
          </p:nvCxnSpPr>
          <p:spPr>
            <a:xfrm rot="10800000">
              <a:off x="2286000" y="3352800"/>
              <a:ext cx="449580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3" idx="1"/>
              <a:endCxn id="72" idx="0"/>
            </p:cNvCxnSpPr>
            <p:nvPr/>
          </p:nvCxnSpPr>
          <p:spPr>
            <a:xfrm rot="10800000" flipV="1">
              <a:off x="5334000" y="4953000"/>
              <a:ext cx="14478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73" idx="1"/>
              <a:endCxn id="67" idx="3"/>
            </p:cNvCxnSpPr>
            <p:nvPr/>
          </p:nvCxnSpPr>
          <p:spPr>
            <a:xfrm rot="10800000">
              <a:off x="2286000" y="4953000"/>
              <a:ext cx="449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73" idx="1"/>
              <a:endCxn id="74" idx="1"/>
            </p:cNvCxnSpPr>
            <p:nvPr/>
          </p:nvCxnSpPr>
          <p:spPr>
            <a:xfrm rot="10800000">
              <a:off x="6781800" y="3352800"/>
              <a:ext cx="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69" idx="2"/>
              <a:endCxn id="70" idx="2"/>
            </p:cNvCxnSpPr>
            <p:nvPr/>
          </p:nvCxnSpPr>
          <p:spPr>
            <a:xfrm rot="16200000" flipH="1">
              <a:off x="4533900" y="2171700"/>
              <a:ext cx="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2" idx="0"/>
              <a:endCxn id="68" idx="3"/>
            </p:cNvCxnSpPr>
            <p:nvPr/>
          </p:nvCxnSpPr>
          <p:spPr>
            <a:xfrm rot="16200000" flipV="1">
              <a:off x="2857500" y="2781300"/>
              <a:ext cx="190500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68" idx="3"/>
              <a:endCxn id="67" idx="3"/>
            </p:cNvCxnSpPr>
            <p:nvPr/>
          </p:nvCxnSpPr>
          <p:spPr>
            <a:xfrm>
              <a:off x="2286000" y="3352800"/>
              <a:ext cx="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1" idx="0"/>
              <a:endCxn id="72" idx="0"/>
            </p:cNvCxnSpPr>
            <p:nvPr/>
          </p:nvCxnSpPr>
          <p:spPr>
            <a:xfrm rot="5400000" flipH="1" flipV="1">
              <a:off x="4533900" y="4457700"/>
              <a:ext cx="0" cy="16002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8009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High costs and effort because application data is</a:t>
            </a:r>
          </a:p>
          <a:p>
            <a:pPr lvl="1"/>
            <a:r>
              <a:rPr lang="en-US" sz="1800" dirty="0"/>
              <a:t>Proprietary</a:t>
            </a:r>
          </a:p>
          <a:p>
            <a:pPr lvl="1"/>
            <a:r>
              <a:rPr lang="en-US" sz="1800" dirty="0"/>
              <a:t>Incompatible</a:t>
            </a:r>
          </a:p>
          <a:p>
            <a:pPr lvl="1"/>
            <a:r>
              <a:rPr lang="en-US" sz="1800" dirty="0"/>
              <a:t>Undocumented legacy data</a:t>
            </a:r>
          </a:p>
          <a:p>
            <a:pPr lvl="1"/>
            <a:r>
              <a:rPr lang="en-US" sz="1800" dirty="0"/>
              <a:t>Different data formats</a:t>
            </a:r>
          </a:p>
          <a:p>
            <a:pPr marL="0" indent="0">
              <a:buNone/>
            </a:pPr>
            <a:endParaRPr lang="pt-PT" sz="2400" dirty="0"/>
          </a:p>
        </p:txBody>
      </p:sp>
      <p:sp>
        <p:nvSpPr>
          <p:cNvPr id="4" name="Title 3"/>
          <p:cNvSpPr>
            <a:spLocks noGrp="1"/>
          </p:cNvSpPr>
          <p:nvPr>
            <p:ph type="title"/>
          </p:nvPr>
        </p:nvSpPr>
        <p:spPr/>
        <p:txBody>
          <a:bodyPr/>
          <a:lstStyle/>
          <a:p>
            <a:r>
              <a:rPr lang="en-US" dirty="0"/>
              <a:t>Application Integration</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17</a:t>
            </a:fld>
            <a:endParaRPr lang="pt-PT" dirty="0"/>
          </a:p>
        </p:txBody>
      </p:sp>
    </p:spTree>
    <p:extLst>
      <p:ext uri="{BB962C8B-B14F-4D97-AF65-F5344CB8AC3E}">
        <p14:creationId xmlns:p14="http://schemas.microsoft.com/office/powerpoint/2010/main" val="306128902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Microsoft BizTalk Server 2010</a:t>
            </a:r>
          </a:p>
          <a:p>
            <a:r>
              <a:rPr lang="en-US" dirty="0"/>
              <a:t>Microsoft Stream Insight</a:t>
            </a:r>
          </a:p>
          <a:p>
            <a:r>
              <a:rPr lang="en-US" dirty="0"/>
              <a:t>SQL Server Integration Services</a:t>
            </a:r>
          </a:p>
          <a:p>
            <a:r>
              <a:rPr lang="en-US" dirty="0"/>
              <a:t>SQL Server Master Data Services</a:t>
            </a:r>
          </a:p>
          <a:p>
            <a:r>
              <a:rPr lang="en-US" dirty="0"/>
              <a:t>Windows Server </a:t>
            </a:r>
            <a:r>
              <a:rPr lang="en-US" dirty="0" err="1"/>
              <a:t>AppFabric</a:t>
            </a:r>
            <a:endParaRPr lang="en-US" dirty="0"/>
          </a:p>
          <a:p>
            <a:r>
              <a:rPr lang="en-US" dirty="0"/>
              <a:t>Windows Azure Service Bus Relayed Messaging</a:t>
            </a:r>
          </a:p>
          <a:p>
            <a:r>
              <a:rPr lang="en-US" dirty="0"/>
              <a:t>SharePoint Business Connectivity Services</a:t>
            </a:r>
          </a:p>
          <a:p>
            <a:r>
              <a:rPr lang="en-US" dirty="0"/>
              <a:t>Windows Azure Service Bus Brokered Messaging</a:t>
            </a:r>
          </a:p>
          <a:p>
            <a:r>
              <a:rPr lang="en-US" dirty="0"/>
              <a:t>Windows Azure Service Bus EAI &amp; EDI</a:t>
            </a:r>
          </a:p>
          <a:p>
            <a:endParaRPr lang="pt-PT" dirty="0"/>
          </a:p>
        </p:txBody>
      </p:sp>
      <p:sp>
        <p:nvSpPr>
          <p:cNvPr id="4" name="Title 3"/>
          <p:cNvSpPr>
            <a:spLocks noGrp="1"/>
          </p:cNvSpPr>
          <p:nvPr>
            <p:ph type="title"/>
          </p:nvPr>
        </p:nvSpPr>
        <p:spPr/>
        <p:txBody>
          <a:bodyPr/>
          <a:lstStyle/>
          <a:p>
            <a:r>
              <a:rPr lang="en-US" dirty="0"/>
              <a:t>Product and frameworks</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18</a:t>
            </a:fld>
            <a:endParaRPr lang="pt-PT" dirty="0"/>
          </a:p>
        </p:txBody>
      </p:sp>
    </p:spTree>
    <p:extLst>
      <p:ext uri="{BB962C8B-B14F-4D97-AF65-F5344CB8AC3E}">
        <p14:creationId xmlns:p14="http://schemas.microsoft.com/office/powerpoint/2010/main" val="418238470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lnSpc>
                <a:spcPct val="100000"/>
              </a:lnSpc>
            </a:pPr>
            <a:r>
              <a:rPr lang="en-US" dirty="0"/>
              <a:t>Microsoft BizTalk Server 2010</a:t>
            </a:r>
            <a:endParaRPr lang="pt-PT" dirty="0"/>
          </a:p>
        </p:txBody>
      </p:sp>
      <p:sp>
        <p:nvSpPr>
          <p:cNvPr id="18" name="Text Placeholder 17"/>
          <p:cNvSpPr>
            <a:spLocks noGrp="1"/>
          </p:cNvSpPr>
          <p:nvPr>
            <p:ph type="body" sz="quarter" idx="10"/>
          </p:nvPr>
        </p:nvSpPr>
        <p:spPr/>
        <p:txBody>
          <a:bodyPr/>
          <a:lstStyle/>
          <a:p>
            <a:endParaRPr lang="pt-PT" dirty="0"/>
          </a:p>
        </p:txBody>
      </p:sp>
      <p:sp>
        <p:nvSpPr>
          <p:cNvPr id="19" name="Subtitle 18"/>
          <p:cNvSpPr>
            <a:spLocks noGrp="1"/>
          </p:cNvSpPr>
          <p:nvPr>
            <p:ph type="subTitle" idx="1"/>
          </p:nvPr>
        </p:nvSpPr>
        <p:spPr/>
        <p:txBody>
          <a:bodyPr/>
          <a:lstStyle/>
          <a:p>
            <a:r>
              <a:rPr lang="sv-SE" dirty="0" smtClean="0"/>
              <a:t>Introduction</a:t>
            </a:r>
            <a:endParaRPr lang="pt-PT" dirty="0"/>
          </a:p>
        </p:txBody>
      </p:sp>
    </p:spTree>
    <p:extLst>
      <p:ext uri="{BB962C8B-B14F-4D97-AF65-F5344CB8AC3E}">
        <p14:creationId xmlns:p14="http://schemas.microsoft.com/office/powerpoint/2010/main" val="9614551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VP_FullColor_ForScreen.png"/>
          <p:cNvPicPr>
            <a:picLocks noChangeAspect="1"/>
          </p:cNvPicPr>
          <p:nvPr/>
        </p:nvPicPr>
        <p:blipFill>
          <a:blip r:embed="rId3" cstate="print"/>
          <a:stretch>
            <a:fillRect/>
          </a:stretch>
        </p:blipFill>
        <p:spPr>
          <a:xfrm>
            <a:off x="7543800" y="2360401"/>
            <a:ext cx="1219200" cy="1886677"/>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
        <p:nvSpPr>
          <p:cNvPr id="12" name="Subtitle 4"/>
          <p:cNvSpPr>
            <a:spLocks noGrp="1"/>
          </p:cNvSpPr>
          <p:nvPr/>
        </p:nvSpPr>
        <p:spPr>
          <a:xfrm>
            <a:off x="1905000" y="715933"/>
            <a:ext cx="6400800" cy="2336800"/>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Clr>
                <a:schemeClr val="tx1"/>
              </a:buClr>
              <a:buSzPct val="120000"/>
              <a:buFontTx/>
              <a:buNone/>
              <a:defRPr lang="en-US" sz="3200" kern="1200" dirty="0">
                <a:gradFill>
                  <a:gsLst>
                    <a:gs pos="0">
                      <a:srgbClr val="031C4E"/>
                    </a:gs>
                    <a:gs pos="86000">
                      <a:srgbClr val="031C4E"/>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 typeface="Wingdings" pitchFamily="2" charset="2"/>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 typeface="Wingdings" pitchFamily="2" charset="2"/>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 typeface="Wingdings" pitchFamily="2" charset="2"/>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 typeface="Wingdings" pitchFamily="2" charset="2"/>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685864">
              <a:spcBef>
                <a:spcPct val="0"/>
              </a:spcBef>
            </a:pPr>
            <a:r>
              <a:rPr lang="en-US" sz="3600" spc="-150" dirty="0">
                <a:ln w="3175">
                  <a:noFill/>
                </a:ln>
                <a:solidFill>
                  <a:schemeClr val="accent6">
                    <a:alpha val="98824"/>
                  </a:schemeClr>
                </a:solidFill>
                <a:latin typeface="Segoe UI Light" pitchFamily="34" charset="0"/>
                <a:cs typeface="Arial" charset="0"/>
              </a:rPr>
              <a:t>Sandro Pereira</a:t>
            </a:r>
          </a:p>
          <a:p>
            <a:r>
              <a:rPr lang="en-US" sz="1600" dirty="0">
                <a:solidFill>
                  <a:schemeClr val="tx1">
                    <a:lumMod val="75000"/>
                    <a:lumOff val="25000"/>
                    <a:alpha val="99000"/>
                  </a:schemeClr>
                </a:solidFill>
              </a:rPr>
              <a:t>Senior Software Developer at</a:t>
            </a:r>
            <a:r>
              <a:rPr lang="pt-PT" sz="1600" dirty="0">
                <a:solidFill>
                  <a:schemeClr val="tx1">
                    <a:lumMod val="75000"/>
                    <a:lumOff val="25000"/>
                    <a:alpha val="99000"/>
                  </a:schemeClr>
                </a:solidFill>
              </a:rPr>
              <a:t> </a:t>
            </a:r>
            <a:r>
              <a:rPr lang="en-US" sz="1600" dirty="0" smtClean="0">
                <a:solidFill>
                  <a:schemeClr val="tx1">
                    <a:lumMod val="75000"/>
                    <a:lumOff val="25000"/>
                    <a:alpha val="99000"/>
                  </a:schemeClr>
                </a:solidFill>
              </a:rPr>
              <a:t>DevScope - </a:t>
            </a:r>
            <a:r>
              <a:rPr lang="pt-PT" sz="1600" dirty="0" smtClean="0">
                <a:solidFill>
                  <a:schemeClr val="tx1">
                    <a:lumMod val="75000"/>
                    <a:lumOff val="25000"/>
                    <a:alpha val="99000"/>
                  </a:schemeClr>
                </a:solidFill>
                <a:hlinkClick r:id="rId4"/>
              </a:rPr>
              <a:t>sandro.pereira@devscope.net</a:t>
            </a:r>
            <a:r>
              <a:rPr lang="pt-PT" sz="1600" dirty="0" smtClean="0">
                <a:solidFill>
                  <a:schemeClr val="tx1">
                    <a:lumMod val="75000"/>
                    <a:lumOff val="25000"/>
                    <a:alpha val="99000"/>
                  </a:schemeClr>
                </a:solidFill>
              </a:rPr>
              <a:t> </a:t>
            </a:r>
            <a:endParaRPr lang="en-US" sz="1600" dirty="0">
              <a:solidFill>
                <a:schemeClr val="tx1">
                  <a:lumMod val="75000"/>
                  <a:lumOff val="25000"/>
                  <a:alpha val="99000"/>
                </a:schemeClr>
              </a:solidFill>
            </a:endParaRPr>
          </a:p>
          <a:p>
            <a:pPr>
              <a:lnSpc>
                <a:spcPct val="150000"/>
              </a:lnSpc>
            </a:pPr>
            <a:r>
              <a:rPr lang="en-US" sz="1600" dirty="0" smtClean="0">
                <a:solidFill>
                  <a:schemeClr val="tx1">
                    <a:lumMod val="75000"/>
                    <a:lumOff val="25000"/>
                    <a:alpha val="99000"/>
                  </a:schemeClr>
                </a:solidFill>
              </a:rPr>
              <a:t>Microsoft </a:t>
            </a:r>
            <a:r>
              <a:rPr lang="en-US" sz="1600" dirty="0">
                <a:solidFill>
                  <a:schemeClr val="tx1">
                    <a:lumMod val="75000"/>
                    <a:lumOff val="25000"/>
                    <a:alpha val="99000"/>
                  </a:schemeClr>
                </a:solidFill>
              </a:rPr>
              <a:t>Integration </a:t>
            </a:r>
            <a:r>
              <a:rPr lang="en-US" sz="1600" dirty="0" smtClean="0">
                <a:solidFill>
                  <a:schemeClr val="tx1">
                    <a:lumMod val="75000"/>
                    <a:lumOff val="25000"/>
                    <a:alpha val="99000"/>
                  </a:schemeClr>
                </a:solidFill>
              </a:rPr>
              <a:t>MVP since 2011</a:t>
            </a:r>
            <a:endParaRPr lang="lv-LV" sz="1600" dirty="0">
              <a:solidFill>
                <a:schemeClr val="tx1">
                  <a:lumMod val="75000"/>
                  <a:lumOff val="25000"/>
                  <a:alpha val="99000"/>
                </a:schemeClr>
              </a:solidFill>
            </a:endParaRPr>
          </a:p>
        </p:txBody>
      </p:sp>
      <p:pic>
        <p:nvPicPr>
          <p:cNvPr id="6147" name="Picture 3" descr="C:\Users\spereira\Pictures\sandro96x9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719562"/>
            <a:ext cx="1170495"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spereira\Desktop\Imagem DevScope\devscope-with-signature.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5832198"/>
            <a:ext cx="2133600" cy="777237"/>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18"/>
          <p:cNvSpPr>
            <a:spLocks noGrp="1"/>
          </p:cNvSpPr>
          <p:nvPr>
            <p:ph type="ftr" sz="quarter" idx="13"/>
          </p:nvPr>
        </p:nvSpPr>
        <p:spPr>
          <a:xfrm>
            <a:off x="6553200" y="6251852"/>
            <a:ext cx="2895600" cy="203200"/>
          </a:xfrm>
        </p:spPr>
        <p:txBody>
          <a:bodyPr/>
          <a:lstStyle/>
          <a:p>
            <a:r>
              <a:rPr lang="pt-PT" noProof="0" smtClean="0"/>
              <a:t>www.devscope.net</a:t>
            </a:r>
            <a:endParaRPr lang="pt-PT" noProof="0" dirty="0"/>
          </a:p>
        </p:txBody>
      </p:sp>
      <p:sp>
        <p:nvSpPr>
          <p:cNvPr id="18" name="Slide Number Placeholder 8"/>
          <p:cNvSpPr>
            <a:spLocks noGrp="1"/>
          </p:cNvSpPr>
          <p:nvPr>
            <p:ph type="sldNum" sz="quarter" idx="14"/>
          </p:nvPr>
        </p:nvSpPr>
        <p:spPr>
          <a:xfrm>
            <a:off x="7543800" y="6235424"/>
            <a:ext cx="2226157" cy="241576"/>
          </a:xfrm>
        </p:spPr>
        <p:txBody>
          <a:bodyPr/>
          <a:lstStyle/>
          <a:p>
            <a:fld id="{406BA5C3-4A3D-4FA7-8EA0-AB15012EA744}" type="slidenum">
              <a:rPr lang="pt-PT" noProof="0" smtClean="0"/>
              <a:pPr/>
              <a:t>2</a:t>
            </a:fld>
            <a:endParaRPr lang="pt-PT" noProof="0" dirty="0"/>
          </a:p>
        </p:txBody>
      </p:sp>
      <p:sp>
        <p:nvSpPr>
          <p:cNvPr id="20" name="TextBox 3"/>
          <p:cNvSpPr txBox="1"/>
          <p:nvPr/>
        </p:nvSpPr>
        <p:spPr>
          <a:xfrm>
            <a:off x="457200" y="2360401"/>
            <a:ext cx="6858000" cy="5106013"/>
          </a:xfrm>
          <a:prstGeom prst="rect">
            <a:avLst/>
          </a:prstGeom>
        </p:spPr>
        <p:txBody>
          <a:bodyPr vert="horz" wrap="square" lIns="0" tIns="0" rIns="0" bIns="0" rtlCol="0">
            <a:normAutofit/>
          </a:bodyPr>
          <a:lstStyle>
            <a:lvl1pPr marL="345327" lvl="0" indent="-345327" defTabSz="685864">
              <a:lnSpc>
                <a:spcPct val="150000"/>
              </a:lnSpc>
              <a:spcBef>
                <a:spcPct val="20000"/>
              </a:spcBef>
              <a:buClr>
                <a:schemeClr val="accent4"/>
              </a:buClr>
              <a:buSzPct val="90000"/>
              <a:buFont typeface="Arial" pitchFamily="34" charset="0"/>
              <a:buChar char="•"/>
              <a:defRPr>
                <a:solidFill>
                  <a:schemeClr val="tx1">
                    <a:lumMod val="75000"/>
                    <a:lumOff val="25000"/>
                    <a:alpha val="99000"/>
                  </a:schemeClr>
                </a:solidFill>
              </a:defRPr>
            </a:lvl1pPr>
            <a:lvl2pPr marL="641833" indent="-296506" defTabSz="685864">
              <a:lnSpc>
                <a:spcPct val="150000"/>
              </a:lnSpc>
              <a:spcBef>
                <a:spcPct val="20000"/>
              </a:spcBef>
              <a:buClr>
                <a:schemeClr val="accent4"/>
              </a:buClr>
              <a:buSzPct val="90000"/>
              <a:buFont typeface="Arial" pitchFamily="34" charset="0"/>
              <a:buChar char="•"/>
              <a:defRPr sz="1500">
                <a:solidFill>
                  <a:schemeClr val="tx1">
                    <a:lumMod val="75000"/>
                    <a:lumOff val="25000"/>
                    <a:alpha val="99000"/>
                  </a:schemeClr>
                </a:solidFill>
              </a:defRPr>
            </a:lvl2pPr>
            <a:lvl3pPr marL="944292" indent="-302459" defTabSz="685864">
              <a:lnSpc>
                <a:spcPct val="150000"/>
              </a:lnSpc>
              <a:spcBef>
                <a:spcPct val="20000"/>
              </a:spcBef>
              <a:buClr>
                <a:schemeClr val="accent4"/>
              </a:buClr>
              <a:buSzPct val="90000"/>
              <a:buFont typeface="Arial" pitchFamily="34" charset="0"/>
              <a:buChar char="•"/>
              <a:defRPr sz="1400">
                <a:solidFill>
                  <a:schemeClr val="tx1">
                    <a:lumMod val="75000"/>
                    <a:lumOff val="25000"/>
                    <a:alpha val="99000"/>
                  </a:schemeClr>
                </a:solidFill>
              </a:defRPr>
            </a:lvl3pPr>
            <a:lvl4pPr marL="1203883" indent="-259591"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4pPr>
            <a:lvl5pPr marL="1456329" indent="-252446"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5pPr>
            <a:lvl6pPr marL="1886126" indent="-171466" defTabSz="685864">
              <a:spcBef>
                <a:spcPct val="20000"/>
              </a:spcBef>
              <a:buFont typeface="Arial" pitchFamily="34" charset="0"/>
              <a:buChar char="•"/>
              <a:defRPr sz="1500"/>
            </a:lvl6pPr>
            <a:lvl7pPr marL="2229058" indent="-171466" defTabSz="685864">
              <a:spcBef>
                <a:spcPct val="20000"/>
              </a:spcBef>
              <a:buFont typeface="Arial" pitchFamily="34" charset="0"/>
              <a:buChar char="•"/>
              <a:defRPr sz="1500"/>
            </a:lvl7pPr>
            <a:lvl8pPr marL="2571990" indent="-171466" defTabSz="685864">
              <a:spcBef>
                <a:spcPct val="20000"/>
              </a:spcBef>
              <a:buFont typeface="Arial" pitchFamily="34" charset="0"/>
              <a:buChar char="•"/>
              <a:defRPr sz="1500"/>
            </a:lvl8pPr>
            <a:lvl9pPr marL="2914922" indent="-171466" defTabSz="685864">
              <a:spcBef>
                <a:spcPct val="20000"/>
              </a:spcBef>
              <a:buFont typeface="Arial" pitchFamily="34" charset="0"/>
              <a:buChar char="•"/>
              <a:defRPr sz="1500"/>
            </a:lvl9pPr>
          </a:lstStyle>
          <a:p>
            <a:pPr>
              <a:lnSpc>
                <a:spcPct val="100000"/>
              </a:lnSpc>
            </a:pPr>
            <a:r>
              <a:rPr lang="en-US" sz="1600" dirty="0" smtClean="0"/>
              <a:t>Writer </a:t>
            </a:r>
            <a:r>
              <a:rPr lang="en-US" sz="1600" dirty="0"/>
              <a:t>of numerous articles for Portuguese </a:t>
            </a:r>
            <a:r>
              <a:rPr lang="en-US" sz="1600" dirty="0" err="1"/>
              <a:t>eMagazine</a:t>
            </a:r>
            <a:r>
              <a:rPr lang="en-US" sz="1600" dirty="0"/>
              <a:t> “</a:t>
            </a:r>
            <a:r>
              <a:rPr lang="en-US" sz="1600" dirty="0" err="1"/>
              <a:t>Programar</a:t>
            </a:r>
            <a:r>
              <a:rPr lang="en-US" sz="1600" dirty="0"/>
              <a:t>”</a:t>
            </a:r>
          </a:p>
          <a:p>
            <a:pPr>
              <a:lnSpc>
                <a:spcPct val="100000"/>
              </a:lnSpc>
            </a:pPr>
            <a:r>
              <a:rPr lang="en-US" sz="1600" dirty="0" err="1" smtClean="0"/>
              <a:t>Autor</a:t>
            </a:r>
            <a:r>
              <a:rPr lang="en-US" sz="1600" dirty="0" smtClean="0"/>
              <a:t> “</a:t>
            </a:r>
            <a:r>
              <a:rPr lang="en-US" sz="1600" dirty="0" err="1" smtClean="0"/>
              <a:t>Sandro</a:t>
            </a:r>
            <a:r>
              <a:rPr lang="en-US" sz="1600" dirty="0" smtClean="0"/>
              <a:t> </a:t>
            </a:r>
            <a:r>
              <a:rPr lang="en-US" sz="1600" dirty="0"/>
              <a:t>Pereira BizTalk Blog</a:t>
            </a:r>
            <a:r>
              <a:rPr lang="en-US" sz="1600" dirty="0" smtClean="0"/>
              <a:t>” </a:t>
            </a:r>
            <a:r>
              <a:rPr lang="lv-LV" sz="1300" dirty="0" smtClean="0">
                <a:hlinkClick r:id="rId8"/>
              </a:rPr>
              <a:t>http</a:t>
            </a:r>
            <a:r>
              <a:rPr lang="lv-LV" sz="1300" dirty="0">
                <a:hlinkClick r:id="rId8"/>
              </a:rPr>
              <a:t>://</a:t>
            </a:r>
            <a:r>
              <a:rPr lang="lv-LV" sz="1300" dirty="0" smtClean="0">
                <a:hlinkClick r:id="rId8"/>
              </a:rPr>
              <a:t>sandroaspbiztalkblog.wordpress.com</a:t>
            </a:r>
            <a:endParaRPr lang="en-US" sz="1300" dirty="0" smtClean="0"/>
          </a:p>
          <a:p>
            <a:pPr>
              <a:lnSpc>
                <a:spcPct val="100000"/>
              </a:lnSpc>
            </a:pPr>
            <a:r>
              <a:rPr lang="en-US" sz="1600" dirty="0" smtClean="0"/>
              <a:t>Member of “BizTalkAdminsblogging.com</a:t>
            </a:r>
            <a:r>
              <a:rPr lang="en-US" sz="1600" dirty="0"/>
              <a:t>” and “BizTalk </a:t>
            </a:r>
            <a:r>
              <a:rPr lang="en-US" sz="1600" dirty="0" err="1"/>
              <a:t>Brasil</a:t>
            </a:r>
            <a:r>
              <a:rPr lang="en-US" sz="1600" dirty="0" smtClean="0"/>
              <a:t>” community</a:t>
            </a:r>
          </a:p>
          <a:p>
            <a:pPr>
              <a:lnSpc>
                <a:spcPct val="100000"/>
              </a:lnSpc>
            </a:pPr>
            <a:r>
              <a:rPr lang="en-US" sz="1600" dirty="0" smtClean="0"/>
              <a:t>Member </a:t>
            </a:r>
            <a:r>
              <a:rPr lang="en-US" sz="1600" dirty="0" err="1"/>
              <a:t>NetPonto</a:t>
            </a:r>
            <a:r>
              <a:rPr lang="en-US" sz="1600" dirty="0"/>
              <a:t> community</a:t>
            </a:r>
          </a:p>
          <a:p>
            <a:pPr>
              <a:lnSpc>
                <a:spcPct val="100000"/>
              </a:lnSpc>
            </a:pPr>
            <a:r>
              <a:rPr lang="en-US" sz="1600" dirty="0"/>
              <a:t>BizTalk Forums Moderator</a:t>
            </a:r>
          </a:p>
          <a:p>
            <a:pPr>
              <a:lnSpc>
                <a:spcPct val="100000"/>
              </a:lnSpc>
            </a:pPr>
            <a:r>
              <a:rPr lang="en-US" sz="1600" dirty="0"/>
              <a:t>TechNet Wiki author </a:t>
            </a:r>
            <a:r>
              <a:rPr lang="en-US" sz="1600" dirty="0" smtClean="0"/>
              <a:t>(Wiki Ninja)</a:t>
            </a:r>
          </a:p>
          <a:p>
            <a:pPr>
              <a:lnSpc>
                <a:spcPct val="100000"/>
              </a:lnSpc>
            </a:pPr>
            <a:r>
              <a:rPr lang="en-US" sz="1600" dirty="0" smtClean="0"/>
              <a:t>TechNet Gallery</a:t>
            </a:r>
            <a:r>
              <a:rPr lang="en-US" sz="1600" dirty="0"/>
              <a:t>, Code Gallery and </a:t>
            </a:r>
            <a:r>
              <a:rPr lang="en-US" sz="1600" dirty="0" err="1"/>
              <a:t>CodePlex</a:t>
            </a:r>
            <a:r>
              <a:rPr lang="en-US" sz="1600" dirty="0"/>
              <a:t> </a:t>
            </a:r>
            <a:r>
              <a:rPr lang="en-US" sz="1600" dirty="0" smtClean="0"/>
              <a:t>contributor</a:t>
            </a:r>
          </a:p>
          <a:p>
            <a:pPr>
              <a:lnSpc>
                <a:spcPct val="100000"/>
              </a:lnSpc>
            </a:pPr>
            <a:r>
              <a:rPr lang="en-US" sz="1600" dirty="0" smtClean="0"/>
              <a:t>Public </a:t>
            </a:r>
            <a:r>
              <a:rPr lang="en-US" sz="1600" dirty="0"/>
              <a:t>speaker </a:t>
            </a:r>
          </a:p>
          <a:p>
            <a:pPr>
              <a:lnSpc>
                <a:spcPct val="100000"/>
              </a:lnSpc>
            </a:pPr>
            <a:r>
              <a:rPr lang="en-US" sz="1600" dirty="0" smtClean="0"/>
              <a:t>Technical </a:t>
            </a:r>
            <a:r>
              <a:rPr lang="en-US" sz="1600" dirty="0"/>
              <a:t>Reviewer PACKT Publishing</a:t>
            </a:r>
          </a:p>
          <a:p>
            <a:pPr lvl="1">
              <a:lnSpc>
                <a:spcPct val="100000"/>
              </a:lnSpc>
            </a:pPr>
            <a:r>
              <a:rPr lang="en-US" sz="1300" dirty="0"/>
              <a:t>BizTalk Server 2010 Cookbook (April 2012)</a:t>
            </a:r>
          </a:p>
          <a:p>
            <a:pPr lvl="1">
              <a:lnSpc>
                <a:spcPct val="100000"/>
              </a:lnSpc>
            </a:pPr>
            <a:r>
              <a:rPr lang="en-US" sz="1300" dirty="0"/>
              <a:t>Microsoft BizTalk 2010 Administration Essentials (expected November 2012)</a:t>
            </a:r>
          </a:p>
        </p:txBody>
      </p:sp>
    </p:spTree>
    <p:extLst>
      <p:ext uri="{BB962C8B-B14F-4D97-AF65-F5344CB8AC3E}">
        <p14:creationId xmlns:p14="http://schemas.microsoft.com/office/powerpoint/2010/main" val="201095861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t>
            </a:r>
            <a:r>
              <a:rPr lang="en-US" dirty="0" smtClean="0"/>
              <a:t>is BizTalk Server?</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20</a:t>
            </a:fld>
            <a:endParaRPr lang="pt-PT" dirty="0"/>
          </a:p>
        </p:txBody>
      </p:sp>
      <p:grpSp>
        <p:nvGrpSpPr>
          <p:cNvPr id="7" name="Group 6"/>
          <p:cNvGrpSpPr/>
          <p:nvPr/>
        </p:nvGrpSpPr>
        <p:grpSpPr>
          <a:xfrm>
            <a:off x="76200" y="1405217"/>
            <a:ext cx="8969419" cy="4919383"/>
            <a:chOff x="-114300" y="1276350"/>
            <a:chExt cx="9296400" cy="5276850"/>
          </a:xfrm>
        </p:grpSpPr>
        <p:pic>
          <p:nvPicPr>
            <p:cNvPr id="8" name="Picture 3" descr="C:\Users\spereira\Desktop\Untitle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76350"/>
              <a:ext cx="92964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Shapes\Arrows\Curved\arrow 3 yellow arrow top.png"/>
            <p:cNvPicPr>
              <a:picLocks noChangeAspect="1" noChangeArrowheads="1"/>
            </p:cNvPicPr>
            <p:nvPr/>
          </p:nvPicPr>
          <p:blipFill>
            <a:blip r:embed="rId4" cstate="print"/>
            <a:srcRect/>
            <a:stretch>
              <a:fillRect/>
            </a:stretch>
          </p:blipFill>
          <p:spPr bwMode="auto">
            <a:xfrm rot="3339635" flipH="1">
              <a:off x="901793" y="2839440"/>
              <a:ext cx="1406791" cy="443056"/>
            </a:xfrm>
            <a:prstGeom prst="rect">
              <a:avLst/>
            </a:prstGeom>
            <a:noFill/>
          </p:spPr>
        </p:pic>
        <p:pic>
          <p:nvPicPr>
            <p:cNvPr id="10" name="Picture 9" descr="j0202496[1]"/>
            <p:cNvPicPr>
              <a:picLocks noChangeAspect="1" noChangeArrowheads="1"/>
            </p:cNvPicPr>
            <p:nvPr/>
          </p:nvPicPr>
          <p:blipFill>
            <a:blip r:embed="rId5" cstate="print">
              <a:lum bright="-33000" contrast="74000"/>
            </a:blip>
            <a:srcRect/>
            <a:stretch>
              <a:fillRect/>
            </a:stretch>
          </p:blipFill>
          <p:spPr bwMode="auto">
            <a:xfrm>
              <a:off x="193267" y="2114832"/>
              <a:ext cx="916877" cy="821300"/>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lum bright="-27000" contrast="60000"/>
            </a:blip>
            <a:srcRect/>
            <a:stretch>
              <a:fillRect/>
            </a:stretch>
          </p:blipFill>
          <p:spPr bwMode="auto">
            <a:xfrm flipH="1">
              <a:off x="1429635" y="3126346"/>
              <a:ext cx="678268" cy="829302"/>
            </a:xfrm>
            <a:prstGeom prst="rect">
              <a:avLst/>
            </a:prstGeom>
            <a:noFill/>
            <a:ln w="9525">
              <a:noFill/>
              <a:miter lim="800000"/>
              <a:headEnd/>
              <a:tailEnd/>
            </a:ln>
          </p:spPr>
        </p:pic>
        <p:pic>
          <p:nvPicPr>
            <p:cNvPr id="12" name="Picture 11" descr="small business blue"/>
            <p:cNvPicPr>
              <a:picLocks noChangeAspect="1" noChangeArrowheads="1"/>
            </p:cNvPicPr>
            <p:nvPr/>
          </p:nvPicPr>
          <p:blipFill>
            <a:blip r:embed="rId7" cstate="print">
              <a:lum bright="-27000" contrast="64000"/>
            </a:blip>
            <a:srcRect/>
            <a:stretch>
              <a:fillRect/>
            </a:stretch>
          </p:blipFill>
          <p:spPr bwMode="auto">
            <a:xfrm>
              <a:off x="2274341" y="4555902"/>
              <a:ext cx="904350" cy="886312"/>
            </a:xfrm>
            <a:prstGeom prst="rect">
              <a:avLst/>
            </a:prstGeom>
            <a:noFill/>
            <a:ln w="9525">
              <a:noFill/>
              <a:miter lim="800000"/>
              <a:headEnd/>
              <a:tailEnd/>
            </a:ln>
          </p:spPr>
        </p:pic>
        <p:pic>
          <p:nvPicPr>
            <p:cNvPr id="13" name="Picture 12"/>
            <p:cNvPicPr>
              <a:picLocks noChangeAspect="1" noChangeArrowheads="1"/>
            </p:cNvPicPr>
            <p:nvPr/>
          </p:nvPicPr>
          <p:blipFill>
            <a:blip r:embed="rId8" cstate="print">
              <a:lum bright="-34000" contrast="37000"/>
            </a:blip>
            <a:srcRect/>
            <a:stretch>
              <a:fillRect/>
            </a:stretch>
          </p:blipFill>
          <p:spPr bwMode="auto">
            <a:xfrm>
              <a:off x="7894834" y="4769092"/>
              <a:ext cx="514282" cy="945908"/>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14" name="Picture 13"/>
            <p:cNvPicPr>
              <a:picLocks noChangeAspect="1" noChangeArrowheads="1"/>
            </p:cNvPicPr>
            <p:nvPr/>
          </p:nvPicPr>
          <p:blipFill>
            <a:blip r:embed="rId9" cstate="print">
              <a:lum bright="-49000"/>
            </a:blip>
            <a:srcRect/>
            <a:stretch>
              <a:fillRect/>
            </a:stretch>
          </p:blipFill>
          <p:spPr bwMode="auto">
            <a:xfrm>
              <a:off x="5048602" y="3058472"/>
              <a:ext cx="536162" cy="309898"/>
            </a:xfrm>
            <a:prstGeom prst="rect">
              <a:avLst/>
            </a:prstGeom>
            <a:noFill/>
            <a:ln w="9525">
              <a:noFill/>
              <a:miter lim="800000"/>
              <a:headEnd/>
              <a:tailEnd/>
            </a:ln>
          </p:spPr>
        </p:pic>
        <p:pic>
          <p:nvPicPr>
            <p:cNvPr id="15" name="Picture 14"/>
            <p:cNvPicPr>
              <a:picLocks noChangeAspect="1" noChangeArrowheads="1"/>
            </p:cNvPicPr>
            <p:nvPr/>
          </p:nvPicPr>
          <p:blipFill>
            <a:blip r:embed="rId9" cstate="print">
              <a:lum bright="-49000"/>
            </a:blip>
            <a:srcRect/>
            <a:stretch>
              <a:fillRect/>
            </a:stretch>
          </p:blipFill>
          <p:spPr bwMode="auto">
            <a:xfrm flipH="1">
              <a:off x="4521972" y="3158541"/>
              <a:ext cx="505227" cy="304501"/>
            </a:xfrm>
            <a:prstGeom prst="rect">
              <a:avLst/>
            </a:prstGeom>
            <a:noFill/>
            <a:ln w="9525">
              <a:noFill/>
              <a:miter lim="800000"/>
              <a:headEnd/>
              <a:tailEnd/>
            </a:ln>
          </p:spPr>
        </p:pic>
        <p:pic>
          <p:nvPicPr>
            <p:cNvPr id="16" name="Picture 15"/>
            <p:cNvPicPr>
              <a:picLocks noChangeAspect="1" noChangeArrowheads="1"/>
            </p:cNvPicPr>
            <p:nvPr/>
          </p:nvPicPr>
          <p:blipFill>
            <a:blip r:embed="rId10" cstate="print">
              <a:lum bright="-100000" contrast="-100000"/>
            </a:blip>
            <a:srcRect/>
            <a:stretch>
              <a:fillRect/>
            </a:stretch>
          </p:blipFill>
          <p:spPr bwMode="auto">
            <a:xfrm>
              <a:off x="2066030" y="3520892"/>
              <a:ext cx="246953" cy="3979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 name="Picture 16"/>
            <p:cNvPicPr>
              <a:picLocks noChangeAspect="1" noChangeArrowheads="1"/>
            </p:cNvPicPr>
            <p:nvPr/>
          </p:nvPicPr>
          <p:blipFill>
            <a:blip r:embed="rId10" cstate="print">
              <a:lum bright="-100000" contrast="-100000"/>
            </a:blip>
            <a:srcRect/>
            <a:stretch>
              <a:fillRect/>
            </a:stretch>
          </p:blipFill>
          <p:spPr bwMode="auto">
            <a:xfrm flipH="1">
              <a:off x="3091014" y="4883903"/>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 name="Picture 17" descr="Inventory.png"/>
            <p:cNvPicPr>
              <a:picLocks noChangeAspect="1"/>
            </p:cNvPicPr>
            <p:nvPr/>
          </p:nvPicPr>
          <p:blipFill>
            <a:blip r:embed="rId11" cstate="print">
              <a:lum bright="-22000" contrast="65000"/>
            </a:blip>
            <a:stretch>
              <a:fillRect/>
            </a:stretch>
          </p:blipFill>
          <p:spPr>
            <a:xfrm>
              <a:off x="4145519" y="2462683"/>
              <a:ext cx="834060" cy="928689"/>
            </a:xfrm>
            <a:prstGeom prst="rect">
              <a:avLst/>
            </a:prstGeom>
          </p:spPr>
        </p:pic>
        <p:pic>
          <p:nvPicPr>
            <p:cNvPr id="19" name="Picture 18" descr="market.png"/>
            <p:cNvPicPr>
              <a:picLocks noChangeAspect="1"/>
            </p:cNvPicPr>
            <p:nvPr/>
          </p:nvPicPr>
          <p:blipFill>
            <a:blip r:embed="rId12" cstate="print">
              <a:duotone>
                <a:prstClr val="black"/>
                <a:schemeClr val="accent3">
                  <a:tint val="45000"/>
                  <a:satMod val="400000"/>
                </a:schemeClr>
              </a:duotone>
              <a:lum bright="-10000" contrast="39000"/>
            </a:blip>
            <a:stretch>
              <a:fillRect/>
            </a:stretch>
          </p:blipFill>
          <p:spPr>
            <a:xfrm>
              <a:off x="6928395" y="2096037"/>
              <a:ext cx="1127484" cy="930080"/>
            </a:xfrm>
            <a:prstGeom prst="rect">
              <a:avLst/>
            </a:prstGeom>
            <a:noFill/>
          </p:spPr>
        </p:pic>
        <p:pic>
          <p:nvPicPr>
            <p:cNvPr id="20" name="Picture 19"/>
            <p:cNvPicPr>
              <a:picLocks noChangeAspect="1" noChangeArrowheads="1"/>
            </p:cNvPicPr>
            <p:nvPr/>
          </p:nvPicPr>
          <p:blipFill>
            <a:blip r:embed="rId13" cstate="print">
              <a:lum bright="-36000" contrast="37000"/>
            </a:blip>
            <a:srcRect/>
            <a:stretch>
              <a:fillRect/>
            </a:stretch>
          </p:blipFill>
          <p:spPr bwMode="auto">
            <a:xfrm flipH="1">
              <a:off x="2133173" y="1914063"/>
              <a:ext cx="776891" cy="965515"/>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21" name="Picture 20"/>
            <p:cNvPicPr>
              <a:picLocks noChangeAspect="1" noChangeArrowheads="1"/>
            </p:cNvPicPr>
            <p:nvPr/>
          </p:nvPicPr>
          <p:blipFill>
            <a:blip r:embed="rId14" cstate="print">
              <a:lum bright="-38000" contrast="17000"/>
            </a:blip>
            <a:srcRect/>
            <a:stretch>
              <a:fillRect/>
            </a:stretch>
          </p:blipFill>
          <p:spPr bwMode="auto">
            <a:xfrm>
              <a:off x="1652638" y="2064323"/>
              <a:ext cx="842762" cy="825205"/>
            </a:xfrm>
            <a:prstGeom prst="rect">
              <a:avLst/>
            </a:prstGeom>
            <a:noFill/>
            <a:ln w="9525">
              <a:noFill/>
              <a:miter lim="800000"/>
              <a:headEnd/>
              <a:tailEnd/>
            </a:ln>
          </p:spPr>
        </p:pic>
        <p:pic>
          <p:nvPicPr>
            <p:cNvPr id="22" name="Picture 21"/>
            <p:cNvPicPr>
              <a:picLocks noChangeAspect="1" noChangeArrowheads="1"/>
            </p:cNvPicPr>
            <p:nvPr/>
          </p:nvPicPr>
          <p:blipFill>
            <a:blip r:embed="rId9" cstate="print">
              <a:lum bright="-49000"/>
            </a:blip>
            <a:srcRect/>
            <a:stretch>
              <a:fillRect/>
            </a:stretch>
          </p:blipFill>
          <p:spPr bwMode="auto">
            <a:xfrm rot="199726">
              <a:off x="2647077" y="2729357"/>
              <a:ext cx="457888" cy="333658"/>
            </a:xfrm>
            <a:prstGeom prst="rect">
              <a:avLst/>
            </a:prstGeom>
            <a:noFill/>
            <a:ln w="9525">
              <a:noFill/>
              <a:miter lim="800000"/>
              <a:headEnd/>
              <a:tailEnd/>
            </a:ln>
          </p:spPr>
        </p:pic>
        <p:grpSp>
          <p:nvGrpSpPr>
            <p:cNvPr id="23" name="Group 22"/>
            <p:cNvGrpSpPr>
              <a:grpSpLocks/>
            </p:cNvGrpSpPr>
            <p:nvPr/>
          </p:nvGrpSpPr>
          <p:grpSpPr bwMode="auto">
            <a:xfrm>
              <a:off x="4971327" y="2662706"/>
              <a:ext cx="324528" cy="399388"/>
              <a:chOff x="4916" y="631"/>
              <a:chExt cx="556" cy="973"/>
            </a:xfrm>
          </p:grpSpPr>
          <p:pic>
            <p:nvPicPr>
              <p:cNvPr id="61" name="Picture 60"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62" name="Picture 61"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63" name="Picture 62"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4" name="Picture 63"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grpSp>
          <p:nvGrpSpPr>
            <p:cNvPr id="24" name="Group 23"/>
            <p:cNvGrpSpPr>
              <a:grpSpLocks/>
            </p:cNvGrpSpPr>
            <p:nvPr/>
          </p:nvGrpSpPr>
          <p:grpSpPr bwMode="auto">
            <a:xfrm>
              <a:off x="2824947" y="2433354"/>
              <a:ext cx="309000" cy="351972"/>
              <a:chOff x="4916" y="631"/>
              <a:chExt cx="556" cy="973"/>
            </a:xfrm>
          </p:grpSpPr>
          <p:pic>
            <p:nvPicPr>
              <p:cNvPr id="57" name="Picture 56"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58" name="Picture 57"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59" name="Picture 58"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0" name="Picture 59"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25" name="Picture 24"/>
            <p:cNvPicPr>
              <a:picLocks noChangeAspect="1" noChangeArrowheads="1"/>
            </p:cNvPicPr>
            <p:nvPr/>
          </p:nvPicPr>
          <p:blipFill>
            <a:blip r:embed="rId10" cstate="print">
              <a:lum bright="-100000" contrast="-100000"/>
            </a:blip>
            <a:srcRect/>
            <a:stretch>
              <a:fillRect/>
            </a:stretch>
          </p:blipFill>
          <p:spPr bwMode="auto">
            <a:xfrm flipH="1">
              <a:off x="7596474" y="5074939"/>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6" name="Picture 25" descr="F:\Shapes\Arrows\Curved\arrow 3 yellow arrow top.png"/>
            <p:cNvPicPr>
              <a:picLocks noChangeAspect="1" noChangeArrowheads="1"/>
            </p:cNvPicPr>
            <p:nvPr/>
          </p:nvPicPr>
          <p:blipFill>
            <a:blip r:embed="rId17" cstate="print"/>
            <a:srcRect/>
            <a:stretch>
              <a:fillRect/>
            </a:stretch>
          </p:blipFill>
          <p:spPr bwMode="auto">
            <a:xfrm rot="13508968" flipH="1">
              <a:off x="302622" y="3051150"/>
              <a:ext cx="1278325" cy="500748"/>
            </a:xfrm>
            <a:prstGeom prst="rect">
              <a:avLst/>
            </a:prstGeom>
            <a:noFill/>
          </p:spPr>
        </p:pic>
        <p:pic>
          <p:nvPicPr>
            <p:cNvPr id="27" name="Picture 26" descr="F:\Shapes\Arrows\Curved\arrow 3 yellow arrow top.png"/>
            <p:cNvPicPr>
              <a:picLocks noChangeAspect="1" noChangeArrowheads="1"/>
            </p:cNvPicPr>
            <p:nvPr/>
          </p:nvPicPr>
          <p:blipFill>
            <a:blip r:embed="rId18" cstate="print"/>
            <a:srcRect/>
            <a:stretch>
              <a:fillRect/>
            </a:stretch>
          </p:blipFill>
          <p:spPr bwMode="auto">
            <a:xfrm rot="14153158" flipH="1">
              <a:off x="-309113" y="3783782"/>
              <a:ext cx="2986730" cy="469392"/>
            </a:xfrm>
            <a:prstGeom prst="rect">
              <a:avLst/>
            </a:prstGeom>
            <a:noFill/>
          </p:spPr>
        </p:pic>
        <p:pic>
          <p:nvPicPr>
            <p:cNvPr id="28" name="Picture 27" descr="F:\Shapes\Arrows\Curved\arrow 3 yellow arrow top.png"/>
            <p:cNvPicPr>
              <a:picLocks noChangeAspect="1" noChangeArrowheads="1"/>
            </p:cNvPicPr>
            <p:nvPr/>
          </p:nvPicPr>
          <p:blipFill>
            <a:blip r:embed="rId18" cstate="print"/>
            <a:srcRect/>
            <a:stretch>
              <a:fillRect/>
            </a:stretch>
          </p:blipFill>
          <p:spPr bwMode="auto">
            <a:xfrm rot="11377600" flipH="1" flipV="1">
              <a:off x="1894607" y="2098704"/>
              <a:ext cx="2553148" cy="442709"/>
            </a:xfrm>
            <a:prstGeom prst="rect">
              <a:avLst/>
            </a:prstGeom>
            <a:noFill/>
          </p:spPr>
        </p:pic>
        <p:pic>
          <p:nvPicPr>
            <p:cNvPr id="29" name="Picture 28" descr="F:\Shapes\Arrows\Curved\arrow 3 yellow arrow top.png"/>
            <p:cNvPicPr>
              <a:picLocks noChangeAspect="1" noChangeArrowheads="1"/>
            </p:cNvPicPr>
            <p:nvPr/>
          </p:nvPicPr>
          <p:blipFill>
            <a:blip r:embed="rId18" cstate="print"/>
            <a:srcRect/>
            <a:stretch>
              <a:fillRect/>
            </a:stretch>
          </p:blipFill>
          <p:spPr bwMode="auto">
            <a:xfrm rot="10800000" flipH="1" flipV="1">
              <a:off x="562592" y="1735430"/>
              <a:ext cx="6714054" cy="373487"/>
            </a:xfrm>
            <a:prstGeom prst="rect">
              <a:avLst/>
            </a:prstGeom>
            <a:noFill/>
          </p:spPr>
        </p:pic>
        <p:pic>
          <p:nvPicPr>
            <p:cNvPr id="30" name="Picture 29"/>
            <p:cNvPicPr>
              <a:picLocks noChangeAspect="1" noChangeArrowheads="1"/>
            </p:cNvPicPr>
            <p:nvPr/>
          </p:nvPicPr>
          <p:blipFill>
            <a:blip r:embed="rId9" cstate="print">
              <a:lum bright="-49000"/>
            </a:blip>
            <a:srcRect/>
            <a:stretch>
              <a:fillRect/>
            </a:stretch>
          </p:blipFill>
          <p:spPr bwMode="auto">
            <a:xfrm>
              <a:off x="5265397" y="2876018"/>
              <a:ext cx="536162" cy="309898"/>
            </a:xfrm>
            <a:prstGeom prst="rect">
              <a:avLst/>
            </a:prstGeom>
            <a:noFill/>
            <a:ln w="9525">
              <a:noFill/>
              <a:miter lim="800000"/>
              <a:headEnd/>
              <a:tailEnd/>
            </a:ln>
          </p:spPr>
        </p:pic>
        <p:pic>
          <p:nvPicPr>
            <p:cNvPr id="31" name="Picture 30"/>
            <p:cNvPicPr>
              <a:picLocks noChangeAspect="1" noChangeArrowheads="1"/>
            </p:cNvPicPr>
            <p:nvPr/>
          </p:nvPicPr>
          <p:blipFill>
            <a:blip r:embed="rId9" cstate="print">
              <a:lum bright="-49000"/>
            </a:blip>
            <a:srcRect/>
            <a:stretch>
              <a:fillRect/>
            </a:stretch>
          </p:blipFill>
          <p:spPr bwMode="auto">
            <a:xfrm>
              <a:off x="5342671" y="2695712"/>
              <a:ext cx="536162" cy="309898"/>
            </a:xfrm>
            <a:prstGeom prst="rect">
              <a:avLst/>
            </a:prstGeom>
            <a:noFill/>
            <a:ln w="9525">
              <a:noFill/>
              <a:miter lim="800000"/>
              <a:headEnd/>
              <a:tailEnd/>
            </a:ln>
          </p:spPr>
        </p:pic>
        <p:pic>
          <p:nvPicPr>
            <p:cNvPr id="32" name="Picture 31" descr="F:\Shapes\Arrows\Curved\Salmon arrow with edges .png"/>
            <p:cNvPicPr>
              <a:picLocks noChangeAspect="1" noChangeArrowheads="1"/>
            </p:cNvPicPr>
            <p:nvPr/>
          </p:nvPicPr>
          <p:blipFill>
            <a:blip r:embed="rId19" cstate="print"/>
            <a:srcRect/>
            <a:stretch>
              <a:fillRect/>
            </a:stretch>
          </p:blipFill>
          <p:spPr bwMode="auto">
            <a:xfrm rot="20747700">
              <a:off x="5613226" y="2976615"/>
              <a:ext cx="1248646" cy="164189"/>
            </a:xfrm>
            <a:prstGeom prst="rect">
              <a:avLst/>
            </a:prstGeom>
            <a:noFill/>
          </p:spPr>
        </p:pic>
        <p:pic>
          <p:nvPicPr>
            <p:cNvPr id="33" name="Picture 32" descr="F:\Shapes\Arrows\Curved\Salmon arrow with edges .png"/>
            <p:cNvPicPr>
              <a:picLocks noChangeAspect="1" noChangeArrowheads="1"/>
            </p:cNvPicPr>
            <p:nvPr/>
          </p:nvPicPr>
          <p:blipFill>
            <a:blip r:embed="rId19" cstate="print"/>
            <a:srcRect/>
            <a:stretch>
              <a:fillRect/>
            </a:stretch>
          </p:blipFill>
          <p:spPr bwMode="auto">
            <a:xfrm rot="9895989">
              <a:off x="5817140" y="2819921"/>
              <a:ext cx="1248646" cy="164189"/>
            </a:xfrm>
            <a:prstGeom prst="rect">
              <a:avLst/>
            </a:prstGeom>
            <a:noFill/>
          </p:spPr>
        </p:pic>
        <p:cxnSp>
          <p:nvCxnSpPr>
            <p:cNvPr id="34" name="Straight Connector 33"/>
            <p:cNvCxnSpPr/>
            <p:nvPr/>
          </p:nvCxnSpPr>
          <p:spPr>
            <a:xfrm rot="16200000" flipH="1">
              <a:off x="615050" y="2054181"/>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35" name="Round Single Corner Rectangle 34"/>
            <p:cNvSpPr/>
            <p:nvPr/>
          </p:nvSpPr>
          <p:spPr bwMode="auto">
            <a:xfrm>
              <a:off x="1249333" y="2971802"/>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smtClean="0">
                  <a:solidFill>
                    <a:srgbClr val="000000"/>
                  </a:solidFill>
                  <a:latin typeface="Segoe UI" pitchFamily="34" charset="0"/>
                  <a:ea typeface="Segoe UI" pitchFamily="34" charset="0"/>
                  <a:cs typeface="Segoe UI" pitchFamily="34" charset="0"/>
                </a:rPr>
                <a:t>Escritórios</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cxnSp>
          <p:nvCxnSpPr>
            <p:cNvPr id="36" name="Straight Connector 35"/>
            <p:cNvCxnSpPr>
              <a:stCxn id="35" idx="2"/>
            </p:cNvCxnSpPr>
            <p:nvPr/>
          </p:nvCxnSpPr>
          <p:spPr>
            <a:xfrm rot="5400000">
              <a:off x="1719414" y="3261575"/>
              <a:ext cx="167425"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rot="16200000" flipH="1">
              <a:off x="2660663" y="4679349"/>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rot="16200000" flipH="1">
              <a:off x="4437965" y="2567193"/>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rot="16200000" flipH="1">
              <a:off x="1687036" y="2353041"/>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rot="16200000" flipH="1">
              <a:off x="7694204" y="2307465"/>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rot="16200000" flipH="1">
              <a:off x="8078426" y="4893996"/>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42" name="Round Single Corner Rectangle 41"/>
            <p:cNvSpPr/>
            <p:nvPr/>
          </p:nvSpPr>
          <p:spPr bwMode="auto">
            <a:xfrm>
              <a:off x="2231348" y="4463607"/>
              <a:ext cx="897980" cy="156691"/>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smtClean="0">
                  <a:solidFill>
                    <a:srgbClr val="000000"/>
                  </a:solidFill>
                  <a:latin typeface="Segoe UI" pitchFamily="34" charset="0"/>
                  <a:ea typeface="Segoe UI" pitchFamily="34" charset="0"/>
                  <a:cs typeface="Segoe UI" pitchFamily="34" charset="0"/>
                </a:rPr>
                <a:t>Fornecedor</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3" name="Round Single Corner Rectangle 42"/>
            <p:cNvSpPr/>
            <p:nvPr/>
          </p:nvSpPr>
          <p:spPr bwMode="auto">
            <a:xfrm>
              <a:off x="7717748" y="4667523"/>
              <a:ext cx="868251" cy="152419"/>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a:solidFill>
                    <a:srgbClr val="000000"/>
                  </a:solidFill>
                  <a:latin typeface="Segoe UI" pitchFamily="34" charset="0"/>
                  <a:ea typeface="Segoe UI" pitchFamily="34" charset="0"/>
                  <a:cs typeface="Segoe UI" pitchFamily="34" charset="0"/>
                </a:rPr>
                <a:t>Fornecedor</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4" name="Round Single Corner Rectangle 43"/>
            <p:cNvSpPr/>
            <p:nvPr/>
          </p:nvSpPr>
          <p:spPr bwMode="auto">
            <a:xfrm>
              <a:off x="1308538" y="2087774"/>
              <a:ext cx="1041044" cy="16742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a:solidFill>
                    <a:srgbClr val="000000"/>
                  </a:solidFill>
                  <a:latin typeface="Segoe UI" pitchFamily="34" charset="0"/>
                  <a:ea typeface="Segoe UI" pitchFamily="34" charset="0"/>
                  <a:cs typeface="Segoe UI" pitchFamily="34" charset="0"/>
                </a:rPr>
                <a:t>Fabricante</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5" name="Round Single Corner Rectangle 44"/>
            <p:cNvSpPr/>
            <p:nvPr/>
          </p:nvSpPr>
          <p:spPr bwMode="auto">
            <a:xfrm>
              <a:off x="4067662" y="2351468"/>
              <a:ext cx="929425" cy="143814"/>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a:solidFill>
                    <a:srgbClr val="000000"/>
                  </a:solidFill>
                  <a:latin typeface="Segoe UI" pitchFamily="34" charset="0"/>
                  <a:ea typeface="Segoe UI" pitchFamily="34" charset="0"/>
                  <a:cs typeface="Segoe UI" pitchFamily="34" charset="0"/>
                </a:rPr>
                <a:t>Distribuidor</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6" name="Round Single Corner Rectangle 45"/>
            <p:cNvSpPr/>
            <p:nvPr/>
          </p:nvSpPr>
          <p:spPr bwMode="auto">
            <a:xfrm>
              <a:off x="7336748" y="2104626"/>
              <a:ext cx="954312" cy="15057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smtClean="0">
                  <a:solidFill>
                    <a:srgbClr val="000000"/>
                  </a:solidFill>
                  <a:latin typeface="Segoe UI" pitchFamily="34" charset="0"/>
                  <a:ea typeface="Segoe UI" pitchFamily="34" charset="0"/>
                  <a:cs typeface="Segoe UI" pitchFamily="34" charset="0"/>
                </a:rPr>
                <a:t>Revendedor</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7" name="TextBox 139"/>
            <p:cNvSpPr txBox="1"/>
            <p:nvPr/>
          </p:nvSpPr>
          <p:spPr>
            <a:xfrm rot="20742809">
              <a:off x="5979175" y="2813259"/>
              <a:ext cx="914811" cy="258532"/>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396875">
                <a:lnSpc>
                  <a:spcPct val="90000"/>
                </a:lnSpc>
                <a:spcBef>
                  <a:spcPct val="20000"/>
                </a:spcBef>
                <a:buClr>
                  <a:srgbClr val="777777"/>
                </a:buClr>
              </a:pPr>
              <a:r>
                <a:rPr lang="pt-PT" sz="1200" b="1" dirty="0">
                  <a:solidFill>
                    <a:srgbClr val="000000"/>
                  </a:solidFill>
                  <a:latin typeface="Segoe UI" pitchFamily="34" charset="0"/>
                  <a:ea typeface="Segoe UI" pitchFamily="34" charset="0"/>
                  <a:cs typeface="Segoe UI" pitchFamily="34" charset="0"/>
                </a:rPr>
                <a:t>Logística</a:t>
              </a:r>
              <a:endParaRPr lang="en-US" sz="1200" b="1" dirty="0" smtClean="0">
                <a:solidFill>
                  <a:srgbClr val="FFFFFF"/>
                </a:solidFill>
                <a:latin typeface="Segoe UI" pitchFamily="34" charset="0"/>
                <a:ea typeface="Segoe UI" pitchFamily="34" charset="0"/>
                <a:cs typeface="Segoe UI" pitchFamily="34" charset="0"/>
              </a:endParaRPr>
            </a:p>
          </p:txBody>
        </p:sp>
        <p:pic>
          <p:nvPicPr>
            <p:cNvPr id="48" name="Picture 47" descr="F:\Shapes\Arrows\Curved\arrow 3 yellow arrow top.png"/>
            <p:cNvPicPr>
              <a:picLocks noChangeAspect="1" noChangeArrowheads="1"/>
            </p:cNvPicPr>
            <p:nvPr/>
          </p:nvPicPr>
          <p:blipFill>
            <a:blip r:embed="rId20" cstate="print"/>
            <a:srcRect/>
            <a:stretch>
              <a:fillRect/>
            </a:stretch>
          </p:blipFill>
          <p:spPr bwMode="auto">
            <a:xfrm rot="5147623" flipH="1">
              <a:off x="2069962" y="3840997"/>
              <a:ext cx="1996962" cy="398666"/>
            </a:xfrm>
            <a:prstGeom prst="rect">
              <a:avLst/>
            </a:prstGeom>
            <a:noFill/>
          </p:spPr>
        </p:pic>
        <p:pic>
          <p:nvPicPr>
            <p:cNvPr id="49" name="Picture 48" descr="F:\Shapes\Arrows\Curved\arrow 3 yellow arrow top.png"/>
            <p:cNvPicPr>
              <a:picLocks noChangeAspect="1" noChangeArrowheads="1"/>
            </p:cNvPicPr>
            <p:nvPr/>
          </p:nvPicPr>
          <p:blipFill>
            <a:blip r:embed="rId21" cstate="print"/>
            <a:srcRect/>
            <a:stretch>
              <a:fillRect/>
            </a:stretch>
          </p:blipFill>
          <p:spPr bwMode="auto">
            <a:xfrm rot="7781183" flipH="1">
              <a:off x="1872212" y="3007258"/>
              <a:ext cx="835199" cy="458479"/>
            </a:xfrm>
            <a:prstGeom prst="rect">
              <a:avLst/>
            </a:prstGeom>
            <a:noFill/>
          </p:spPr>
        </p:pic>
        <p:pic>
          <p:nvPicPr>
            <p:cNvPr id="50" name="Picture 49" descr="F:\Shapes\Arrows\Curved\arrow 3 yellow arrow top.png"/>
            <p:cNvPicPr>
              <a:picLocks noChangeAspect="1" noChangeArrowheads="1"/>
            </p:cNvPicPr>
            <p:nvPr/>
          </p:nvPicPr>
          <p:blipFill>
            <a:blip r:embed="rId18" cstate="print"/>
            <a:srcRect/>
            <a:stretch>
              <a:fillRect/>
            </a:stretch>
          </p:blipFill>
          <p:spPr bwMode="auto">
            <a:xfrm rot="1342195" flipH="1" flipV="1">
              <a:off x="2759577" y="3969190"/>
              <a:ext cx="5299501" cy="458713"/>
            </a:xfrm>
            <a:prstGeom prst="rect">
              <a:avLst/>
            </a:prstGeom>
            <a:noFill/>
          </p:spPr>
        </p:pic>
        <p:pic>
          <p:nvPicPr>
            <p:cNvPr id="51" name="Picture 50" descr="F:\Shapes\Arrows\Curved\arrow 3 yellow arrow top.png"/>
            <p:cNvPicPr>
              <a:picLocks noChangeAspect="1" noChangeArrowheads="1"/>
            </p:cNvPicPr>
            <p:nvPr/>
          </p:nvPicPr>
          <p:blipFill>
            <a:blip r:embed="rId22" cstate="print"/>
            <a:srcRect/>
            <a:stretch>
              <a:fillRect/>
            </a:stretch>
          </p:blipFill>
          <p:spPr bwMode="auto">
            <a:xfrm rot="14153158" flipH="1">
              <a:off x="1233567" y="4132593"/>
              <a:ext cx="1182874" cy="484186"/>
            </a:xfrm>
            <a:prstGeom prst="rect">
              <a:avLst/>
            </a:prstGeom>
            <a:noFill/>
          </p:spPr>
        </p:pic>
        <p:pic>
          <p:nvPicPr>
            <p:cNvPr id="52" name="Picture 51" descr="F:\Shapes\Arrows\Curved\arrow 3 yellow arrow top.png"/>
            <p:cNvPicPr>
              <a:picLocks noChangeAspect="1" noChangeArrowheads="1"/>
            </p:cNvPicPr>
            <p:nvPr/>
          </p:nvPicPr>
          <p:blipFill>
            <a:blip r:embed="rId23" cstate="print"/>
            <a:srcRect/>
            <a:stretch>
              <a:fillRect/>
            </a:stretch>
          </p:blipFill>
          <p:spPr bwMode="auto">
            <a:xfrm rot="787069">
              <a:off x="923380" y="2318687"/>
              <a:ext cx="1148294" cy="252341"/>
            </a:xfrm>
            <a:prstGeom prst="rect">
              <a:avLst/>
            </a:prstGeom>
            <a:noFill/>
          </p:spPr>
        </p:pic>
        <p:pic>
          <p:nvPicPr>
            <p:cNvPr id="53" name="Picture 52" descr="F:\Shapes\Arrows\Curved\Salmon arrow with edges .png"/>
            <p:cNvPicPr>
              <a:picLocks noChangeAspect="1" noChangeArrowheads="1"/>
            </p:cNvPicPr>
            <p:nvPr/>
          </p:nvPicPr>
          <p:blipFill>
            <a:blip r:embed="rId19" cstate="print"/>
            <a:srcRect/>
            <a:stretch>
              <a:fillRect/>
            </a:stretch>
          </p:blipFill>
          <p:spPr bwMode="auto">
            <a:xfrm rot="11871508">
              <a:off x="2994276" y="2904081"/>
              <a:ext cx="1248646" cy="164189"/>
            </a:xfrm>
            <a:prstGeom prst="rect">
              <a:avLst/>
            </a:prstGeom>
            <a:noFill/>
          </p:spPr>
        </p:pic>
        <p:pic>
          <p:nvPicPr>
            <p:cNvPr id="54" name="Picture 53" descr="F:\Shapes\Arrows\Curved\Salmon arrow with edges .png"/>
            <p:cNvPicPr>
              <a:picLocks noChangeAspect="1" noChangeArrowheads="1"/>
            </p:cNvPicPr>
            <p:nvPr/>
          </p:nvPicPr>
          <p:blipFill>
            <a:blip r:embed="rId19" cstate="print"/>
            <a:srcRect/>
            <a:stretch>
              <a:fillRect/>
            </a:stretch>
          </p:blipFill>
          <p:spPr bwMode="auto">
            <a:xfrm rot="895844">
              <a:off x="2967836" y="3006186"/>
              <a:ext cx="1248646" cy="164189"/>
            </a:xfrm>
            <a:prstGeom prst="rect">
              <a:avLst/>
            </a:prstGeom>
            <a:noFill/>
          </p:spPr>
        </p:pic>
        <p:sp>
          <p:nvSpPr>
            <p:cNvPr id="55" name="TextBox 79"/>
            <p:cNvSpPr txBox="1"/>
            <p:nvPr/>
          </p:nvSpPr>
          <p:spPr>
            <a:xfrm rot="1118328">
              <a:off x="3183605" y="2911067"/>
              <a:ext cx="914811" cy="258532"/>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396875">
                <a:lnSpc>
                  <a:spcPct val="90000"/>
                </a:lnSpc>
                <a:spcBef>
                  <a:spcPct val="20000"/>
                </a:spcBef>
                <a:buClr>
                  <a:srgbClr val="777777"/>
                </a:buClr>
              </a:pPr>
              <a:r>
                <a:rPr lang="pt-PT" sz="1200" b="1" dirty="0">
                  <a:solidFill>
                    <a:srgbClr val="000000"/>
                  </a:solidFill>
                  <a:latin typeface="Segoe UI" pitchFamily="34" charset="0"/>
                  <a:ea typeface="Segoe UI" pitchFamily="34" charset="0"/>
                  <a:cs typeface="Segoe UI" pitchFamily="34" charset="0"/>
                </a:rPr>
                <a:t>Logística</a:t>
              </a:r>
              <a:endParaRPr lang="en-US" sz="1200" b="1" dirty="0" smtClean="0">
                <a:solidFill>
                  <a:srgbClr val="FFFFFF"/>
                </a:solidFill>
                <a:latin typeface="Segoe UI" pitchFamily="34" charset="0"/>
                <a:ea typeface="Segoe UI" pitchFamily="34" charset="0"/>
                <a:cs typeface="Segoe UI" pitchFamily="34" charset="0"/>
              </a:endParaRPr>
            </a:p>
          </p:txBody>
        </p:sp>
        <p:sp>
          <p:nvSpPr>
            <p:cNvPr id="56" name="Round Single Corner Rectangle 55"/>
            <p:cNvSpPr/>
            <p:nvPr/>
          </p:nvSpPr>
          <p:spPr bwMode="auto">
            <a:xfrm>
              <a:off x="179062" y="1774064"/>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sz="1000" b="1" dirty="0" smtClean="0">
                  <a:solidFill>
                    <a:srgbClr val="000000"/>
                  </a:solidFill>
                  <a:latin typeface="Segoe UI" pitchFamily="34" charset="0"/>
                  <a:ea typeface="Segoe UI" pitchFamily="34" charset="0"/>
                  <a:cs typeface="Segoe UI" pitchFamily="34" charset="0"/>
                </a:rPr>
                <a:t>Empresa</a:t>
              </a:r>
              <a:endParaRPr lang="en-US" sz="10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409988112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BizTalk Server?</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21</a:t>
            </a:fld>
            <a:endParaRPr lang="pt-PT" dirty="0"/>
          </a:p>
        </p:txBody>
      </p:sp>
      <p:grpSp>
        <p:nvGrpSpPr>
          <p:cNvPr id="66" name="Group 65"/>
          <p:cNvGrpSpPr/>
          <p:nvPr/>
        </p:nvGrpSpPr>
        <p:grpSpPr>
          <a:xfrm>
            <a:off x="170450" y="1447800"/>
            <a:ext cx="8803100" cy="4648200"/>
            <a:chOff x="1" y="949534"/>
            <a:chExt cx="9906000" cy="5230550"/>
          </a:xfrm>
        </p:grpSpPr>
        <p:pic>
          <p:nvPicPr>
            <p:cNvPr id="67" name="Picture 3" descr="C:\Users\spereira\Desktop\Untitled9.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34010" t="16298" r="20809" b="44334"/>
            <a:stretch/>
          </p:blipFill>
          <p:spPr bwMode="auto">
            <a:xfrm>
              <a:off x="1" y="949534"/>
              <a:ext cx="9906000" cy="523055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a:grpSpLocks/>
            </p:cNvGrpSpPr>
            <p:nvPr/>
          </p:nvGrpSpPr>
          <p:grpSpPr bwMode="auto">
            <a:xfrm>
              <a:off x="8448142" y="1794778"/>
              <a:ext cx="765379" cy="1005578"/>
              <a:chOff x="4916" y="631"/>
              <a:chExt cx="556" cy="973"/>
            </a:xfrm>
          </p:grpSpPr>
          <p:pic>
            <p:nvPicPr>
              <p:cNvPr id="92" name="Picture 91"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93" name="Picture 9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94" name="Picture 93"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95" name="Picture 94"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grpSp>
          <p:nvGrpSpPr>
            <p:cNvPr id="69" name="Group 68"/>
            <p:cNvGrpSpPr>
              <a:grpSpLocks/>
            </p:cNvGrpSpPr>
            <p:nvPr/>
          </p:nvGrpSpPr>
          <p:grpSpPr bwMode="auto">
            <a:xfrm>
              <a:off x="542957" y="2202410"/>
              <a:ext cx="728757" cy="886194"/>
              <a:chOff x="4916" y="631"/>
              <a:chExt cx="556" cy="973"/>
            </a:xfrm>
          </p:grpSpPr>
          <p:pic>
            <p:nvPicPr>
              <p:cNvPr id="88" name="Picture 87"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9" name="Picture 88"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90" name="Picture 89"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91" name="Picture 90"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0" name="Picture 69" descr="F:\Shapes\Arrows\Curved\Salmon arrow with edges .png"/>
            <p:cNvPicPr>
              <a:picLocks noChangeAspect="1" noChangeArrowheads="1"/>
            </p:cNvPicPr>
            <p:nvPr/>
          </p:nvPicPr>
          <p:blipFill>
            <a:blip r:embed="rId7" cstate="print"/>
            <a:srcRect/>
            <a:stretch>
              <a:fillRect/>
            </a:stretch>
          </p:blipFill>
          <p:spPr bwMode="auto">
            <a:xfrm rot="20747700">
              <a:off x="5662887" y="2774576"/>
              <a:ext cx="2944853" cy="413394"/>
            </a:xfrm>
            <a:prstGeom prst="rect">
              <a:avLst/>
            </a:prstGeom>
            <a:noFill/>
          </p:spPr>
        </p:pic>
        <p:pic>
          <p:nvPicPr>
            <p:cNvPr id="71" name="Picture 70" descr="F:\Shapes\Arrows\Curved\Salmon arrow with edges .png"/>
            <p:cNvPicPr>
              <a:picLocks noChangeAspect="1" noChangeArrowheads="1"/>
            </p:cNvPicPr>
            <p:nvPr/>
          </p:nvPicPr>
          <p:blipFill>
            <a:blip r:embed="rId7" cstate="print"/>
            <a:srcRect/>
            <a:stretch>
              <a:fillRect/>
            </a:stretch>
          </p:blipFill>
          <p:spPr bwMode="auto">
            <a:xfrm rot="9895989">
              <a:off x="5396706" y="2347326"/>
              <a:ext cx="2944853" cy="413394"/>
            </a:xfrm>
            <a:prstGeom prst="rect">
              <a:avLst/>
            </a:prstGeom>
            <a:noFill/>
          </p:spPr>
        </p:pic>
        <p:sp>
          <p:nvSpPr>
            <p:cNvPr id="72" name="Round Single Corner Rectangle 71"/>
            <p:cNvSpPr/>
            <p:nvPr/>
          </p:nvSpPr>
          <p:spPr bwMode="auto">
            <a:xfrm>
              <a:off x="3350056" y="3153188"/>
              <a:ext cx="2539048" cy="253524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14099"/>
              <a:r>
                <a:rPr lang="pt-PT" b="1" dirty="0" smtClean="0">
                  <a:solidFill>
                    <a:srgbClr val="000000"/>
                  </a:solidFill>
                  <a:latin typeface="Segoe UI" pitchFamily="34" charset="0"/>
                  <a:ea typeface="Segoe UI" pitchFamily="34" charset="0"/>
                  <a:cs typeface="Segoe UI" pitchFamily="34" charset="0"/>
                </a:rPr>
                <a:t>EAI / BPM</a:t>
              </a:r>
              <a:endParaRPr lang="en-US"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pic>
          <p:nvPicPr>
            <p:cNvPr id="73" name="Picture 72" descr="F:\Shapes\Arrows\Curved\Salmon arrow with edges .png"/>
            <p:cNvPicPr>
              <a:picLocks noChangeAspect="1" noChangeArrowheads="1"/>
            </p:cNvPicPr>
            <p:nvPr/>
          </p:nvPicPr>
          <p:blipFill>
            <a:blip r:embed="rId7" cstate="print"/>
            <a:srcRect/>
            <a:stretch>
              <a:fillRect/>
            </a:stretch>
          </p:blipFill>
          <p:spPr bwMode="auto">
            <a:xfrm rot="11871508">
              <a:off x="1187333" y="2668449"/>
              <a:ext cx="2944853" cy="413394"/>
            </a:xfrm>
            <a:prstGeom prst="rect">
              <a:avLst/>
            </a:prstGeom>
            <a:noFill/>
          </p:spPr>
        </p:pic>
        <p:pic>
          <p:nvPicPr>
            <p:cNvPr id="74" name="Picture 73" descr="F:\Shapes\Arrows\Curved\Salmon arrow with edges .png"/>
            <p:cNvPicPr>
              <a:picLocks noChangeAspect="1" noChangeArrowheads="1"/>
            </p:cNvPicPr>
            <p:nvPr/>
          </p:nvPicPr>
          <p:blipFill>
            <a:blip r:embed="rId7" cstate="print"/>
            <a:srcRect/>
            <a:stretch>
              <a:fillRect/>
            </a:stretch>
          </p:blipFill>
          <p:spPr bwMode="auto">
            <a:xfrm rot="895844">
              <a:off x="1053597" y="3139688"/>
              <a:ext cx="2944853" cy="413394"/>
            </a:xfrm>
            <a:prstGeom prst="rect">
              <a:avLst/>
            </a:prstGeom>
            <a:noFill/>
          </p:spPr>
        </p:pic>
        <p:grpSp>
          <p:nvGrpSpPr>
            <p:cNvPr id="75" name="Group 74"/>
            <p:cNvGrpSpPr>
              <a:grpSpLocks/>
            </p:cNvGrpSpPr>
            <p:nvPr/>
          </p:nvGrpSpPr>
          <p:grpSpPr bwMode="auto">
            <a:xfrm>
              <a:off x="3698195" y="4990074"/>
              <a:ext cx="364379" cy="418141"/>
              <a:chOff x="4916" y="631"/>
              <a:chExt cx="556" cy="973"/>
            </a:xfrm>
          </p:grpSpPr>
          <p:pic>
            <p:nvPicPr>
              <p:cNvPr id="84" name="Picture 83"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5" name="Picture 84"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86" name="Picture 85"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87" name="Picture 86"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6" name="Picture 75" descr="Inventory.png"/>
            <p:cNvPicPr>
              <a:picLocks noChangeAspect="1"/>
            </p:cNvPicPr>
            <p:nvPr/>
          </p:nvPicPr>
          <p:blipFill>
            <a:blip r:embed="rId8" cstate="print">
              <a:lum bright="-22000" contrast="65000"/>
            </a:blip>
            <a:stretch>
              <a:fillRect/>
            </a:stretch>
          </p:blipFill>
          <p:spPr>
            <a:xfrm>
              <a:off x="3685881" y="1955823"/>
              <a:ext cx="1967079" cy="2338250"/>
            </a:xfrm>
            <a:prstGeom prst="rect">
              <a:avLst/>
            </a:prstGeom>
          </p:spPr>
        </p:pic>
        <p:grpSp>
          <p:nvGrpSpPr>
            <p:cNvPr id="77" name="Group 76"/>
            <p:cNvGrpSpPr>
              <a:grpSpLocks/>
            </p:cNvGrpSpPr>
            <p:nvPr/>
          </p:nvGrpSpPr>
          <p:grpSpPr bwMode="auto">
            <a:xfrm>
              <a:off x="8820033" y="4420809"/>
              <a:ext cx="765379" cy="1005578"/>
              <a:chOff x="4916" y="631"/>
              <a:chExt cx="556" cy="973"/>
            </a:xfrm>
          </p:grpSpPr>
          <p:pic>
            <p:nvPicPr>
              <p:cNvPr id="80" name="Picture 79"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81" name="Picture 80"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82" name="Picture 81"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83" name="Picture 8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pic>
          <p:nvPicPr>
            <p:cNvPr id="78" name="Picture 77" descr="F:\Shapes\Arrows\Curved\Salmon arrow with edges .png"/>
            <p:cNvPicPr>
              <a:picLocks noChangeAspect="1" noChangeArrowheads="1"/>
            </p:cNvPicPr>
            <p:nvPr/>
          </p:nvPicPr>
          <p:blipFill>
            <a:blip r:embed="rId7" cstate="print"/>
            <a:srcRect/>
            <a:stretch>
              <a:fillRect/>
            </a:stretch>
          </p:blipFill>
          <p:spPr bwMode="auto">
            <a:xfrm rot="1232466">
              <a:off x="6017524" y="4501718"/>
              <a:ext cx="2944853" cy="413394"/>
            </a:xfrm>
            <a:prstGeom prst="rect">
              <a:avLst/>
            </a:prstGeom>
            <a:noFill/>
          </p:spPr>
        </p:pic>
        <p:pic>
          <p:nvPicPr>
            <p:cNvPr id="79" name="Picture 78" descr="F:\Shapes\Arrows\Curved\Salmon arrow with edges .png"/>
            <p:cNvPicPr>
              <a:picLocks noChangeAspect="1" noChangeArrowheads="1"/>
            </p:cNvPicPr>
            <p:nvPr/>
          </p:nvPicPr>
          <p:blipFill>
            <a:blip r:embed="rId7" cstate="print"/>
            <a:srcRect/>
            <a:stretch>
              <a:fillRect/>
            </a:stretch>
          </p:blipFill>
          <p:spPr bwMode="auto">
            <a:xfrm rot="11980755">
              <a:off x="5751343" y="4074468"/>
              <a:ext cx="2944853" cy="413394"/>
            </a:xfrm>
            <a:prstGeom prst="rect">
              <a:avLst/>
            </a:prstGeom>
            <a:noFill/>
          </p:spPr>
        </p:pic>
      </p:grpSp>
    </p:spTree>
    <p:extLst>
      <p:ext uri="{BB962C8B-B14F-4D97-AF65-F5344CB8AC3E}">
        <p14:creationId xmlns:p14="http://schemas.microsoft.com/office/powerpoint/2010/main" val="372714277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BizTalk Server 2010</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22</a:t>
            </a:fld>
            <a:endParaRPr lang="pt-PT" dirty="0"/>
          </a:p>
        </p:txBody>
      </p:sp>
      <p:sp>
        <p:nvSpPr>
          <p:cNvPr id="9" name="Text Placeholder 8"/>
          <p:cNvSpPr>
            <a:spLocks noGrp="1"/>
          </p:cNvSpPr>
          <p:nvPr>
            <p:ph type="body" sz="quarter" idx="10"/>
          </p:nvPr>
        </p:nvSpPr>
        <p:spPr>
          <a:xfrm>
            <a:off x="389435" y="1942714"/>
            <a:ext cx="4393701" cy="2879005"/>
          </a:xfrm>
        </p:spPr>
        <p:txBody>
          <a:bodyPr/>
          <a:lstStyle/>
          <a:p>
            <a:pPr marL="0" indent="0">
              <a:buNone/>
            </a:pPr>
            <a:r>
              <a:rPr lang="en-US" dirty="0"/>
              <a:t>“Microsoft BizTalk Server is used to simplify and automate the </a:t>
            </a:r>
            <a:r>
              <a:rPr lang="en-US" b="1" dirty="0">
                <a:solidFill>
                  <a:srgbClr val="00B050"/>
                </a:solidFill>
                <a:effectLst>
                  <a:outerShdw blurRad="38100" dist="38100" dir="2700000" algn="tl">
                    <a:srgbClr val="000000">
                      <a:alpha val="43137"/>
                    </a:srgbClr>
                  </a:outerShdw>
                </a:effectLst>
              </a:rPr>
              <a:t>exchange of information </a:t>
            </a:r>
            <a:r>
              <a:rPr lang="en-US" dirty="0"/>
              <a:t>between publishers and subscribers, to orchestrate </a:t>
            </a:r>
            <a:r>
              <a:rPr lang="en-US" b="1" dirty="0">
                <a:solidFill>
                  <a:srgbClr val="00B050"/>
                </a:solidFill>
                <a:effectLst>
                  <a:outerShdw blurRad="38100" dist="38100" dir="2700000" algn="tl">
                    <a:srgbClr val="000000">
                      <a:alpha val="43137"/>
                    </a:srgbClr>
                  </a:outerShdw>
                </a:effectLst>
              </a:rPr>
              <a:t>business processes</a:t>
            </a:r>
            <a:r>
              <a:rPr lang="en-US" dirty="0">
                <a:effectLst>
                  <a:outerShdw blurRad="38100" dist="38100" dir="2700000" algn="tl">
                    <a:srgbClr val="000000">
                      <a:alpha val="43137"/>
                    </a:srgbClr>
                  </a:outerShdw>
                </a:effectLst>
              </a:rPr>
              <a:t> </a:t>
            </a:r>
            <a:r>
              <a:rPr lang="en-US" dirty="0"/>
              <a:t>and to supply </a:t>
            </a:r>
            <a:r>
              <a:rPr lang="en-US" b="1" dirty="0">
                <a:solidFill>
                  <a:srgbClr val="00B050"/>
                </a:solidFill>
                <a:effectLst>
                  <a:outerShdw blurRad="38100" dist="38100" dir="2700000" algn="tl">
                    <a:srgbClr val="000000">
                      <a:alpha val="43137"/>
                    </a:srgbClr>
                  </a:outerShdw>
                </a:effectLst>
              </a:rPr>
              <a:t>insight </a:t>
            </a:r>
            <a:r>
              <a:rPr lang="en-US" dirty="0"/>
              <a:t>into processes</a:t>
            </a:r>
            <a:r>
              <a:rPr lang="en-US" dirty="0" smtClean="0"/>
              <a:t>”</a:t>
            </a:r>
            <a:endParaRPr lang="en-US" dirty="0"/>
          </a:p>
        </p:txBody>
      </p:sp>
      <p:sp>
        <p:nvSpPr>
          <p:cNvPr id="16" name="AutoShape 2"/>
          <p:cNvSpPr>
            <a:spLocks noChangeArrowheads="1"/>
          </p:cNvSpPr>
          <p:nvPr/>
        </p:nvSpPr>
        <p:spPr bwMode="auto">
          <a:xfrm>
            <a:off x="5591175" y="1933575"/>
            <a:ext cx="2790825" cy="2039937"/>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FAFAF"/>
            </a:outerShdw>
          </a:effectLst>
        </p:spPr>
        <p:txBody>
          <a:bodyPr/>
          <a:lstStyle/>
          <a:p>
            <a:pPr marL="57150" algn="ctr">
              <a:lnSpc>
                <a:spcPct val="90000"/>
              </a:lnSpc>
              <a:spcBef>
                <a:spcPct val="40000"/>
              </a:spcBef>
              <a:defRPr/>
            </a:pPr>
            <a:r>
              <a:rPr lang="en-US" sz="2000" dirty="0"/>
              <a:t>Company A</a:t>
            </a:r>
          </a:p>
        </p:txBody>
      </p:sp>
      <p:grpSp>
        <p:nvGrpSpPr>
          <p:cNvPr id="17" name="Group 16"/>
          <p:cNvGrpSpPr/>
          <p:nvPr/>
        </p:nvGrpSpPr>
        <p:grpSpPr>
          <a:xfrm>
            <a:off x="6900068" y="2713036"/>
            <a:ext cx="166687" cy="987427"/>
            <a:chOff x="6501606" y="2514599"/>
            <a:chExt cx="166687" cy="987427"/>
          </a:xfrm>
        </p:grpSpPr>
        <p:sp>
          <p:nvSpPr>
            <p:cNvPr id="18" name="Line 6"/>
            <p:cNvSpPr>
              <a:spLocks noChangeShapeType="1"/>
            </p:cNvSpPr>
            <p:nvPr/>
          </p:nvSpPr>
          <p:spPr bwMode="auto">
            <a:xfrm>
              <a:off x="6657976" y="2514599"/>
              <a:ext cx="0" cy="987427"/>
            </a:xfrm>
            <a:prstGeom prst="line">
              <a:avLst/>
            </a:prstGeom>
            <a:noFill/>
            <a:ln w="38100">
              <a:solidFill>
                <a:srgbClr val="CC0000"/>
              </a:solidFill>
              <a:round/>
              <a:headEnd/>
              <a:tailEnd/>
            </a:ln>
          </p:spPr>
          <p:txBody>
            <a:bodyPr wrap="none" anchor="ctr"/>
            <a:lstStyle/>
            <a:p>
              <a:endParaRPr lang="en-US" sz="1600"/>
            </a:p>
          </p:txBody>
        </p:sp>
        <p:sp>
          <p:nvSpPr>
            <p:cNvPr id="19" name="Line 7"/>
            <p:cNvSpPr>
              <a:spLocks noChangeShapeType="1"/>
            </p:cNvSpPr>
            <p:nvPr/>
          </p:nvSpPr>
          <p:spPr bwMode="auto">
            <a:xfrm>
              <a:off x="6504781" y="2514600"/>
              <a:ext cx="163512" cy="0"/>
            </a:xfrm>
            <a:prstGeom prst="line">
              <a:avLst/>
            </a:prstGeom>
            <a:noFill/>
            <a:ln w="38100">
              <a:solidFill>
                <a:srgbClr val="CC0000"/>
              </a:solidFill>
              <a:round/>
              <a:headEnd/>
              <a:tailEnd/>
            </a:ln>
          </p:spPr>
          <p:txBody>
            <a:bodyPr wrap="none" anchor="ctr"/>
            <a:lstStyle/>
            <a:p>
              <a:endParaRPr lang="en-US" sz="1600"/>
            </a:p>
          </p:txBody>
        </p:sp>
        <p:sp>
          <p:nvSpPr>
            <p:cNvPr id="20" name="Line 9"/>
            <p:cNvSpPr>
              <a:spLocks noChangeShapeType="1"/>
            </p:cNvSpPr>
            <p:nvPr/>
          </p:nvSpPr>
          <p:spPr bwMode="auto">
            <a:xfrm>
              <a:off x="6501606" y="3494088"/>
              <a:ext cx="166687" cy="0"/>
            </a:xfrm>
            <a:prstGeom prst="line">
              <a:avLst/>
            </a:prstGeom>
            <a:noFill/>
            <a:ln w="38100">
              <a:solidFill>
                <a:srgbClr val="CC0000"/>
              </a:solidFill>
              <a:round/>
              <a:headEnd/>
              <a:tailEnd/>
            </a:ln>
          </p:spPr>
          <p:txBody>
            <a:bodyPr wrap="none" anchor="ctr"/>
            <a:lstStyle/>
            <a:p>
              <a:endParaRPr lang="en-US" sz="1600"/>
            </a:p>
          </p:txBody>
        </p:sp>
      </p:grpSp>
      <p:sp>
        <p:nvSpPr>
          <p:cNvPr id="21" name="AutoShape 15"/>
          <p:cNvSpPr>
            <a:spLocks noChangeArrowheads="1"/>
          </p:cNvSpPr>
          <p:nvPr/>
        </p:nvSpPr>
        <p:spPr bwMode="auto">
          <a:xfrm>
            <a:off x="5770562" y="2522537"/>
            <a:ext cx="1123950" cy="381000"/>
          </a:xfrm>
          <a:prstGeom prst="roundRect">
            <a:avLst>
              <a:gd name="adj" fmla="val 4167"/>
            </a:avLst>
          </a:prstGeom>
          <a:solidFill>
            <a:srgbClr val="DEE7F1"/>
          </a:solidFill>
          <a:ln w="9525">
            <a:solidFill>
              <a:srgbClr val="4D4D4D"/>
            </a:solidFill>
            <a:round/>
            <a:headEnd/>
            <a:tailEnd/>
          </a:ln>
          <a:effectLst>
            <a:outerShdw dist="35921" dir="2700000" algn="ctr" rotWithShape="0">
              <a:schemeClr val="tx2">
                <a:alpha val="50000"/>
              </a:schemeClr>
            </a:outerShdw>
          </a:effectLst>
        </p:spPr>
        <p:txBody>
          <a:bodyPr anchor="ctr"/>
          <a:lstStyle/>
          <a:p>
            <a:pPr>
              <a:lnSpc>
                <a:spcPct val="90000"/>
              </a:lnSpc>
              <a:spcBef>
                <a:spcPct val="40000"/>
              </a:spcBef>
              <a:buClr>
                <a:srgbClr val="003366"/>
              </a:buClr>
              <a:buSzPct val="50000"/>
              <a:buFont typeface="Wingdings" pitchFamily="2" charset="2"/>
              <a:buNone/>
              <a:defRPr/>
            </a:pPr>
            <a:r>
              <a:rPr lang="en-US" sz="1400"/>
              <a:t>Application</a:t>
            </a:r>
          </a:p>
        </p:txBody>
      </p:sp>
      <p:sp>
        <p:nvSpPr>
          <p:cNvPr id="22" name="AutoShape 17"/>
          <p:cNvSpPr>
            <a:spLocks noChangeArrowheads="1"/>
          </p:cNvSpPr>
          <p:nvPr/>
        </p:nvSpPr>
        <p:spPr bwMode="auto">
          <a:xfrm>
            <a:off x="5770562" y="3502025"/>
            <a:ext cx="1123950" cy="381000"/>
          </a:xfrm>
          <a:prstGeom prst="roundRect">
            <a:avLst>
              <a:gd name="adj" fmla="val 4167"/>
            </a:avLst>
          </a:prstGeom>
          <a:solidFill>
            <a:srgbClr val="DEE7F1"/>
          </a:solidFill>
          <a:ln w="9525">
            <a:solidFill>
              <a:srgbClr val="4D4D4D"/>
            </a:solidFill>
            <a:round/>
            <a:headEnd/>
            <a:tailEnd/>
          </a:ln>
          <a:effectLst>
            <a:outerShdw dist="35921" dir="2700000" algn="ctr" rotWithShape="0">
              <a:schemeClr val="tx2">
                <a:alpha val="50000"/>
              </a:schemeClr>
            </a:outerShdw>
          </a:effectLst>
        </p:spPr>
        <p:txBody>
          <a:bodyPr anchor="ctr"/>
          <a:lstStyle/>
          <a:p>
            <a:pPr>
              <a:lnSpc>
                <a:spcPct val="90000"/>
              </a:lnSpc>
              <a:spcBef>
                <a:spcPct val="40000"/>
              </a:spcBef>
              <a:buClr>
                <a:srgbClr val="003366"/>
              </a:buClr>
              <a:buSzPct val="50000"/>
              <a:buFont typeface="Wingdings" pitchFamily="2" charset="2"/>
              <a:buNone/>
              <a:defRPr/>
            </a:pPr>
            <a:r>
              <a:rPr lang="en-US" sz="1400" dirty="0"/>
              <a:t>Application</a:t>
            </a:r>
          </a:p>
        </p:txBody>
      </p:sp>
      <p:pic>
        <p:nvPicPr>
          <p:cNvPr id="23" name="Picture 18" descr="Warehouse01"/>
          <p:cNvPicPr>
            <a:picLocks noChangeAspect="1" noChangeArrowheads="1"/>
          </p:cNvPicPr>
          <p:nvPr/>
        </p:nvPicPr>
        <p:blipFill>
          <a:blip r:embed="rId3" cstate="print"/>
          <a:srcRect/>
          <a:stretch>
            <a:fillRect/>
          </a:stretch>
        </p:blipFill>
        <p:spPr bwMode="auto">
          <a:xfrm>
            <a:off x="5567362" y="1647825"/>
            <a:ext cx="822325" cy="546100"/>
          </a:xfrm>
          <a:prstGeom prst="rect">
            <a:avLst/>
          </a:prstGeom>
          <a:noFill/>
          <a:ln w="9525">
            <a:noFill/>
            <a:miter lim="800000"/>
            <a:headEnd/>
            <a:tailEnd/>
          </a:ln>
        </p:spPr>
      </p:pic>
      <p:sp>
        <p:nvSpPr>
          <p:cNvPr id="24" name="AutoShape 16"/>
          <p:cNvSpPr>
            <a:spLocks noChangeArrowheads="1"/>
          </p:cNvSpPr>
          <p:nvPr/>
        </p:nvSpPr>
        <p:spPr bwMode="auto">
          <a:xfrm>
            <a:off x="5770562" y="3011487"/>
            <a:ext cx="1123950" cy="381000"/>
          </a:xfrm>
          <a:prstGeom prst="roundRect">
            <a:avLst>
              <a:gd name="adj" fmla="val 4167"/>
            </a:avLst>
          </a:prstGeom>
          <a:solidFill>
            <a:srgbClr val="DEE7F1"/>
          </a:solidFill>
          <a:ln w="9525">
            <a:solidFill>
              <a:srgbClr val="4D4D4D"/>
            </a:solidFill>
            <a:round/>
            <a:headEnd/>
            <a:tailEnd/>
          </a:ln>
          <a:effectLst>
            <a:outerShdw dist="35921" dir="2700000" algn="ctr" rotWithShape="0">
              <a:schemeClr val="tx2">
                <a:alpha val="50000"/>
              </a:schemeClr>
            </a:outerShdw>
          </a:effectLst>
        </p:spPr>
        <p:txBody>
          <a:bodyPr anchor="ctr"/>
          <a:lstStyle/>
          <a:p>
            <a:pPr>
              <a:lnSpc>
                <a:spcPct val="90000"/>
              </a:lnSpc>
              <a:spcBef>
                <a:spcPct val="40000"/>
              </a:spcBef>
              <a:buClr>
                <a:srgbClr val="003366"/>
              </a:buClr>
              <a:buSzPct val="50000"/>
              <a:buFont typeface="Wingdings" pitchFamily="2" charset="2"/>
              <a:buNone/>
              <a:defRPr/>
            </a:pPr>
            <a:r>
              <a:rPr lang="en-US" sz="1400"/>
              <a:t>Application</a:t>
            </a:r>
          </a:p>
        </p:txBody>
      </p:sp>
      <p:sp>
        <p:nvSpPr>
          <p:cNvPr id="25" name="Line 8"/>
          <p:cNvSpPr>
            <a:spLocks noChangeShapeType="1"/>
          </p:cNvSpPr>
          <p:nvPr/>
        </p:nvSpPr>
        <p:spPr bwMode="auto">
          <a:xfrm>
            <a:off x="6913562" y="3201987"/>
            <a:ext cx="773113" cy="0"/>
          </a:xfrm>
          <a:prstGeom prst="line">
            <a:avLst/>
          </a:prstGeom>
          <a:noFill/>
          <a:ln w="38100">
            <a:solidFill>
              <a:srgbClr val="CC0000"/>
            </a:solidFill>
            <a:round/>
            <a:headEnd/>
            <a:tailEnd/>
          </a:ln>
        </p:spPr>
        <p:txBody>
          <a:bodyPr wrap="none" anchor="ctr"/>
          <a:lstStyle/>
          <a:p>
            <a:endParaRPr lang="en-US" sz="1600"/>
          </a:p>
        </p:txBody>
      </p:sp>
      <p:grpSp>
        <p:nvGrpSpPr>
          <p:cNvPr id="26" name="Group 25"/>
          <p:cNvGrpSpPr/>
          <p:nvPr/>
        </p:nvGrpSpPr>
        <p:grpSpPr>
          <a:xfrm>
            <a:off x="6451600" y="3187413"/>
            <a:ext cx="1662113" cy="2302161"/>
            <a:chOff x="6053138" y="2988976"/>
            <a:chExt cx="1662113" cy="2302161"/>
          </a:xfrm>
        </p:grpSpPr>
        <p:sp>
          <p:nvSpPr>
            <p:cNvPr id="27" name="Line 10"/>
            <p:cNvSpPr>
              <a:spLocks noChangeShapeType="1"/>
            </p:cNvSpPr>
            <p:nvPr/>
          </p:nvSpPr>
          <p:spPr bwMode="auto">
            <a:xfrm flipH="1" flipV="1">
              <a:off x="7280275" y="2988976"/>
              <a:ext cx="7938" cy="2302161"/>
            </a:xfrm>
            <a:prstGeom prst="line">
              <a:avLst/>
            </a:prstGeom>
            <a:noFill/>
            <a:ln w="38100">
              <a:solidFill>
                <a:srgbClr val="CC0000"/>
              </a:solidFill>
              <a:round/>
              <a:headEnd/>
              <a:tailEnd/>
            </a:ln>
          </p:spPr>
          <p:txBody>
            <a:bodyPr wrap="none" anchor="ctr"/>
            <a:lstStyle/>
            <a:p>
              <a:endParaRPr lang="en-US" sz="1600"/>
            </a:p>
          </p:txBody>
        </p:sp>
        <p:pic>
          <p:nvPicPr>
            <p:cNvPr id="28" name="Picture 13" descr="Internet"/>
            <p:cNvPicPr>
              <a:picLocks noChangeAspect="1" noChangeArrowheads="1"/>
            </p:cNvPicPr>
            <p:nvPr/>
          </p:nvPicPr>
          <p:blipFill>
            <a:blip r:embed="rId4" cstate="print"/>
            <a:srcRect/>
            <a:stretch>
              <a:fillRect/>
            </a:stretch>
          </p:blipFill>
          <p:spPr bwMode="auto">
            <a:xfrm>
              <a:off x="6916738" y="4051300"/>
              <a:ext cx="798513" cy="795338"/>
            </a:xfrm>
            <a:prstGeom prst="rect">
              <a:avLst/>
            </a:prstGeom>
            <a:noFill/>
            <a:ln w="9525">
              <a:noFill/>
              <a:miter lim="800000"/>
              <a:headEnd/>
              <a:tailEnd/>
            </a:ln>
          </p:spPr>
        </p:pic>
        <p:sp>
          <p:nvSpPr>
            <p:cNvPr id="29" name="Rectangle 14"/>
            <p:cNvSpPr>
              <a:spLocks noChangeArrowheads="1"/>
            </p:cNvSpPr>
            <p:nvPr/>
          </p:nvSpPr>
          <p:spPr bwMode="auto">
            <a:xfrm>
              <a:off x="6053138" y="4337050"/>
              <a:ext cx="806503" cy="286232"/>
            </a:xfrm>
            <a:prstGeom prst="rect">
              <a:avLst/>
            </a:prstGeom>
            <a:noFill/>
            <a:ln w="9525" algn="ctr">
              <a:noFill/>
              <a:miter lim="800000"/>
              <a:headEnd/>
              <a:tailEnd/>
            </a:ln>
          </p:spPr>
          <p:txBody>
            <a:bodyPr wrap="none">
              <a:spAutoFit/>
            </a:bodyPr>
            <a:lstStyle/>
            <a:p>
              <a:pPr>
                <a:lnSpc>
                  <a:spcPct val="90000"/>
                </a:lnSpc>
                <a:spcBef>
                  <a:spcPct val="40000"/>
                </a:spcBef>
              </a:pPr>
              <a:r>
                <a:rPr lang="en-US" sz="1400" b="0"/>
                <a:t>Internet</a:t>
              </a:r>
            </a:p>
          </p:txBody>
        </p:sp>
      </p:grpSp>
      <p:grpSp>
        <p:nvGrpSpPr>
          <p:cNvPr id="30" name="Group 29"/>
          <p:cNvGrpSpPr/>
          <p:nvPr/>
        </p:nvGrpSpPr>
        <p:grpSpPr>
          <a:xfrm>
            <a:off x="7138987" y="2365733"/>
            <a:ext cx="1095375" cy="1225192"/>
            <a:chOff x="6740525" y="2167296"/>
            <a:chExt cx="1095375" cy="1225192"/>
          </a:xfrm>
        </p:grpSpPr>
        <p:sp>
          <p:nvSpPr>
            <p:cNvPr id="31" name="Text Box 11"/>
            <p:cNvSpPr txBox="1">
              <a:spLocks noChangeArrowheads="1"/>
            </p:cNvSpPr>
            <p:nvPr/>
          </p:nvSpPr>
          <p:spPr bwMode="auto">
            <a:xfrm>
              <a:off x="6740525" y="2167296"/>
              <a:ext cx="1023938" cy="424732"/>
            </a:xfrm>
            <a:prstGeom prst="rect">
              <a:avLst/>
            </a:prstGeom>
            <a:noFill/>
            <a:ln w="12700" algn="ctr">
              <a:noFill/>
              <a:miter lim="800000"/>
              <a:headEnd/>
              <a:tailEnd/>
            </a:ln>
          </p:spPr>
          <p:txBody>
            <a:bodyPr lIns="18288" tIns="18288" rIns="18288" bIns="18288" anchor="ctr">
              <a:spAutoFit/>
            </a:bodyPr>
            <a:lstStyle/>
            <a:p>
              <a:pPr>
                <a:lnSpc>
                  <a:spcPct val="90000"/>
                </a:lnSpc>
                <a:spcBef>
                  <a:spcPct val="40000"/>
                </a:spcBef>
                <a:buSzPct val="85000"/>
              </a:pPr>
              <a:r>
                <a:rPr lang="en-US" sz="1400" b="0"/>
                <a:t>BizTalk Server</a:t>
              </a:r>
            </a:p>
          </p:txBody>
        </p:sp>
        <p:grpSp>
          <p:nvGrpSpPr>
            <p:cNvPr id="32" name="Group 31"/>
            <p:cNvGrpSpPr/>
            <p:nvPr/>
          </p:nvGrpSpPr>
          <p:grpSpPr>
            <a:xfrm>
              <a:off x="6929438" y="2571750"/>
              <a:ext cx="906462" cy="820738"/>
              <a:chOff x="6929438" y="2571750"/>
              <a:chExt cx="906462" cy="820738"/>
            </a:xfrm>
          </p:grpSpPr>
          <p:pic>
            <p:nvPicPr>
              <p:cNvPr id="33" name="Picture 12" descr="Server"/>
              <p:cNvPicPr>
                <a:picLocks noChangeAspect="1" noChangeArrowheads="1"/>
              </p:cNvPicPr>
              <p:nvPr/>
            </p:nvPicPr>
            <p:blipFill>
              <a:blip r:embed="rId5" cstate="print"/>
              <a:srcRect/>
              <a:stretch>
                <a:fillRect/>
              </a:stretch>
            </p:blipFill>
            <p:spPr bwMode="auto">
              <a:xfrm>
                <a:off x="6929438" y="2571750"/>
                <a:ext cx="688975" cy="814388"/>
              </a:xfrm>
              <a:prstGeom prst="rect">
                <a:avLst/>
              </a:prstGeom>
              <a:noFill/>
              <a:ln w="9525">
                <a:noFill/>
                <a:miter lim="800000"/>
                <a:headEnd/>
                <a:tailEnd/>
              </a:ln>
            </p:spPr>
          </p:pic>
          <p:pic>
            <p:nvPicPr>
              <p:cNvPr id="34" name="Picture 19" descr="Diagram"/>
              <p:cNvPicPr>
                <a:picLocks noChangeAspect="1" noChangeArrowheads="1"/>
              </p:cNvPicPr>
              <p:nvPr/>
            </p:nvPicPr>
            <p:blipFill>
              <a:blip r:embed="rId6" cstate="print"/>
              <a:srcRect/>
              <a:stretch>
                <a:fillRect/>
              </a:stretch>
            </p:blipFill>
            <p:spPr bwMode="auto">
              <a:xfrm>
                <a:off x="7442200" y="2752725"/>
                <a:ext cx="393700" cy="639763"/>
              </a:xfrm>
              <a:prstGeom prst="rect">
                <a:avLst/>
              </a:prstGeom>
              <a:noFill/>
              <a:ln w="9525">
                <a:noFill/>
                <a:miter lim="800000"/>
                <a:headEnd/>
                <a:tailEnd/>
              </a:ln>
            </p:spPr>
          </p:pic>
        </p:grpSp>
      </p:grpSp>
      <p:sp>
        <p:nvSpPr>
          <p:cNvPr id="35" name="AutoShape 20"/>
          <p:cNvSpPr>
            <a:spLocks noChangeArrowheads="1"/>
          </p:cNvSpPr>
          <p:nvPr/>
        </p:nvSpPr>
        <p:spPr bwMode="auto">
          <a:xfrm>
            <a:off x="5591175" y="5356225"/>
            <a:ext cx="2790825" cy="663575"/>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FAFAF"/>
            </a:outerShdw>
          </a:effectLst>
        </p:spPr>
        <p:txBody>
          <a:bodyPr/>
          <a:lstStyle/>
          <a:p>
            <a:pPr marL="57150" algn="ctr">
              <a:lnSpc>
                <a:spcPct val="90000"/>
              </a:lnSpc>
              <a:spcBef>
                <a:spcPct val="40000"/>
              </a:spcBef>
              <a:defRPr/>
            </a:pPr>
            <a:r>
              <a:rPr lang="en-US" sz="2000" dirty="0"/>
              <a:t>Company B</a:t>
            </a:r>
          </a:p>
        </p:txBody>
      </p:sp>
      <p:pic>
        <p:nvPicPr>
          <p:cNvPr id="36" name="Picture 21" descr="Warehouse01"/>
          <p:cNvPicPr>
            <a:picLocks noChangeAspect="1" noChangeArrowheads="1"/>
          </p:cNvPicPr>
          <p:nvPr/>
        </p:nvPicPr>
        <p:blipFill>
          <a:blip r:embed="rId3" cstate="print"/>
          <a:srcRect/>
          <a:stretch>
            <a:fillRect/>
          </a:stretch>
        </p:blipFill>
        <p:spPr bwMode="auto">
          <a:xfrm>
            <a:off x="5567362" y="5064125"/>
            <a:ext cx="822325" cy="546100"/>
          </a:xfrm>
          <a:prstGeom prst="rect">
            <a:avLst/>
          </a:prstGeom>
          <a:noFill/>
          <a:ln w="9525">
            <a:noFill/>
            <a:miter lim="800000"/>
            <a:headEnd/>
            <a:tailEnd/>
          </a:ln>
        </p:spPr>
      </p:pic>
    </p:spTree>
    <p:extLst>
      <p:ext uri="{BB962C8B-B14F-4D97-AF65-F5344CB8AC3E}">
        <p14:creationId xmlns:p14="http://schemas.microsoft.com/office/powerpoint/2010/main" val="16581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BizTalk do?</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23</a:t>
            </a:fld>
            <a:endParaRPr lang="pt-PT" dirty="0"/>
          </a:p>
        </p:txBody>
      </p:sp>
      <p:pic>
        <p:nvPicPr>
          <p:cNvPr id="8" name="Picture 7"/>
          <p:cNvPicPr>
            <a:picLocks noChangeAspect="1"/>
          </p:cNvPicPr>
          <p:nvPr/>
        </p:nvPicPr>
        <p:blipFill>
          <a:blip r:embed="rId3"/>
          <a:stretch>
            <a:fillRect/>
          </a:stretch>
        </p:blipFill>
        <p:spPr>
          <a:xfrm>
            <a:off x="152400" y="1709594"/>
            <a:ext cx="5986791" cy="3853006"/>
          </a:xfrm>
          <a:prstGeom prst="rect">
            <a:avLst/>
          </a:prstGeom>
        </p:spPr>
      </p:pic>
      <p:sp>
        <p:nvSpPr>
          <p:cNvPr id="446" name="Title 3"/>
          <p:cNvSpPr txBox="1">
            <a:spLocks/>
          </p:cNvSpPr>
          <p:nvPr/>
        </p:nvSpPr>
        <p:spPr>
          <a:xfrm>
            <a:off x="5690288" y="2593086"/>
            <a:ext cx="3326612" cy="1826860"/>
          </a:xfrm>
          <a:prstGeom prst="rect">
            <a:avLst/>
          </a:prstGeom>
        </p:spPr>
        <p:txBody>
          <a:bodyPr vert="horz" wrap="square" lIns="0" tIns="0" rIns="0" bIns="0" rtlCol="0">
            <a:noAutofit/>
          </a:bodyPr>
          <a:lstStyle>
            <a:lvl1pPr marL="345327" lvl="0" indent="-345327" defTabSz="685864">
              <a:lnSpc>
                <a:spcPct val="150000"/>
              </a:lnSpc>
              <a:spcBef>
                <a:spcPct val="20000"/>
              </a:spcBef>
              <a:buClr>
                <a:schemeClr val="accent4"/>
              </a:buClr>
              <a:buSzPct val="90000"/>
              <a:buFont typeface="Arial" pitchFamily="34" charset="0"/>
              <a:buChar char="•"/>
              <a:defRPr sz="2400">
                <a:solidFill>
                  <a:schemeClr val="tx1">
                    <a:lumMod val="75000"/>
                    <a:lumOff val="25000"/>
                    <a:alpha val="99000"/>
                  </a:schemeClr>
                </a:solidFill>
              </a:defRPr>
            </a:lvl1pPr>
            <a:lvl2pPr marL="641833" lvl="1" indent="-296506" defTabSz="685864">
              <a:lnSpc>
                <a:spcPct val="150000"/>
              </a:lnSpc>
              <a:spcBef>
                <a:spcPct val="20000"/>
              </a:spcBef>
              <a:buClr>
                <a:schemeClr val="accent4"/>
              </a:buClr>
              <a:buSzPct val="90000"/>
              <a:buFont typeface="Arial" pitchFamily="34" charset="0"/>
              <a:buChar char="•"/>
              <a:defRPr>
                <a:solidFill>
                  <a:schemeClr val="tx1">
                    <a:lumMod val="75000"/>
                    <a:lumOff val="25000"/>
                    <a:alpha val="99000"/>
                  </a:schemeClr>
                </a:solidFill>
              </a:defRPr>
            </a:lvl2pPr>
            <a:lvl3pPr marL="944292" indent="-302459" defTabSz="685864">
              <a:lnSpc>
                <a:spcPct val="150000"/>
              </a:lnSpc>
              <a:spcBef>
                <a:spcPct val="20000"/>
              </a:spcBef>
              <a:buClr>
                <a:schemeClr val="accent4"/>
              </a:buClr>
              <a:buSzPct val="90000"/>
              <a:buFont typeface="Arial" pitchFamily="34" charset="0"/>
              <a:buChar char="•"/>
              <a:defRPr sz="1400">
                <a:solidFill>
                  <a:schemeClr val="tx1">
                    <a:lumMod val="75000"/>
                    <a:lumOff val="25000"/>
                    <a:alpha val="99000"/>
                  </a:schemeClr>
                </a:solidFill>
              </a:defRPr>
            </a:lvl3pPr>
            <a:lvl4pPr marL="1203883" indent="-259591"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4pPr>
            <a:lvl5pPr marL="1456329" indent="-252446"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5pPr>
            <a:lvl6pPr marL="1886126" indent="-171466" defTabSz="685864">
              <a:spcBef>
                <a:spcPct val="20000"/>
              </a:spcBef>
              <a:buFont typeface="Arial" pitchFamily="34" charset="0"/>
              <a:buChar char="•"/>
              <a:defRPr sz="1500"/>
            </a:lvl6pPr>
            <a:lvl7pPr marL="2229058" indent="-171466" defTabSz="685864">
              <a:spcBef>
                <a:spcPct val="20000"/>
              </a:spcBef>
              <a:buFont typeface="Arial" pitchFamily="34" charset="0"/>
              <a:buChar char="•"/>
              <a:defRPr sz="1500"/>
            </a:lvl7pPr>
            <a:lvl8pPr marL="2571990" indent="-171466" defTabSz="685864">
              <a:spcBef>
                <a:spcPct val="20000"/>
              </a:spcBef>
              <a:buFont typeface="Arial" pitchFamily="34" charset="0"/>
              <a:buChar char="•"/>
              <a:defRPr sz="1500"/>
            </a:lvl8pPr>
            <a:lvl9pPr marL="2914922" indent="-171466" defTabSz="685864">
              <a:spcBef>
                <a:spcPct val="20000"/>
              </a:spcBef>
              <a:buFont typeface="Arial" pitchFamily="34" charset="0"/>
              <a:buChar char="•"/>
              <a:defRPr sz="1500"/>
            </a:lvl9pPr>
          </a:lstStyle>
          <a:p>
            <a:r>
              <a:rPr sz="1400" dirty="0"/>
              <a:t>Solve integration challenges between systems, events, devices</a:t>
            </a:r>
          </a:p>
          <a:p>
            <a:r>
              <a:rPr sz="1400" dirty="0"/>
              <a:t>Automate integration processes</a:t>
            </a:r>
          </a:p>
          <a:p>
            <a:r>
              <a:rPr sz="1400" dirty="0"/>
              <a:t>Simplify building and managing these processes</a:t>
            </a:r>
          </a:p>
          <a:p>
            <a:r>
              <a:rPr sz="1400" dirty="0"/>
              <a:t>Capture, analyze and present process data </a:t>
            </a:r>
          </a:p>
        </p:txBody>
      </p:sp>
      <p:sp>
        <p:nvSpPr>
          <p:cNvPr id="447" name="Title 1"/>
          <p:cNvSpPr txBox="1">
            <a:spLocks/>
          </p:cNvSpPr>
          <p:nvPr/>
        </p:nvSpPr>
        <p:spPr>
          <a:xfrm>
            <a:off x="5690288" y="2209800"/>
            <a:ext cx="2940281" cy="363882"/>
          </a:xfrm>
          <a:prstGeom prst="rect">
            <a:avLst/>
          </a:prstGeom>
        </p:spPr>
        <p:txBody>
          <a:bodyPr vert="horz" wrap="square" lIns="0" tIns="0" rIns="0" bIns="0" rtlCol="0">
            <a:normAutofit fontScale="92500" lnSpcReduction="10000"/>
          </a:bodyPr>
          <a:lstStyle>
            <a:lvl1pPr indent="0" defTabSz="685864">
              <a:lnSpc>
                <a:spcPct val="150000"/>
              </a:lnSpc>
              <a:spcBef>
                <a:spcPct val="20000"/>
              </a:spcBef>
              <a:buClr>
                <a:schemeClr val="accent4"/>
              </a:buClr>
              <a:buSzPct val="90000"/>
              <a:buFont typeface="Arial" pitchFamily="34" charset="0"/>
              <a:buNone/>
              <a:defRPr>
                <a:solidFill>
                  <a:schemeClr val="tx1">
                    <a:lumMod val="75000"/>
                    <a:lumOff val="25000"/>
                    <a:alpha val="99000"/>
                  </a:schemeClr>
                </a:solidFill>
              </a:defRPr>
            </a:lvl1pPr>
            <a:lvl2pPr marL="641833" indent="-296506" defTabSz="685864">
              <a:lnSpc>
                <a:spcPct val="150000"/>
              </a:lnSpc>
              <a:spcBef>
                <a:spcPct val="20000"/>
              </a:spcBef>
              <a:buClr>
                <a:schemeClr val="accent4"/>
              </a:buClr>
              <a:buSzPct val="90000"/>
              <a:buFont typeface="Arial" pitchFamily="34" charset="0"/>
              <a:buChar char="•"/>
              <a:defRPr sz="1500">
                <a:solidFill>
                  <a:schemeClr val="tx1">
                    <a:lumMod val="75000"/>
                    <a:lumOff val="25000"/>
                    <a:alpha val="99000"/>
                  </a:schemeClr>
                </a:solidFill>
              </a:defRPr>
            </a:lvl2pPr>
            <a:lvl3pPr marL="944292" indent="-302459" defTabSz="685864">
              <a:lnSpc>
                <a:spcPct val="150000"/>
              </a:lnSpc>
              <a:spcBef>
                <a:spcPct val="20000"/>
              </a:spcBef>
              <a:buClr>
                <a:schemeClr val="accent4"/>
              </a:buClr>
              <a:buSzPct val="90000"/>
              <a:buFont typeface="Arial" pitchFamily="34" charset="0"/>
              <a:buChar char="•"/>
              <a:defRPr sz="1400">
                <a:solidFill>
                  <a:schemeClr val="tx1">
                    <a:lumMod val="75000"/>
                    <a:lumOff val="25000"/>
                    <a:alpha val="99000"/>
                  </a:schemeClr>
                </a:solidFill>
              </a:defRPr>
            </a:lvl3pPr>
            <a:lvl4pPr marL="1203883" indent="-259591"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4pPr>
            <a:lvl5pPr marL="1456329" indent="-252446" defTabSz="685864">
              <a:lnSpc>
                <a:spcPct val="150000"/>
              </a:lnSpc>
              <a:spcBef>
                <a:spcPct val="20000"/>
              </a:spcBef>
              <a:buClr>
                <a:schemeClr val="accent4"/>
              </a:buClr>
              <a:buSzPct val="90000"/>
              <a:buFont typeface="Arial" pitchFamily="34" charset="0"/>
              <a:buChar char="•"/>
              <a:defRPr sz="1200">
                <a:solidFill>
                  <a:schemeClr val="tx1">
                    <a:lumMod val="75000"/>
                    <a:lumOff val="25000"/>
                    <a:alpha val="99000"/>
                  </a:schemeClr>
                </a:solidFill>
              </a:defRPr>
            </a:lvl5pPr>
            <a:lvl6pPr marL="1886126" indent="-171466" defTabSz="685864">
              <a:spcBef>
                <a:spcPct val="20000"/>
              </a:spcBef>
              <a:buFont typeface="Arial" pitchFamily="34" charset="0"/>
              <a:buChar char="•"/>
              <a:defRPr sz="1500"/>
            </a:lvl6pPr>
            <a:lvl7pPr marL="2229058" indent="-171466" defTabSz="685864">
              <a:spcBef>
                <a:spcPct val="20000"/>
              </a:spcBef>
              <a:buFont typeface="Arial" pitchFamily="34" charset="0"/>
              <a:buChar char="•"/>
              <a:defRPr sz="1500"/>
            </a:lvl7pPr>
            <a:lvl8pPr marL="2571990" indent="-171466" defTabSz="685864">
              <a:spcBef>
                <a:spcPct val="20000"/>
              </a:spcBef>
              <a:buFont typeface="Arial" pitchFamily="34" charset="0"/>
              <a:buChar char="•"/>
              <a:defRPr sz="1500"/>
            </a:lvl8pPr>
            <a:lvl9pPr marL="2914922" indent="-171466" defTabSz="685864">
              <a:spcBef>
                <a:spcPct val="20000"/>
              </a:spcBef>
              <a:buFont typeface="Arial" pitchFamily="34" charset="0"/>
              <a:buChar char="•"/>
              <a:defRPr sz="1500"/>
            </a:lvl9pPr>
          </a:lstStyle>
          <a:p>
            <a:r>
              <a:rPr b="1" dirty="0"/>
              <a:t>BizTalk Does This…</a:t>
            </a:r>
          </a:p>
        </p:txBody>
      </p:sp>
    </p:spTree>
    <p:extLst>
      <p:ext uri="{BB962C8B-B14F-4D97-AF65-F5344CB8AC3E}">
        <p14:creationId xmlns:p14="http://schemas.microsoft.com/office/powerpoint/2010/main" val="20302591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What Problems Does BizTalk Server 2010 Solve?</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24</a:t>
            </a:fld>
            <a:endParaRPr lang="pt-PT" noProof="0"/>
          </a:p>
        </p:txBody>
      </p:sp>
      <p:sp>
        <p:nvSpPr>
          <p:cNvPr id="8" name="AutoShape 2"/>
          <p:cNvSpPr>
            <a:spLocks noChangeArrowheads="1"/>
          </p:cNvSpPr>
          <p:nvPr/>
        </p:nvSpPr>
        <p:spPr bwMode="auto">
          <a:xfrm>
            <a:off x="989806" y="2006602"/>
            <a:ext cx="7037387" cy="3479798"/>
          </a:xfrm>
          <a:prstGeom prst="roundRect">
            <a:avLst>
              <a:gd name="adj" fmla="val 2872"/>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7150" algn="l">
              <a:lnSpc>
                <a:spcPct val="90000"/>
              </a:lnSpc>
              <a:spcBef>
                <a:spcPct val="40000"/>
              </a:spcBef>
              <a:defRPr/>
            </a:pPr>
            <a:r>
              <a:rPr lang="en-US" b="1" dirty="0"/>
              <a:t>Common complaints:</a:t>
            </a:r>
          </a:p>
        </p:txBody>
      </p:sp>
      <p:sp>
        <p:nvSpPr>
          <p:cNvPr id="9" name="AutoShape 3"/>
          <p:cNvSpPr>
            <a:spLocks noChangeArrowheads="1"/>
          </p:cNvSpPr>
          <p:nvPr/>
        </p:nvSpPr>
        <p:spPr bwMode="auto">
          <a:xfrm>
            <a:off x="1218406" y="2438400"/>
            <a:ext cx="6580187" cy="2765703"/>
          </a:xfrm>
          <a:prstGeom prst="roundRect">
            <a:avLst>
              <a:gd name="adj" fmla="val 2404"/>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Disparate applications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Programming overruns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Time-consuming deployment</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Dissimilar reports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Modification difficulties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Lack of set procedures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Limited tracking</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Changing partners</a:t>
            </a:r>
          </a:p>
        </p:txBody>
      </p:sp>
    </p:spTree>
    <p:extLst>
      <p:ext uri="{BB962C8B-B14F-4D97-AF65-F5344CB8AC3E}">
        <p14:creationId xmlns:p14="http://schemas.microsoft.com/office/powerpoint/2010/main" val="397337532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One single tool and infra-structure for system integration</a:t>
            </a:r>
          </a:p>
          <a:p>
            <a:r>
              <a:rPr lang="en-US" dirty="0"/>
              <a:t>Simplify and automate interoperability to reduce costs and errors</a:t>
            </a:r>
            <a:endParaRPr lang="pt-PT" dirty="0"/>
          </a:p>
          <a:p>
            <a:r>
              <a:rPr lang="en-US" dirty="0"/>
              <a:t>Automate your business interactions with partners</a:t>
            </a:r>
          </a:p>
          <a:p>
            <a:r>
              <a:rPr lang="en-US" dirty="0"/>
              <a:t>Gain critical insights on business processes and </a:t>
            </a:r>
            <a:r>
              <a:rPr lang="en-US" dirty="0" smtClean="0"/>
              <a:t>performance</a:t>
            </a:r>
          </a:p>
          <a:p>
            <a:r>
              <a:rPr lang="en-US" dirty="0"/>
              <a:t>Solutions can be developed really fast with BizTalk Server. Effort spent will be less</a:t>
            </a:r>
            <a:r>
              <a:rPr lang="en-US" dirty="0" smtClean="0"/>
              <a:t>.</a:t>
            </a:r>
          </a:p>
          <a:p>
            <a:r>
              <a:rPr lang="en-US" dirty="0"/>
              <a:t>Updates can be handled in an easy way and maintenance will be </a:t>
            </a:r>
            <a:r>
              <a:rPr lang="en-US" dirty="0" smtClean="0"/>
              <a:t>easy</a:t>
            </a:r>
          </a:p>
          <a:p>
            <a:r>
              <a:rPr lang="en-US" dirty="0"/>
              <a:t>Negative scenarios can be handled easily with </a:t>
            </a:r>
            <a:r>
              <a:rPr lang="en-US" dirty="0" smtClean="0"/>
              <a:t>BizTalk Server</a:t>
            </a:r>
            <a:endParaRPr lang="pt-PT" dirty="0"/>
          </a:p>
        </p:txBody>
      </p:sp>
      <p:sp>
        <p:nvSpPr>
          <p:cNvPr id="4" name="Title 3"/>
          <p:cNvSpPr>
            <a:spLocks noGrp="1"/>
          </p:cNvSpPr>
          <p:nvPr>
            <p:ph type="title"/>
          </p:nvPr>
        </p:nvSpPr>
        <p:spPr/>
        <p:txBody>
          <a:bodyPr/>
          <a:lstStyle/>
          <a:p>
            <a:r>
              <a:rPr lang="en-US" dirty="0" smtClean="0"/>
              <a:t>Why BizTalk?</a:t>
            </a:r>
            <a:endParaRPr lang="en-US"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25</a:t>
            </a:fld>
            <a:endParaRPr lang="pt-PT" dirty="0"/>
          </a:p>
        </p:txBody>
      </p:sp>
    </p:spTree>
    <p:extLst>
      <p:ext uri="{BB962C8B-B14F-4D97-AF65-F5344CB8AC3E}">
        <p14:creationId xmlns:p14="http://schemas.microsoft.com/office/powerpoint/2010/main" val="13220668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0" dirty="0"/>
              <a:t>Who uses BizTalk Server?</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26</a:t>
            </a:fld>
            <a:endParaRPr lang="pt-PT" dirty="0"/>
          </a:p>
        </p:txBody>
      </p:sp>
      <p:sp>
        <p:nvSpPr>
          <p:cNvPr id="67" name="Freeform 7"/>
          <p:cNvSpPr>
            <a:spLocks/>
          </p:cNvSpPr>
          <p:nvPr/>
        </p:nvSpPr>
        <p:spPr bwMode="auto">
          <a:xfrm rot="5400000">
            <a:off x="4810425" y="-1449840"/>
            <a:ext cx="386146" cy="6246705"/>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prstClr val="black">
                  <a:lumMod val="75000"/>
                  <a:lumOff val="25000"/>
                </a:prstClr>
              </a:solidFill>
              <a:latin typeface="Segoe UI (Body)"/>
              <a:cs typeface="Segoe UI" pitchFamily="34" charset="0"/>
            </a:endParaRPr>
          </a:p>
        </p:txBody>
      </p:sp>
      <p:sp>
        <p:nvSpPr>
          <p:cNvPr id="68" name="TextBox 67"/>
          <p:cNvSpPr txBox="1"/>
          <p:nvPr/>
        </p:nvSpPr>
        <p:spPr>
          <a:xfrm>
            <a:off x="2057400" y="1556211"/>
            <a:ext cx="6096000" cy="258532"/>
          </a:xfrm>
          <a:prstGeom prst="rect">
            <a:avLst/>
          </a:prstGeom>
          <a:noFill/>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10,000+ Global Customers benefit from using BizTalk Server</a:t>
            </a:r>
          </a:p>
        </p:txBody>
      </p:sp>
      <p:sp>
        <p:nvSpPr>
          <p:cNvPr id="69" name="Freeform 7"/>
          <p:cNvSpPr>
            <a:spLocks/>
          </p:cNvSpPr>
          <p:nvPr/>
        </p:nvSpPr>
        <p:spPr bwMode="auto">
          <a:xfrm rot="5400000">
            <a:off x="4809860" y="-999591"/>
            <a:ext cx="386146" cy="6245589"/>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prstClr val="black">
                  <a:lumMod val="75000"/>
                  <a:lumOff val="25000"/>
                </a:prstClr>
              </a:solidFill>
              <a:latin typeface="Segoe UI (Body)"/>
            </a:endParaRPr>
          </a:p>
        </p:txBody>
      </p:sp>
      <p:sp>
        <p:nvSpPr>
          <p:cNvPr id="70" name="TextBox 69"/>
          <p:cNvSpPr txBox="1"/>
          <p:nvPr/>
        </p:nvSpPr>
        <p:spPr>
          <a:xfrm>
            <a:off x="2068942" y="1990343"/>
            <a:ext cx="5703458" cy="258532"/>
          </a:xfrm>
          <a:prstGeom prst="rect">
            <a:avLst/>
          </a:prstGeom>
          <a:noFill/>
        </p:spPr>
        <p:txBody>
          <a:bodyPr wrap="square">
            <a:spAutoFit/>
          </a:bodyPr>
          <a:lstStyle>
            <a:lvl1pPr indent="-396875">
              <a:lnSpc>
                <a:spcPct val="90000"/>
              </a:lnSpc>
              <a:spcBef>
                <a:spcPct val="20000"/>
              </a:spcBef>
              <a:buClr>
                <a:srgbClr val="777777"/>
              </a:buClr>
              <a:buSzPct val="130000"/>
              <a:defRPr sz="1400">
                <a:solidFill>
                  <a:schemeClr val="bg1"/>
                </a:solidFill>
                <a:effectLst>
                  <a:outerShdw blurRad="38100" dist="38100" dir="2700000" algn="tl">
                    <a:srgbClr val="000000">
                      <a:alpha val="43137"/>
                    </a:srgbClr>
                  </a:outerShdw>
                </a:effectLst>
                <a:latin typeface="Segoe UI" pitchFamily="34" charset="0"/>
                <a:cs typeface="Segoe UI" pitchFamily="34" charset="0"/>
              </a:defRPr>
            </a:lvl1pPr>
          </a:lstStyle>
          <a:p>
            <a:r>
              <a:rPr lang="en-US" sz="1200" dirty="0">
                <a:effectLst/>
                <a:latin typeface="Segoe UI (Body)"/>
              </a:rPr>
              <a:t>23 of 27 EU governments use BizTalk Server to provide government services</a:t>
            </a:r>
          </a:p>
        </p:txBody>
      </p:sp>
      <p:sp>
        <p:nvSpPr>
          <p:cNvPr id="71" name="Freeform 7"/>
          <p:cNvSpPr>
            <a:spLocks/>
          </p:cNvSpPr>
          <p:nvPr/>
        </p:nvSpPr>
        <p:spPr bwMode="auto">
          <a:xfrm rot="5400000">
            <a:off x="4817081" y="-532890"/>
            <a:ext cx="386146" cy="6237828"/>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72" name="TextBox 71"/>
          <p:cNvSpPr txBox="1"/>
          <p:nvPr/>
        </p:nvSpPr>
        <p:spPr>
          <a:xfrm>
            <a:off x="2067628" y="2468721"/>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81</a:t>
            </a:r>
            <a:r>
              <a:rPr lang="en-US" sz="1200" baseline="30000" dirty="0" smtClean="0">
                <a:solidFill>
                  <a:schemeClr val="bg1"/>
                </a:solidFill>
                <a:latin typeface="Segoe UI (Body)"/>
                <a:cs typeface="Segoe UI" pitchFamily="34" charset="0"/>
              </a:rPr>
              <a:t>%</a:t>
            </a:r>
            <a:r>
              <a:rPr lang="en-US" sz="1200" dirty="0" smtClean="0">
                <a:solidFill>
                  <a:schemeClr val="bg1"/>
                </a:solidFill>
                <a:latin typeface="Segoe UI (Body)"/>
                <a:cs typeface="Segoe UI" pitchFamily="34" charset="0"/>
              </a:rPr>
              <a:t> of the Global 100 are running BizTalk Server</a:t>
            </a:r>
          </a:p>
        </p:txBody>
      </p:sp>
      <p:sp>
        <p:nvSpPr>
          <p:cNvPr id="77" name="Freeform 7"/>
          <p:cNvSpPr>
            <a:spLocks/>
          </p:cNvSpPr>
          <p:nvPr/>
        </p:nvSpPr>
        <p:spPr bwMode="auto">
          <a:xfrm rot="5400000">
            <a:off x="4817082" y="-69046"/>
            <a:ext cx="386148" cy="6237831"/>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78" name="TextBox 77"/>
          <p:cNvSpPr txBox="1"/>
          <p:nvPr/>
        </p:nvSpPr>
        <p:spPr>
          <a:xfrm>
            <a:off x="2067628" y="2932566"/>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6 of the 8 largest U.S. Pharmaceutical Companies use Microsoft BizTalk Server</a:t>
            </a:r>
          </a:p>
        </p:txBody>
      </p:sp>
      <p:sp>
        <p:nvSpPr>
          <p:cNvPr id="80" name="Freeform 7"/>
          <p:cNvSpPr>
            <a:spLocks/>
          </p:cNvSpPr>
          <p:nvPr/>
        </p:nvSpPr>
        <p:spPr bwMode="auto">
          <a:xfrm rot="5400000">
            <a:off x="4817081" y="404318"/>
            <a:ext cx="386148" cy="6237829"/>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81" name="TextBox 80"/>
          <p:cNvSpPr txBox="1"/>
          <p:nvPr/>
        </p:nvSpPr>
        <p:spPr>
          <a:xfrm>
            <a:off x="2067628" y="3418427"/>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4 of the 5 largest U.S. Electronics Parts Manufacturers use Microsoft BizTalk Server</a:t>
            </a:r>
          </a:p>
        </p:txBody>
      </p:sp>
      <p:sp>
        <p:nvSpPr>
          <p:cNvPr id="82" name="Freeform 7"/>
          <p:cNvSpPr>
            <a:spLocks/>
          </p:cNvSpPr>
          <p:nvPr/>
        </p:nvSpPr>
        <p:spPr bwMode="auto">
          <a:xfrm rot="5400000">
            <a:off x="4817081" y="866748"/>
            <a:ext cx="386148" cy="6237829"/>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83" name="TextBox 82"/>
          <p:cNvSpPr txBox="1"/>
          <p:nvPr/>
        </p:nvSpPr>
        <p:spPr>
          <a:xfrm>
            <a:off x="2067628" y="3882678"/>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9 of 10 largest U.S. Telecommunications Companies use BizTalk Server</a:t>
            </a:r>
          </a:p>
        </p:txBody>
      </p:sp>
      <p:sp>
        <p:nvSpPr>
          <p:cNvPr id="85" name="Freeform 7"/>
          <p:cNvSpPr>
            <a:spLocks/>
          </p:cNvSpPr>
          <p:nvPr/>
        </p:nvSpPr>
        <p:spPr bwMode="auto">
          <a:xfrm rot="5400000">
            <a:off x="4817081" y="1329176"/>
            <a:ext cx="386148" cy="6237829"/>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86" name="TextBox 85"/>
          <p:cNvSpPr txBox="1"/>
          <p:nvPr/>
        </p:nvSpPr>
        <p:spPr>
          <a:xfrm>
            <a:off x="2067628" y="4347607"/>
            <a:ext cx="6061440" cy="258532"/>
          </a:xfrm>
          <a:prstGeom prst="rect">
            <a:avLst/>
          </a:prstGeom>
          <a:noFill/>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9 of the 10 largest Aerospace and Defense Companies in the U.S. run BizTalk Server</a:t>
            </a:r>
          </a:p>
        </p:txBody>
      </p:sp>
      <p:sp>
        <p:nvSpPr>
          <p:cNvPr id="88" name="Freeform 7"/>
          <p:cNvSpPr>
            <a:spLocks/>
          </p:cNvSpPr>
          <p:nvPr/>
        </p:nvSpPr>
        <p:spPr bwMode="auto">
          <a:xfrm rot="5400000">
            <a:off x="4817080" y="1791605"/>
            <a:ext cx="386148" cy="6237827"/>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89" name="TextBox 88"/>
          <p:cNvSpPr txBox="1"/>
          <p:nvPr/>
        </p:nvSpPr>
        <p:spPr>
          <a:xfrm>
            <a:off x="2067628" y="4793217"/>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5 of the 8 largest U.S. Chemical Companies run Microsoft BizTalk Server</a:t>
            </a:r>
          </a:p>
        </p:txBody>
      </p:sp>
      <p:sp>
        <p:nvSpPr>
          <p:cNvPr id="92" name="Freeform 7"/>
          <p:cNvSpPr>
            <a:spLocks/>
          </p:cNvSpPr>
          <p:nvPr/>
        </p:nvSpPr>
        <p:spPr bwMode="auto">
          <a:xfrm rot="5400000">
            <a:off x="4817080" y="2254033"/>
            <a:ext cx="386148" cy="6237827"/>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93" name="TextBox 92"/>
          <p:cNvSpPr txBox="1"/>
          <p:nvPr/>
        </p:nvSpPr>
        <p:spPr>
          <a:xfrm>
            <a:off x="2067628" y="5255646"/>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4 of the 5 largest Railroads in the U.S. run Microsoft BizTalk Server</a:t>
            </a:r>
          </a:p>
        </p:txBody>
      </p:sp>
      <p:sp>
        <p:nvSpPr>
          <p:cNvPr id="94" name="Freeform 7"/>
          <p:cNvSpPr>
            <a:spLocks/>
          </p:cNvSpPr>
          <p:nvPr/>
        </p:nvSpPr>
        <p:spPr bwMode="auto">
          <a:xfrm rot="5400000">
            <a:off x="4817080" y="2716458"/>
            <a:ext cx="386147" cy="6237827"/>
          </a:xfrm>
          <a:prstGeom prst="roundRect">
            <a:avLst>
              <a:gd name="adj" fmla="val 50000"/>
            </a:avLst>
          </a:prstGeom>
          <a:solidFill>
            <a:schemeClr val="accent1"/>
          </a:solidFill>
          <a:ln w="12700" cap="flat" cmpd="sng" algn="ctr">
            <a:gradFill>
              <a:gsLst>
                <a:gs pos="0">
                  <a:sysClr val="window" lastClr="FFFFFF"/>
                </a:gs>
                <a:gs pos="50000">
                  <a:sysClr val="window" lastClr="FFFFFF">
                    <a:alpha val="0"/>
                  </a:sysClr>
                </a:gs>
                <a:gs pos="100000">
                  <a:sysClr val="window" lastClr="FFFFFF">
                    <a:alpha val="0"/>
                  </a:sysClr>
                </a:gs>
              </a:gsLst>
              <a:lin ang="5400000" scaled="0"/>
            </a:gradFill>
            <a:prstDash val="solid"/>
          </a:ln>
          <a:effectLst/>
        </p:spPr>
        <p:txBody>
          <a:bodyPr rtlCol="0" anchor="ctr"/>
          <a:lstStyle/>
          <a:p>
            <a:pPr defTabSz="914400">
              <a:defRPr/>
            </a:pPr>
            <a:endParaRPr lang="en-US" sz="1200" kern="0" dirty="0">
              <a:solidFill>
                <a:srgbClr val="FFFFFF"/>
              </a:solidFill>
              <a:latin typeface="Segoe UI (Body)"/>
              <a:cs typeface="Segoe UI" pitchFamily="34" charset="0"/>
            </a:endParaRPr>
          </a:p>
        </p:txBody>
      </p:sp>
      <p:sp>
        <p:nvSpPr>
          <p:cNvPr id="95" name="TextBox 94"/>
          <p:cNvSpPr txBox="1"/>
          <p:nvPr/>
        </p:nvSpPr>
        <p:spPr>
          <a:xfrm>
            <a:off x="2067628" y="5712797"/>
            <a:ext cx="6061440" cy="258532"/>
          </a:xfrm>
          <a:prstGeom prst="rect">
            <a:avLst/>
          </a:prstGeom>
        </p:spPr>
        <p:txBody>
          <a:bodyPr wrap="square">
            <a:spAutoFit/>
          </a:bodyPr>
          <a:lstStyle/>
          <a:p>
            <a:pPr indent="-396875">
              <a:lnSpc>
                <a:spcPct val="90000"/>
              </a:lnSpc>
              <a:spcBef>
                <a:spcPct val="20000"/>
              </a:spcBef>
              <a:buClr>
                <a:srgbClr val="777777"/>
              </a:buClr>
              <a:buSzPct val="130000"/>
              <a:defRPr/>
            </a:pPr>
            <a:r>
              <a:rPr lang="en-US" sz="1200" dirty="0" smtClean="0">
                <a:solidFill>
                  <a:schemeClr val="bg1"/>
                </a:solidFill>
                <a:latin typeface="Segoe UI (Body)"/>
                <a:cs typeface="Segoe UI" pitchFamily="34" charset="0"/>
              </a:rPr>
              <a:t>9 of the 10 largest Insurance Companies in the World run Microsoft BizTalk Server</a:t>
            </a:r>
          </a:p>
        </p:txBody>
      </p:sp>
      <p:grpSp>
        <p:nvGrpSpPr>
          <p:cNvPr id="97" name="Group 96"/>
          <p:cNvGrpSpPr/>
          <p:nvPr/>
        </p:nvGrpSpPr>
        <p:grpSpPr>
          <a:xfrm>
            <a:off x="588834" y="1500393"/>
            <a:ext cx="1163766" cy="4595607"/>
            <a:chOff x="0" y="903643"/>
            <a:chExt cx="1473796" cy="5819886"/>
          </a:xfrm>
        </p:grpSpPr>
        <p:grpSp>
          <p:nvGrpSpPr>
            <p:cNvPr id="98" name="Group 29"/>
            <p:cNvGrpSpPr/>
            <p:nvPr/>
          </p:nvGrpSpPr>
          <p:grpSpPr>
            <a:xfrm rot="5400000">
              <a:off x="-2054710" y="3227294"/>
              <a:ext cx="5819886" cy="1172583"/>
              <a:chOff x="2560319" y="247426"/>
              <a:chExt cx="3818965" cy="1032733"/>
            </a:xfrm>
          </p:grpSpPr>
          <p:sp>
            <p:nvSpPr>
              <p:cNvPr id="108" name="Left-Right Arrow 104"/>
              <p:cNvSpPr/>
              <p:nvPr/>
            </p:nvSpPr>
            <p:spPr bwMode="auto">
              <a:xfrm>
                <a:off x="2560319" y="247426"/>
                <a:ext cx="3818965" cy="1032733"/>
              </a:xfrm>
              <a:prstGeom prst="roundRect">
                <a:avLst/>
              </a:prstGeom>
              <a:gradFill flip="none" rotWithShape="1">
                <a:gsLst>
                  <a:gs pos="0">
                    <a:srgbClr val="B8B2AE">
                      <a:lumMod val="50000"/>
                    </a:srgbClr>
                  </a:gs>
                  <a:gs pos="50000">
                    <a:srgbClr val="B8B2AE">
                      <a:lumMod val="75000"/>
                    </a:srgbClr>
                  </a:gs>
                  <a:gs pos="100000">
                    <a:srgbClr val="B8B2AE">
                      <a:lumMod val="60000"/>
                      <a:lumOff val="40000"/>
                    </a:srgbClr>
                  </a:gs>
                </a:gsLst>
                <a:path path="circle">
                  <a:fillToRect t="100000" r="100000"/>
                </a:path>
                <a:tileRect l="-100000" b="-100000"/>
              </a:gra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Segoe UI"/>
                  <a:cs typeface="Segoe UI" pitchFamily="34" charset="0"/>
                </a:endParaRPr>
              </a:p>
            </p:txBody>
          </p:sp>
          <p:sp>
            <p:nvSpPr>
              <p:cNvPr id="109" name="Left-Right Arrow 105"/>
              <p:cNvSpPr/>
              <p:nvPr/>
            </p:nvSpPr>
            <p:spPr bwMode="auto">
              <a:xfrm>
                <a:off x="2616458" y="334832"/>
                <a:ext cx="3706686" cy="857921"/>
              </a:xfrm>
              <a:prstGeom prst="roundRect">
                <a:avLst/>
              </a:prstGeom>
              <a:solidFill>
                <a:srgbClr val="000000">
                  <a:alpha val="60000"/>
                </a:srgbClr>
              </a:solidFill>
              <a:ln>
                <a:noFill/>
                <a:headEnd type="none" w="med" len="med"/>
                <a:tailEnd type="none" w="med" len="med"/>
              </a:ln>
              <a:effectLst/>
              <a:scene3d>
                <a:camera prst="orthographicFront">
                  <a:rot lat="0" lon="0" rev="0"/>
                </a:camera>
                <a:lightRig rig="threePt" dir="t">
                  <a:rot lat="0" lon="0" rev="1200000"/>
                </a:lightRig>
              </a:scene3d>
              <a:sp3d/>
            </p:spPr>
            <p:txBody>
              <a:bodyPr vert="horz" wrap="square" lIns="91436" tIns="45718" rIns="91436" bIns="45718" numCol="1" rtlCol="0" anchor="ctr" anchorCtr="0" compatLnSpc="1">
                <a:prstTxWarp prst="textNoShape">
                  <a:avLst/>
                </a:prstTxWarp>
              </a:bodyPr>
              <a:lstStyle/>
              <a:p>
                <a:pPr marL="0" marR="0" lvl="0" indent="0" algn="ctr" defTabSz="914363" eaLnBrk="1" fontAlgn="auto" latinLnBrk="0" hangingPunct="1">
                  <a:lnSpc>
                    <a:spcPct val="90000"/>
                  </a:lnSpc>
                  <a:spcBef>
                    <a:spcPts val="0"/>
                  </a:spcBef>
                  <a:spcAft>
                    <a:spcPts val="0"/>
                  </a:spcAft>
                  <a:buClrTx/>
                  <a:buSzTx/>
                  <a:buFontTx/>
                  <a:buNone/>
                  <a:tabLst/>
                  <a:defRPr/>
                </a:pPr>
                <a:endParaRPr kumimoji="0" lang="en-US" sz="3200" b="1" i="0" u="none" strike="noStrike" kern="0" cap="none" spc="0" normalizeH="0" baseline="0" noProof="0" dirty="0" err="1" smtClean="0">
                  <a:ln>
                    <a:noFill/>
                  </a:ln>
                  <a:gradFill flip="none" rotWithShape="1">
                    <a:gsLst>
                      <a:gs pos="0">
                        <a:srgbClr val="000000"/>
                      </a:gs>
                      <a:gs pos="50000">
                        <a:srgbClr val="FFFFFF">
                          <a:lumMod val="60000"/>
                          <a:lumOff val="40000"/>
                        </a:srgbClr>
                      </a:gs>
                      <a:gs pos="100000">
                        <a:srgbClr val="9C2828">
                          <a:lumMod val="75000"/>
                        </a:srgbClr>
                      </a:gs>
                    </a:gsLst>
                    <a:lin ang="5400000" scaled="1"/>
                    <a:tileRect/>
                  </a:gradFill>
                  <a:effectLst>
                    <a:outerShdw blurRad="38100" dist="38100" dir="2700000" algn="tl">
                      <a:srgbClr val="000000">
                        <a:alpha val="43137"/>
                      </a:srgbClr>
                    </a:outerShdw>
                  </a:effectLst>
                  <a:uLnTx/>
                  <a:uFillTx/>
                  <a:latin typeface="Segoe UI"/>
                  <a:cs typeface="Segoe UI" pitchFamily="34" charset="0"/>
                </a:endParaRPr>
              </a:p>
            </p:txBody>
          </p:sp>
        </p:grpSp>
        <p:sp>
          <p:nvSpPr>
            <p:cNvPr id="99" name="TextBox 98"/>
            <p:cNvSpPr txBox="1"/>
            <p:nvPr/>
          </p:nvSpPr>
          <p:spPr>
            <a:xfrm>
              <a:off x="0" y="989703"/>
              <a:ext cx="1463039" cy="397564"/>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1600" b="1" dirty="0" smtClean="0">
                  <a:solidFill>
                    <a:srgbClr val="AD5778"/>
                  </a:solidFill>
                  <a:cs typeface="Segoe UI" pitchFamily="34" charset="0"/>
                </a:rPr>
                <a:t>10000+</a:t>
              </a:r>
            </a:p>
          </p:txBody>
        </p:sp>
        <p:sp>
          <p:nvSpPr>
            <p:cNvPr id="100" name="TextBox 99"/>
            <p:cNvSpPr txBox="1"/>
            <p:nvPr/>
          </p:nvSpPr>
          <p:spPr>
            <a:xfrm>
              <a:off x="499339" y="1524334"/>
              <a:ext cx="860612" cy="537881"/>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2400" b="1" dirty="0" smtClean="0">
                  <a:solidFill>
                    <a:srgbClr val="AD5778">
                      <a:lumMod val="75000"/>
                    </a:srgbClr>
                  </a:solidFill>
                  <a:cs typeface="Segoe UI" pitchFamily="34" charset="0"/>
                </a:rPr>
                <a:t>23</a:t>
              </a:r>
            </a:p>
          </p:txBody>
        </p:sp>
        <p:sp>
          <p:nvSpPr>
            <p:cNvPr id="101" name="TextBox 100"/>
            <p:cNvSpPr txBox="1"/>
            <p:nvPr/>
          </p:nvSpPr>
          <p:spPr>
            <a:xfrm>
              <a:off x="279698" y="2112084"/>
              <a:ext cx="1129552" cy="678198"/>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3200" b="1" dirty="0" smtClean="0">
                  <a:solidFill>
                    <a:srgbClr val="AD5778">
                      <a:lumMod val="60000"/>
                      <a:lumOff val="40000"/>
                    </a:srgbClr>
                  </a:solidFill>
                  <a:cs typeface="Segoe UI" pitchFamily="34" charset="0"/>
                </a:rPr>
                <a:t>81</a:t>
              </a:r>
              <a:r>
                <a:rPr lang="en-US" sz="3200" baseline="30000" dirty="0" smtClean="0">
                  <a:solidFill>
                    <a:srgbClr val="AD5778">
                      <a:lumMod val="60000"/>
                      <a:lumOff val="40000"/>
                    </a:srgbClr>
                  </a:solidFill>
                  <a:cs typeface="Segoe UI" pitchFamily="34" charset="0"/>
                </a:rPr>
                <a:t>%</a:t>
              </a:r>
            </a:p>
          </p:txBody>
        </p:sp>
        <p:sp>
          <p:nvSpPr>
            <p:cNvPr id="102" name="TextBox 101"/>
            <p:cNvSpPr txBox="1"/>
            <p:nvPr/>
          </p:nvSpPr>
          <p:spPr>
            <a:xfrm>
              <a:off x="365765" y="2624349"/>
              <a:ext cx="994185" cy="748356"/>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3600" b="1" dirty="0" smtClean="0">
                  <a:solidFill>
                    <a:srgbClr val="AD5778">
                      <a:lumMod val="75000"/>
                    </a:srgbClr>
                  </a:solidFill>
                  <a:cs typeface="Segoe UI" pitchFamily="34" charset="0"/>
                </a:rPr>
                <a:t>6</a:t>
              </a:r>
            </a:p>
          </p:txBody>
        </p:sp>
        <p:sp>
          <p:nvSpPr>
            <p:cNvPr id="103" name="TextBox 102"/>
            <p:cNvSpPr txBox="1"/>
            <p:nvPr/>
          </p:nvSpPr>
          <p:spPr>
            <a:xfrm>
              <a:off x="75307" y="2770991"/>
              <a:ext cx="994185" cy="1274544"/>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6600" b="1" dirty="0" smtClean="0">
                  <a:solidFill>
                    <a:srgbClr val="AD5778">
                      <a:lumMod val="40000"/>
                      <a:lumOff val="60000"/>
                    </a:srgbClr>
                  </a:solidFill>
                  <a:cs typeface="Segoe UI" pitchFamily="34" charset="0"/>
                </a:rPr>
                <a:t>4</a:t>
              </a:r>
            </a:p>
          </p:txBody>
        </p:sp>
        <p:sp>
          <p:nvSpPr>
            <p:cNvPr id="104" name="TextBox 103"/>
            <p:cNvSpPr txBox="1"/>
            <p:nvPr/>
          </p:nvSpPr>
          <p:spPr>
            <a:xfrm rot="5400000">
              <a:off x="504470" y="3654999"/>
              <a:ext cx="1239405" cy="362485"/>
            </a:xfrm>
            <a:prstGeom prst="rect">
              <a:avLst/>
            </a:prstGeom>
          </p:spPr>
          <p:txBody>
            <a:bodyPr wrap="square">
              <a:spAutoFit/>
            </a:bodyPr>
            <a:lstStyle/>
            <a:p>
              <a:pPr indent="-396875" algn="ctr" defTabSz="914363">
                <a:lnSpc>
                  <a:spcPct val="90000"/>
                </a:lnSpc>
                <a:spcBef>
                  <a:spcPct val="20000"/>
                </a:spcBef>
                <a:buClr>
                  <a:srgbClr val="777777"/>
                </a:buClr>
                <a:buSzPct val="130000"/>
                <a:defRPr/>
              </a:pPr>
              <a:r>
                <a:rPr lang="en-US" sz="1400" b="1" dirty="0" smtClean="0">
                  <a:solidFill>
                    <a:srgbClr val="AD5778">
                      <a:lumMod val="60000"/>
                      <a:lumOff val="40000"/>
                    </a:srgbClr>
                  </a:solidFill>
                  <a:cs typeface="Segoe UI" pitchFamily="34" charset="0"/>
                </a:rPr>
                <a:t>9 of 10</a:t>
              </a:r>
            </a:p>
          </p:txBody>
        </p:sp>
        <p:sp>
          <p:nvSpPr>
            <p:cNvPr id="105" name="TextBox 104"/>
            <p:cNvSpPr txBox="1"/>
            <p:nvPr/>
          </p:nvSpPr>
          <p:spPr>
            <a:xfrm>
              <a:off x="225907" y="4073563"/>
              <a:ext cx="1247889" cy="818515"/>
            </a:xfrm>
            <a:prstGeom prst="rect">
              <a:avLst/>
            </a:prstGeom>
          </p:spPr>
          <p:txBody>
            <a:bodyPr wrap="square">
              <a:spAutoFit/>
            </a:bodyPr>
            <a:lstStyle/>
            <a:p>
              <a:pPr indent="-396875" defTabSz="914363">
                <a:lnSpc>
                  <a:spcPct val="90000"/>
                </a:lnSpc>
                <a:spcBef>
                  <a:spcPct val="20000"/>
                </a:spcBef>
                <a:buClr>
                  <a:srgbClr val="777777"/>
                </a:buClr>
                <a:buSzPct val="130000"/>
                <a:defRPr/>
              </a:pPr>
              <a:r>
                <a:rPr lang="en-US" sz="4000" b="1" spc="-150" dirty="0" smtClean="0">
                  <a:solidFill>
                    <a:srgbClr val="AD5778">
                      <a:lumMod val="60000"/>
                      <a:lumOff val="40000"/>
                    </a:srgbClr>
                  </a:solidFill>
                  <a:cs typeface="Segoe UI" pitchFamily="34" charset="0"/>
                </a:rPr>
                <a:t>9</a:t>
              </a:r>
              <a:r>
                <a:rPr lang="en-US" sz="2000" b="1" spc="-150" dirty="0" smtClean="0">
                  <a:solidFill>
                    <a:srgbClr val="AD5778">
                      <a:lumMod val="60000"/>
                      <a:lumOff val="40000"/>
                    </a:srgbClr>
                  </a:solidFill>
                  <a:cs typeface="Segoe UI" pitchFamily="34" charset="0"/>
                </a:rPr>
                <a:t> </a:t>
              </a:r>
              <a:r>
                <a:rPr lang="en-US" sz="1100" b="1" dirty="0" smtClean="0">
                  <a:solidFill>
                    <a:srgbClr val="AD5778">
                      <a:lumMod val="60000"/>
                      <a:lumOff val="40000"/>
                    </a:srgbClr>
                  </a:solidFill>
                  <a:cs typeface="Segoe UI" pitchFamily="34" charset="0"/>
                </a:rPr>
                <a:t>of</a:t>
              </a:r>
              <a:r>
                <a:rPr lang="en-US" sz="2000" b="1" dirty="0" smtClean="0">
                  <a:solidFill>
                    <a:srgbClr val="AD5778">
                      <a:lumMod val="60000"/>
                      <a:lumOff val="40000"/>
                    </a:srgbClr>
                  </a:solidFill>
                  <a:cs typeface="Segoe UI" pitchFamily="34" charset="0"/>
                </a:rPr>
                <a:t> </a:t>
              </a:r>
              <a:r>
                <a:rPr lang="en-US" sz="1100" b="1" dirty="0" smtClean="0">
                  <a:solidFill>
                    <a:srgbClr val="AD5778">
                      <a:lumMod val="60000"/>
                      <a:lumOff val="40000"/>
                    </a:srgbClr>
                  </a:solidFill>
                  <a:cs typeface="Segoe UI" pitchFamily="34" charset="0"/>
                </a:rPr>
                <a:t>10</a:t>
              </a:r>
              <a:endParaRPr lang="en-US" sz="2000" b="1" dirty="0" smtClean="0">
                <a:solidFill>
                  <a:srgbClr val="AD5778">
                    <a:lumMod val="60000"/>
                    <a:lumOff val="40000"/>
                  </a:srgbClr>
                </a:solidFill>
                <a:cs typeface="Segoe UI" pitchFamily="34" charset="0"/>
              </a:endParaRPr>
            </a:p>
          </p:txBody>
        </p:sp>
        <p:sp>
          <p:nvSpPr>
            <p:cNvPr id="106" name="TextBox 105"/>
            <p:cNvSpPr txBox="1"/>
            <p:nvPr/>
          </p:nvSpPr>
          <p:spPr>
            <a:xfrm>
              <a:off x="365764" y="4640132"/>
              <a:ext cx="994185" cy="958831"/>
            </a:xfrm>
            <a:prstGeom prst="rect">
              <a:avLst/>
            </a:prstGeom>
          </p:spPr>
          <p:txBody>
            <a:bodyPr wrap="square">
              <a:spAutoFit/>
            </a:bodyPr>
            <a:lstStyle/>
            <a:p>
              <a:pPr indent="-396875" algn="ctr" defTabSz="914363">
                <a:lnSpc>
                  <a:spcPct val="90000"/>
                </a:lnSpc>
                <a:spcBef>
                  <a:spcPct val="20000"/>
                </a:spcBef>
                <a:buClr>
                  <a:srgbClr val="777777"/>
                </a:buClr>
                <a:buSzPct val="130000"/>
                <a:defRPr/>
              </a:pPr>
              <a:r>
                <a:rPr lang="en-US" sz="4800" b="1" dirty="0" smtClean="0">
                  <a:solidFill>
                    <a:srgbClr val="AD5778">
                      <a:lumMod val="75000"/>
                    </a:srgbClr>
                  </a:solidFill>
                  <a:cs typeface="Segoe UI" pitchFamily="34" charset="0"/>
                </a:rPr>
                <a:t>5</a:t>
              </a:r>
            </a:p>
          </p:txBody>
        </p:sp>
        <p:sp>
          <p:nvSpPr>
            <p:cNvPr id="107" name="TextBox 106"/>
            <p:cNvSpPr txBox="1"/>
            <p:nvPr/>
          </p:nvSpPr>
          <p:spPr>
            <a:xfrm>
              <a:off x="499337" y="5562601"/>
              <a:ext cx="860612" cy="537881"/>
            </a:xfrm>
            <a:prstGeom prst="rect">
              <a:avLst/>
            </a:prstGeom>
          </p:spPr>
          <p:txBody>
            <a:bodyPr wrap="square">
              <a:spAutoFit/>
            </a:bodyPr>
            <a:lstStyle/>
            <a:p>
              <a:pPr indent="-396875" algn="r" defTabSz="914363">
                <a:lnSpc>
                  <a:spcPct val="90000"/>
                </a:lnSpc>
                <a:spcBef>
                  <a:spcPct val="20000"/>
                </a:spcBef>
                <a:buClr>
                  <a:srgbClr val="777777"/>
                </a:buClr>
                <a:buSzPct val="130000"/>
                <a:defRPr/>
              </a:pPr>
              <a:r>
                <a:rPr lang="en-US" sz="2400" b="1" dirty="0" smtClean="0">
                  <a:solidFill>
                    <a:srgbClr val="AD5778">
                      <a:lumMod val="60000"/>
                      <a:lumOff val="40000"/>
                    </a:srgbClr>
                  </a:solidFill>
                  <a:cs typeface="Segoe UI" pitchFamily="34" charset="0"/>
                </a:rPr>
                <a:t>4</a:t>
              </a:r>
            </a:p>
          </p:txBody>
        </p:sp>
      </p:grpSp>
    </p:spTree>
    <p:extLst>
      <p:ext uri="{BB962C8B-B14F-4D97-AF65-F5344CB8AC3E}">
        <p14:creationId xmlns:p14="http://schemas.microsoft.com/office/powerpoint/2010/main" val="9191559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Evolution of BizTalk Server</a:t>
            </a:r>
            <a:endParaRPr lang="en-US"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27</a:t>
            </a:fld>
            <a:endParaRPr lang="pt-PT" dirty="0"/>
          </a:p>
        </p:txBody>
      </p:sp>
      <p:grpSp>
        <p:nvGrpSpPr>
          <p:cNvPr id="16" name="Group 15"/>
          <p:cNvGrpSpPr/>
          <p:nvPr/>
        </p:nvGrpSpPr>
        <p:grpSpPr>
          <a:xfrm>
            <a:off x="110888" y="1277502"/>
            <a:ext cx="8855401" cy="3175405"/>
            <a:chOff x="623503" y="131745"/>
            <a:chExt cx="8780395" cy="4332354"/>
          </a:xfrm>
        </p:grpSpPr>
        <p:sp>
          <p:nvSpPr>
            <p:cNvPr id="17" name=" 3"/>
            <p:cNvSpPr/>
            <p:nvPr/>
          </p:nvSpPr>
          <p:spPr>
            <a:xfrm>
              <a:off x="623503" y="131745"/>
              <a:ext cx="8595360" cy="4332354"/>
            </a:xfrm>
            <a:prstGeom prst="swooshArrow">
              <a:avLst>
                <a:gd name="adj1" fmla="val 24779"/>
                <a:gd name="adj2" fmla="val 33555"/>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sp>
        <p:sp>
          <p:nvSpPr>
            <p:cNvPr id="18" name="TextBox 17"/>
            <p:cNvSpPr txBox="1"/>
            <p:nvPr/>
          </p:nvSpPr>
          <p:spPr>
            <a:xfrm rot="21239449">
              <a:off x="3468610" y="1559933"/>
              <a:ext cx="5935288" cy="811900"/>
            </a:xfrm>
            <a:prstGeom prst="rect">
              <a:avLst/>
            </a:prstGeom>
            <a:noFill/>
          </p:spPr>
          <p:txBody>
            <a:bodyPr wrap="square" rtlCol="0">
              <a:prstTxWarp prst="textArchUp">
                <a:avLst>
                  <a:gd name="adj" fmla="val 12887256"/>
                </a:avLst>
              </a:prstTxWarp>
              <a:spAutoFit/>
            </a:bodyPr>
            <a:lstStyle/>
            <a:p>
              <a:r>
                <a:rPr lang="en-US" dirty="0" smtClean="0">
                  <a:solidFill>
                    <a:schemeClr val="bg1"/>
                  </a:solidFill>
                  <a:latin typeface="Segoe UI" pitchFamily="34" charset="0"/>
                  <a:cs typeface="Segoe UI" pitchFamily="34" charset="0"/>
                </a:rPr>
                <a:t>CONTINUOUS INNOVATION EVERY 2-3 YEARS</a:t>
              </a:r>
            </a:p>
          </p:txBody>
        </p:sp>
      </p:grpSp>
      <p:sp>
        <p:nvSpPr>
          <p:cNvPr id="19" name="Freeform 6"/>
          <p:cNvSpPr>
            <a:spLocks/>
          </p:cNvSpPr>
          <p:nvPr/>
        </p:nvSpPr>
        <p:spPr bwMode="auto">
          <a:xfrm>
            <a:off x="1410405" y="3386675"/>
            <a:ext cx="1207945" cy="2132463"/>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2002</a:t>
            </a:r>
          </a:p>
        </p:txBody>
      </p:sp>
      <p:sp>
        <p:nvSpPr>
          <p:cNvPr id="20" name="Freeform 6"/>
          <p:cNvSpPr>
            <a:spLocks/>
          </p:cNvSpPr>
          <p:nvPr/>
        </p:nvSpPr>
        <p:spPr bwMode="auto">
          <a:xfrm>
            <a:off x="2688413" y="3209473"/>
            <a:ext cx="1207945" cy="2309666"/>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2004</a:t>
            </a:r>
          </a:p>
        </p:txBody>
      </p:sp>
      <p:sp>
        <p:nvSpPr>
          <p:cNvPr id="21" name="Freeform 6"/>
          <p:cNvSpPr>
            <a:spLocks/>
          </p:cNvSpPr>
          <p:nvPr/>
        </p:nvSpPr>
        <p:spPr bwMode="auto">
          <a:xfrm>
            <a:off x="3966421" y="2926064"/>
            <a:ext cx="1207945" cy="259307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2006</a:t>
            </a:r>
          </a:p>
        </p:txBody>
      </p:sp>
      <p:sp>
        <p:nvSpPr>
          <p:cNvPr id="22" name="Freeform 6"/>
          <p:cNvSpPr>
            <a:spLocks/>
          </p:cNvSpPr>
          <p:nvPr/>
        </p:nvSpPr>
        <p:spPr bwMode="auto">
          <a:xfrm>
            <a:off x="5244429" y="2712818"/>
            <a:ext cx="1207945" cy="2806319"/>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2006 R2</a:t>
            </a:r>
          </a:p>
        </p:txBody>
      </p:sp>
      <p:sp>
        <p:nvSpPr>
          <p:cNvPr id="23" name="Freeform 6"/>
          <p:cNvSpPr>
            <a:spLocks/>
          </p:cNvSpPr>
          <p:nvPr/>
        </p:nvSpPr>
        <p:spPr bwMode="auto">
          <a:xfrm>
            <a:off x="6522438" y="2456922"/>
            <a:ext cx="1207945" cy="3062214"/>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2009</a:t>
            </a:r>
          </a:p>
        </p:txBody>
      </p:sp>
      <p:sp>
        <p:nvSpPr>
          <p:cNvPr id="24" name="Freeform 6"/>
          <p:cNvSpPr>
            <a:spLocks/>
          </p:cNvSpPr>
          <p:nvPr/>
        </p:nvSpPr>
        <p:spPr bwMode="auto">
          <a:xfrm>
            <a:off x="7800446" y="2201026"/>
            <a:ext cx="1207945" cy="3318109"/>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2010</a:t>
            </a:r>
          </a:p>
        </p:txBody>
      </p:sp>
      <p:sp>
        <p:nvSpPr>
          <p:cNvPr id="25" name="Freeform 6"/>
          <p:cNvSpPr>
            <a:spLocks/>
          </p:cNvSpPr>
          <p:nvPr/>
        </p:nvSpPr>
        <p:spPr bwMode="auto">
          <a:xfrm>
            <a:off x="132397" y="3582862"/>
            <a:ext cx="1207945" cy="1936277"/>
          </a:xfrm>
          <a:prstGeom prst="rect">
            <a:avLst/>
          </a:prstGeom>
          <a:solidFill>
            <a:schemeClr val="accent1"/>
          </a:solidFill>
          <a:ln w="12700" cap="rnd">
            <a:noFill/>
            <a:prstDash val="solid"/>
            <a:headEnd type="oval"/>
          </a:ln>
          <a:effectLst/>
        </p:spPr>
        <p:style>
          <a:lnRef idx="1">
            <a:schemeClr val="accent1"/>
          </a:lnRef>
          <a:fillRef idx="0">
            <a:schemeClr val="accent1"/>
          </a:fillRef>
          <a:effectRef idx="0">
            <a:schemeClr val="accent1"/>
          </a:effectRef>
          <a:fontRef idx="minor">
            <a:schemeClr val="tx1"/>
          </a:fontRef>
        </p:style>
        <p:txBody>
          <a:bodyPr lIns="57150" tIns="28575" rIns="57150" bIns="28575" rtlCol="0" anchor="t" anchorCtr="0"/>
          <a:lstStyle/>
          <a:p>
            <a:pPr algn="ctr"/>
            <a:r>
              <a:rPr lang="en-US" sz="1300" kern="0" dirty="0">
                <a:solidFill>
                  <a:sysClr val="window" lastClr="FFFFFF"/>
                </a:solidFill>
              </a:rPr>
              <a:t>BizTalk Server</a:t>
            </a:r>
          </a:p>
          <a:p>
            <a:pPr algn="ctr"/>
            <a:r>
              <a:rPr lang="en-US" sz="1300" kern="0" dirty="0">
                <a:solidFill>
                  <a:sysClr val="window" lastClr="FFFFFF"/>
                </a:solidFill>
              </a:rPr>
              <a:t>2000</a:t>
            </a:r>
          </a:p>
        </p:txBody>
      </p:sp>
      <p:sp>
        <p:nvSpPr>
          <p:cNvPr id="26" name="Rectangle 25"/>
          <p:cNvSpPr/>
          <p:nvPr/>
        </p:nvSpPr>
        <p:spPr bwMode="auto">
          <a:xfrm>
            <a:off x="0" y="5256513"/>
            <a:ext cx="9144000" cy="763287"/>
          </a:xfrm>
          <a:prstGeom prst="rect">
            <a:avLst/>
          </a:prstGeom>
          <a:solidFill>
            <a:schemeClr val="bg2"/>
          </a:solidFill>
          <a:ln w="15875">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8" tIns="34294" rIns="68588" bIns="34294" numCol="1" rtlCol="0" anchor="ctr" anchorCtr="0" compatLnSpc="1">
            <a:prstTxWarp prst="textNoShape">
              <a:avLst/>
            </a:prstTxWarp>
          </a:bodyPr>
          <a:lstStyle/>
          <a:p>
            <a:pPr algn="ctr" defTabSz="685689"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7" name="TextBox 26"/>
          <p:cNvSpPr txBox="1"/>
          <p:nvPr/>
        </p:nvSpPr>
        <p:spPr>
          <a:xfrm>
            <a:off x="278082" y="5441501"/>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500 </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28" name="TextBox 27"/>
          <p:cNvSpPr txBox="1"/>
          <p:nvPr/>
        </p:nvSpPr>
        <p:spPr>
          <a:xfrm>
            <a:off x="1554667" y="5441501"/>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2,000</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29" name="TextBox 28"/>
          <p:cNvSpPr txBox="1"/>
          <p:nvPr/>
        </p:nvSpPr>
        <p:spPr>
          <a:xfrm>
            <a:off x="2832960" y="5443482"/>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4,000</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30" name="TextBox 29"/>
          <p:cNvSpPr txBox="1"/>
          <p:nvPr/>
        </p:nvSpPr>
        <p:spPr>
          <a:xfrm>
            <a:off x="4151102" y="5443642"/>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7,000</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31" name="TextBox 30"/>
          <p:cNvSpPr txBox="1"/>
          <p:nvPr/>
        </p:nvSpPr>
        <p:spPr>
          <a:xfrm>
            <a:off x="5389545" y="5443642"/>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8,500</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32" name="TextBox 31"/>
          <p:cNvSpPr txBox="1"/>
          <p:nvPr/>
        </p:nvSpPr>
        <p:spPr>
          <a:xfrm>
            <a:off x="6667837" y="5441501"/>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a:solidFill>
                  <a:schemeClr val="tx2"/>
                </a:solidFill>
                <a:ea typeface="Segoe UI" pitchFamily="34" charset="0"/>
                <a:cs typeface="Segoe UI" pitchFamily="34" charset="0"/>
              </a:rPr>
              <a:t>10,500</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
        <p:nvSpPr>
          <p:cNvPr id="33" name="Rectangle 32"/>
          <p:cNvSpPr/>
          <p:nvPr/>
        </p:nvSpPr>
        <p:spPr>
          <a:xfrm>
            <a:off x="180828" y="4014236"/>
            <a:ext cx="1117412" cy="519373"/>
          </a:xfrm>
          <a:prstGeom prst="rect">
            <a:avLst/>
          </a:prstGeom>
        </p:spPr>
        <p:txBody>
          <a:bodyPr wrap="square" lIns="57150" tIns="28575" rIns="57150" bIns="28575">
            <a:spAutoFit/>
          </a:bodyPr>
          <a:lstStyle/>
          <a:p>
            <a:pPr marL="85725" indent="-85725">
              <a:buFont typeface="Arial" pitchFamily="34" charset="0"/>
              <a:buChar char="•"/>
            </a:pPr>
            <a:r>
              <a:rPr lang="en-US" sz="1000" dirty="0">
                <a:solidFill>
                  <a:schemeClr val="bg2"/>
                </a:solidFill>
              </a:rPr>
              <a:t>Messaging</a:t>
            </a:r>
          </a:p>
          <a:p>
            <a:pPr marL="85725" indent="-85725">
              <a:buFont typeface="Arial" pitchFamily="34" charset="0"/>
              <a:buChar char="•"/>
            </a:pPr>
            <a:r>
              <a:rPr lang="en-US" sz="1000" dirty="0">
                <a:solidFill>
                  <a:schemeClr val="bg2"/>
                </a:solidFill>
              </a:rPr>
              <a:t>XML tools</a:t>
            </a:r>
          </a:p>
          <a:p>
            <a:pPr marL="85725" indent="-85725">
              <a:buFont typeface="Arial" pitchFamily="34" charset="0"/>
              <a:buChar char="•"/>
            </a:pPr>
            <a:r>
              <a:rPr lang="en-US" sz="1000" dirty="0">
                <a:solidFill>
                  <a:schemeClr val="bg2"/>
                </a:solidFill>
              </a:rPr>
              <a:t>XLang</a:t>
            </a:r>
          </a:p>
        </p:txBody>
      </p:sp>
      <p:sp>
        <p:nvSpPr>
          <p:cNvPr id="34" name="Rectangle 33"/>
          <p:cNvSpPr/>
          <p:nvPr/>
        </p:nvSpPr>
        <p:spPr>
          <a:xfrm>
            <a:off x="1457413" y="3864345"/>
            <a:ext cx="1117412" cy="981038"/>
          </a:xfrm>
          <a:prstGeom prst="rect">
            <a:avLst/>
          </a:prstGeom>
        </p:spPr>
        <p:txBody>
          <a:bodyPr wrap="square" lIns="57150" tIns="28575" rIns="57150" bIns="28575">
            <a:spAutoFit/>
          </a:bodyPr>
          <a:lstStyle/>
          <a:p>
            <a:pPr marL="85725" indent="-85725">
              <a:buFont typeface="Arial" pitchFamily="34" charset="0"/>
              <a:buChar char="•"/>
            </a:pPr>
            <a:r>
              <a:rPr lang="en-US" sz="1000" dirty="0">
                <a:solidFill>
                  <a:schemeClr val="bg2"/>
                </a:solidFill>
              </a:rPr>
              <a:t>Deployment Tools</a:t>
            </a:r>
          </a:p>
          <a:p>
            <a:pPr marL="85725" indent="-85725">
              <a:buFont typeface="Arial" pitchFamily="34" charset="0"/>
              <a:buChar char="•"/>
            </a:pPr>
            <a:r>
              <a:rPr lang="en-US" sz="1000" dirty="0">
                <a:solidFill>
                  <a:schemeClr val="bg2"/>
                </a:solidFill>
              </a:rPr>
              <a:t>XSD</a:t>
            </a:r>
          </a:p>
          <a:p>
            <a:pPr marL="85725" indent="-85725">
              <a:buFont typeface="Arial" pitchFamily="34" charset="0"/>
              <a:buChar char="•"/>
            </a:pPr>
            <a:r>
              <a:rPr lang="en-US" sz="1000" dirty="0">
                <a:solidFill>
                  <a:schemeClr val="bg2"/>
                </a:solidFill>
              </a:rPr>
              <a:t>EAI (partner adapters)</a:t>
            </a:r>
          </a:p>
          <a:p>
            <a:pPr marL="85725" indent="-85725">
              <a:buFont typeface="Arial" pitchFamily="34" charset="0"/>
              <a:buChar char="•"/>
            </a:pPr>
            <a:r>
              <a:rPr lang="en-US" sz="1000" dirty="0">
                <a:solidFill>
                  <a:schemeClr val="bg2"/>
                </a:solidFill>
              </a:rPr>
              <a:t>Vertical B2B</a:t>
            </a:r>
          </a:p>
        </p:txBody>
      </p:sp>
      <p:sp>
        <p:nvSpPr>
          <p:cNvPr id="35" name="Rectangle 34"/>
          <p:cNvSpPr/>
          <p:nvPr/>
        </p:nvSpPr>
        <p:spPr>
          <a:xfrm>
            <a:off x="2732369" y="3693751"/>
            <a:ext cx="1117412" cy="1134926"/>
          </a:xfrm>
          <a:prstGeom prst="rect">
            <a:avLst/>
          </a:prstGeom>
        </p:spPr>
        <p:txBody>
          <a:bodyPr wrap="square" lIns="57150" tIns="28575" rIns="57150" bIns="28575">
            <a:spAutoFit/>
          </a:bodyPr>
          <a:lstStyle/>
          <a:p>
            <a:pPr marL="85725" indent="-85725">
              <a:buFont typeface="Arial" pitchFamily="34" charset="0"/>
              <a:buChar char="•"/>
            </a:pPr>
            <a:r>
              <a:rPr lang="en-US" sz="1000" dirty="0">
                <a:solidFill>
                  <a:schemeClr val="bg2"/>
                </a:solidFill>
              </a:rPr>
              <a:t>VS + .NET</a:t>
            </a:r>
          </a:p>
          <a:p>
            <a:pPr marL="85725" indent="-85725">
              <a:buFont typeface="Arial" pitchFamily="34" charset="0"/>
              <a:buChar char="•"/>
            </a:pPr>
            <a:r>
              <a:rPr lang="en-US" sz="1000" dirty="0">
                <a:solidFill>
                  <a:schemeClr val="bg2"/>
                </a:solidFill>
              </a:rPr>
              <a:t>Messaging + Orchestration</a:t>
            </a:r>
          </a:p>
          <a:p>
            <a:pPr marL="85725" indent="-85725">
              <a:buFont typeface="Arial" pitchFamily="34" charset="0"/>
              <a:buChar char="•"/>
            </a:pPr>
            <a:r>
              <a:rPr lang="en-US" sz="1000" dirty="0">
                <a:solidFill>
                  <a:schemeClr val="bg2"/>
                </a:solidFill>
              </a:rPr>
              <a:t>BRE</a:t>
            </a:r>
          </a:p>
          <a:p>
            <a:pPr marL="85725" indent="-85725">
              <a:buFont typeface="Arial" pitchFamily="34" charset="0"/>
              <a:buChar char="•"/>
            </a:pPr>
            <a:r>
              <a:rPr lang="en-US" sz="1000" dirty="0">
                <a:solidFill>
                  <a:schemeClr val="bg2"/>
                </a:solidFill>
              </a:rPr>
              <a:t>Routing</a:t>
            </a:r>
          </a:p>
          <a:p>
            <a:pPr marL="85725" indent="-85725">
              <a:buFont typeface="Arial" pitchFamily="34" charset="0"/>
              <a:buChar char="•"/>
            </a:pPr>
            <a:r>
              <a:rPr lang="en-US" sz="1000" dirty="0">
                <a:solidFill>
                  <a:schemeClr val="bg2"/>
                </a:solidFill>
              </a:rPr>
              <a:t>BAM</a:t>
            </a:r>
          </a:p>
          <a:p>
            <a:pPr marL="85725" indent="-85725">
              <a:buFont typeface="Arial" pitchFamily="34" charset="0"/>
              <a:buChar char="•"/>
            </a:pPr>
            <a:r>
              <a:rPr lang="en-US" sz="1000" dirty="0">
                <a:solidFill>
                  <a:schemeClr val="bg2"/>
                </a:solidFill>
              </a:rPr>
              <a:t>Scale-out</a:t>
            </a:r>
          </a:p>
        </p:txBody>
      </p:sp>
      <p:sp>
        <p:nvSpPr>
          <p:cNvPr id="36" name="Rectangle 35"/>
          <p:cNvSpPr/>
          <p:nvPr/>
        </p:nvSpPr>
        <p:spPr>
          <a:xfrm>
            <a:off x="4013999" y="3381623"/>
            <a:ext cx="1117412" cy="827149"/>
          </a:xfrm>
          <a:prstGeom prst="rect">
            <a:avLst/>
          </a:prstGeom>
        </p:spPr>
        <p:txBody>
          <a:bodyPr wrap="square" lIns="57150" tIns="28575" rIns="57150" bIns="28575">
            <a:spAutoFit/>
          </a:bodyPr>
          <a:lstStyle/>
          <a:p>
            <a:pPr marL="85725" indent="-85725">
              <a:buFont typeface="Arial" pitchFamily="34" charset="0"/>
              <a:buChar char="•"/>
            </a:pPr>
            <a:r>
              <a:rPr lang="en-US" sz="1000" dirty="0">
                <a:solidFill>
                  <a:schemeClr val="bg2"/>
                </a:solidFill>
              </a:rPr>
              <a:t>Simple configuration </a:t>
            </a:r>
          </a:p>
          <a:p>
            <a:pPr marL="85725" indent="-85725">
              <a:buFont typeface="Arial" pitchFamily="34" charset="0"/>
              <a:buChar char="•"/>
            </a:pPr>
            <a:r>
              <a:rPr lang="en-US" sz="1000" dirty="0">
                <a:solidFill>
                  <a:schemeClr val="bg2"/>
                </a:solidFill>
              </a:rPr>
              <a:t>Adapters in box</a:t>
            </a:r>
          </a:p>
          <a:p>
            <a:pPr marL="85725" indent="-85725">
              <a:buFont typeface="Arial" pitchFamily="34" charset="0"/>
              <a:buChar char="•"/>
            </a:pPr>
            <a:r>
              <a:rPr lang="en-US" sz="1000" dirty="0">
                <a:solidFill>
                  <a:schemeClr val="bg2"/>
                </a:solidFill>
              </a:rPr>
              <a:t>Runtime+</a:t>
            </a:r>
          </a:p>
          <a:p>
            <a:pPr marL="85725" indent="-85725">
              <a:buFont typeface="Arial" pitchFamily="34" charset="0"/>
              <a:buChar char="•"/>
            </a:pPr>
            <a:r>
              <a:rPr lang="en-US" sz="1000" dirty="0">
                <a:solidFill>
                  <a:schemeClr val="bg2"/>
                </a:solidFill>
              </a:rPr>
              <a:t>BAM+</a:t>
            </a:r>
          </a:p>
        </p:txBody>
      </p:sp>
      <p:sp>
        <p:nvSpPr>
          <p:cNvPr id="37" name="Rectangle 36"/>
          <p:cNvSpPr/>
          <p:nvPr/>
        </p:nvSpPr>
        <p:spPr>
          <a:xfrm>
            <a:off x="5292291" y="3229379"/>
            <a:ext cx="1117412" cy="1442703"/>
          </a:xfrm>
          <a:prstGeom prst="rect">
            <a:avLst/>
          </a:prstGeom>
        </p:spPr>
        <p:txBody>
          <a:bodyPr wrap="square" lIns="57150" tIns="28575" rIns="57150" bIns="28575">
            <a:spAutoFit/>
          </a:bodyPr>
          <a:lstStyle/>
          <a:p>
            <a:pPr marL="85725" indent="-85725">
              <a:buFont typeface="Arial" pitchFamily="34" charset="0"/>
              <a:buChar char="•"/>
            </a:pPr>
            <a:r>
              <a:rPr lang="en-US" sz="1000" dirty="0">
                <a:solidFill>
                  <a:schemeClr val="bg2"/>
                </a:solidFill>
              </a:rPr>
              <a:t>SOA/ESB</a:t>
            </a:r>
          </a:p>
          <a:p>
            <a:pPr marL="85725" indent="-85725">
              <a:buFont typeface="Arial" pitchFamily="34" charset="0"/>
              <a:buChar char="•"/>
            </a:pPr>
            <a:r>
              <a:rPr lang="en-US" sz="1000" dirty="0">
                <a:solidFill>
                  <a:schemeClr val="bg2"/>
                </a:solidFill>
              </a:rPr>
              <a:t>EDI/AS2</a:t>
            </a:r>
          </a:p>
          <a:p>
            <a:pPr marL="85725" indent="-85725">
              <a:buFont typeface="Arial" pitchFamily="34" charset="0"/>
              <a:buChar char="•"/>
            </a:pPr>
            <a:r>
              <a:rPr lang="en-US" sz="1000" dirty="0">
                <a:solidFill>
                  <a:schemeClr val="bg2"/>
                </a:solidFill>
              </a:rPr>
              <a:t>RFID</a:t>
            </a:r>
          </a:p>
          <a:p>
            <a:pPr marL="85725" indent="-85725">
              <a:buFont typeface="Arial" pitchFamily="34" charset="0"/>
              <a:buChar char="•"/>
            </a:pPr>
            <a:r>
              <a:rPr lang="en-US" sz="1000" dirty="0">
                <a:solidFill>
                  <a:schemeClr val="bg2"/>
                </a:solidFill>
              </a:rPr>
              <a:t>WCF </a:t>
            </a:r>
          </a:p>
          <a:p>
            <a:pPr marL="85725" indent="-85725">
              <a:buFont typeface="Arial" pitchFamily="34" charset="0"/>
              <a:buChar char="•"/>
            </a:pPr>
            <a:r>
              <a:rPr lang="en-US" sz="1000" dirty="0">
                <a:solidFill>
                  <a:schemeClr val="bg2"/>
                </a:solidFill>
              </a:rPr>
              <a:t>Adapter Pack</a:t>
            </a:r>
          </a:p>
          <a:p>
            <a:pPr marL="85725" indent="-85725">
              <a:buFont typeface="Arial" pitchFamily="34" charset="0"/>
              <a:buChar char="•"/>
            </a:pPr>
            <a:r>
              <a:rPr lang="en-US" sz="1000" dirty="0">
                <a:solidFill>
                  <a:schemeClr val="bg2"/>
                </a:solidFill>
              </a:rPr>
              <a:t>Adapter SDK</a:t>
            </a:r>
          </a:p>
          <a:p>
            <a:pPr marL="85725" indent="-85725">
              <a:buFont typeface="Arial" pitchFamily="34" charset="0"/>
              <a:buChar char="•"/>
            </a:pPr>
            <a:r>
              <a:rPr lang="en-US" sz="1000" dirty="0">
                <a:solidFill>
                  <a:schemeClr val="bg2"/>
                </a:solidFill>
              </a:rPr>
              <a:t>HIS 2006</a:t>
            </a:r>
          </a:p>
          <a:p>
            <a:pPr marL="85725" indent="-85725">
              <a:buFont typeface="Arial" pitchFamily="34" charset="0"/>
              <a:buChar char="•"/>
            </a:pPr>
            <a:r>
              <a:rPr lang="en-US" sz="1000" dirty="0">
                <a:solidFill>
                  <a:schemeClr val="bg2"/>
                </a:solidFill>
              </a:rPr>
              <a:t>BAHS</a:t>
            </a:r>
          </a:p>
          <a:p>
            <a:pPr marL="85725" indent="-85725">
              <a:buFont typeface="Arial" pitchFamily="34" charset="0"/>
              <a:buChar char="•"/>
            </a:pPr>
            <a:endParaRPr lang="en-US" sz="1000" dirty="0">
              <a:solidFill>
                <a:schemeClr val="bg2"/>
              </a:solidFill>
            </a:endParaRPr>
          </a:p>
        </p:txBody>
      </p:sp>
      <p:sp>
        <p:nvSpPr>
          <p:cNvPr id="38" name="Rectangle 37"/>
          <p:cNvSpPr/>
          <p:nvPr/>
        </p:nvSpPr>
        <p:spPr>
          <a:xfrm>
            <a:off x="6570583" y="2956264"/>
            <a:ext cx="1117412" cy="1442703"/>
          </a:xfrm>
          <a:prstGeom prst="rect">
            <a:avLst/>
          </a:prstGeom>
        </p:spPr>
        <p:txBody>
          <a:bodyPr wrap="square" lIns="57150" tIns="28575" rIns="57150" bIns="28575">
            <a:spAutoFit/>
          </a:bodyPr>
          <a:lstStyle/>
          <a:p>
            <a:pPr marL="85725" indent="-85725">
              <a:buFont typeface="Arial" pitchFamily="34" charset="0"/>
              <a:buChar char="•"/>
            </a:pPr>
            <a:r>
              <a:rPr lang="en-US" sz="900" dirty="0">
                <a:solidFill>
                  <a:schemeClr val="bg2"/>
                </a:solidFill>
              </a:rPr>
              <a:t>ALM Support</a:t>
            </a:r>
          </a:p>
          <a:p>
            <a:pPr marL="85725" indent="-85725">
              <a:buFont typeface="Arial" pitchFamily="34" charset="0"/>
              <a:buChar char="•"/>
            </a:pPr>
            <a:r>
              <a:rPr lang="en-US" sz="900" dirty="0">
                <a:solidFill>
                  <a:schemeClr val="bg2"/>
                </a:solidFill>
              </a:rPr>
              <a:t>B2B Enhancements</a:t>
            </a:r>
          </a:p>
          <a:p>
            <a:pPr marL="85725" indent="-85725">
              <a:buFont typeface="Arial" pitchFamily="34" charset="0"/>
              <a:buChar char="•"/>
            </a:pPr>
            <a:r>
              <a:rPr lang="en-US" sz="900" dirty="0">
                <a:solidFill>
                  <a:schemeClr val="bg2"/>
                </a:solidFill>
              </a:rPr>
              <a:t>RFID Mobile</a:t>
            </a:r>
          </a:p>
          <a:p>
            <a:pPr marL="85725" indent="-85725">
              <a:buFont typeface="Arial" pitchFamily="34" charset="0"/>
              <a:buChar char="•"/>
            </a:pPr>
            <a:r>
              <a:rPr lang="en-US" sz="900" dirty="0">
                <a:solidFill>
                  <a:schemeClr val="bg2"/>
                </a:solidFill>
              </a:rPr>
              <a:t>Adapter Pack 2.0</a:t>
            </a:r>
          </a:p>
          <a:p>
            <a:pPr marL="85725" indent="-85725">
              <a:buFont typeface="Arial" pitchFamily="34" charset="0"/>
              <a:buChar char="•"/>
            </a:pPr>
            <a:r>
              <a:rPr lang="en-US" sz="900" dirty="0">
                <a:solidFill>
                  <a:schemeClr val="bg2"/>
                </a:solidFill>
              </a:rPr>
              <a:t>ESB 2.0 Toolkit</a:t>
            </a:r>
          </a:p>
          <a:p>
            <a:pPr marL="85725" indent="-85725">
              <a:buFont typeface="Arial" pitchFamily="34" charset="0"/>
              <a:buChar char="•"/>
            </a:pPr>
            <a:r>
              <a:rPr lang="en-US" sz="900" dirty="0">
                <a:solidFill>
                  <a:schemeClr val="bg2"/>
                </a:solidFill>
              </a:rPr>
              <a:t>BAM+</a:t>
            </a:r>
          </a:p>
          <a:p>
            <a:pPr marL="85725" indent="-85725">
              <a:buFont typeface="Arial" pitchFamily="34" charset="0"/>
              <a:buChar char="•"/>
            </a:pPr>
            <a:r>
              <a:rPr lang="en-US" sz="900" dirty="0">
                <a:solidFill>
                  <a:schemeClr val="bg2"/>
                </a:solidFill>
              </a:rPr>
              <a:t>Hyper-V Support</a:t>
            </a:r>
          </a:p>
          <a:p>
            <a:pPr marL="85725" indent="-85725">
              <a:buFont typeface="Arial" pitchFamily="34" charset="0"/>
              <a:buChar char="•"/>
            </a:pPr>
            <a:r>
              <a:rPr lang="en-US" sz="900" dirty="0">
                <a:solidFill>
                  <a:schemeClr val="bg2"/>
                </a:solidFill>
              </a:rPr>
              <a:t>HIS 2009</a:t>
            </a:r>
          </a:p>
          <a:p>
            <a:pPr marL="85725" indent="-85725">
              <a:buFont typeface="Arial" pitchFamily="34" charset="0"/>
              <a:buChar char="•"/>
            </a:pPr>
            <a:r>
              <a:rPr lang="en-US" sz="900" dirty="0">
                <a:solidFill>
                  <a:schemeClr val="bg2"/>
                </a:solidFill>
              </a:rPr>
              <a:t>BAHS 2.0</a:t>
            </a:r>
          </a:p>
        </p:txBody>
      </p:sp>
      <p:sp>
        <p:nvSpPr>
          <p:cNvPr id="39" name="Rectangle 38"/>
          <p:cNvSpPr/>
          <p:nvPr/>
        </p:nvSpPr>
        <p:spPr>
          <a:xfrm>
            <a:off x="7848877" y="2700811"/>
            <a:ext cx="1117412" cy="2135200"/>
          </a:xfrm>
          <a:prstGeom prst="rect">
            <a:avLst/>
          </a:prstGeom>
        </p:spPr>
        <p:txBody>
          <a:bodyPr wrap="square" lIns="57150" tIns="28575" rIns="57150" bIns="28575">
            <a:spAutoFit/>
          </a:bodyPr>
          <a:lstStyle/>
          <a:p>
            <a:pPr marL="85725" indent="-85725">
              <a:buFont typeface="Arial" pitchFamily="34" charset="0"/>
              <a:buChar char="•"/>
            </a:pPr>
            <a:r>
              <a:rPr lang="en-US" sz="900" dirty="0">
                <a:solidFill>
                  <a:schemeClr val="bg2"/>
                </a:solidFill>
              </a:rPr>
              <a:t>Workflow Integration</a:t>
            </a:r>
          </a:p>
          <a:p>
            <a:pPr marL="85725" indent="-85725">
              <a:buFont typeface="Arial" pitchFamily="34" charset="0"/>
              <a:buChar char="•"/>
            </a:pPr>
            <a:r>
              <a:rPr lang="en-US" sz="900" dirty="0">
                <a:solidFill>
                  <a:schemeClr val="bg2"/>
                </a:solidFill>
              </a:rPr>
              <a:t>ESB 2.1</a:t>
            </a:r>
          </a:p>
          <a:p>
            <a:pPr marL="85725" indent="-85725">
              <a:buFont typeface="Arial" pitchFamily="34" charset="0"/>
              <a:buChar char="•"/>
            </a:pPr>
            <a:r>
              <a:rPr lang="en-US" sz="900" dirty="0">
                <a:solidFill>
                  <a:schemeClr val="bg2"/>
                </a:solidFill>
              </a:rPr>
              <a:t>SharePoint 2010 BCS</a:t>
            </a:r>
          </a:p>
          <a:p>
            <a:pPr marL="85725" indent="-85725">
              <a:buFont typeface="Arial" pitchFamily="34" charset="0"/>
              <a:buChar char="•"/>
            </a:pPr>
            <a:r>
              <a:rPr lang="en-US" sz="900" dirty="0">
                <a:solidFill>
                  <a:schemeClr val="bg2"/>
                </a:solidFill>
              </a:rPr>
              <a:t>Data Mapper</a:t>
            </a:r>
          </a:p>
          <a:p>
            <a:pPr marL="85725" indent="-85725">
              <a:buFont typeface="Arial" pitchFamily="34" charset="0"/>
              <a:buChar char="•"/>
            </a:pPr>
            <a:r>
              <a:rPr lang="en-US" sz="900" dirty="0">
                <a:solidFill>
                  <a:schemeClr val="bg2"/>
                </a:solidFill>
              </a:rPr>
              <a:t>TPM</a:t>
            </a:r>
          </a:p>
          <a:p>
            <a:pPr marL="85725" indent="-85725">
              <a:buFont typeface="Arial" pitchFamily="34" charset="0"/>
              <a:buChar char="•"/>
            </a:pPr>
            <a:r>
              <a:rPr lang="en-US" sz="900" dirty="0">
                <a:solidFill>
                  <a:schemeClr val="bg2"/>
                </a:solidFill>
              </a:rPr>
              <a:t>Secure FTP</a:t>
            </a:r>
          </a:p>
          <a:p>
            <a:pPr marL="85725" indent="-85725">
              <a:buFont typeface="Arial" pitchFamily="34" charset="0"/>
              <a:buChar char="•"/>
            </a:pPr>
            <a:r>
              <a:rPr lang="en-US" sz="900" dirty="0">
                <a:solidFill>
                  <a:schemeClr val="bg2"/>
                </a:solidFill>
              </a:rPr>
              <a:t>Updated Swift </a:t>
            </a:r>
            <a:br>
              <a:rPr lang="en-US" sz="900" dirty="0">
                <a:solidFill>
                  <a:schemeClr val="bg2"/>
                </a:solidFill>
              </a:rPr>
            </a:br>
            <a:r>
              <a:rPr lang="en-US" sz="900" dirty="0">
                <a:solidFill>
                  <a:schemeClr val="bg2"/>
                </a:solidFill>
              </a:rPr>
              <a:t>and HIPAA</a:t>
            </a:r>
          </a:p>
          <a:p>
            <a:pPr marL="85725" indent="-85725">
              <a:buFont typeface="Arial" pitchFamily="34" charset="0"/>
              <a:buChar char="•"/>
            </a:pPr>
            <a:r>
              <a:rPr lang="en-US" sz="900" dirty="0">
                <a:solidFill>
                  <a:schemeClr val="bg2"/>
                </a:solidFill>
              </a:rPr>
              <a:t>SQL Server </a:t>
            </a:r>
            <a:br>
              <a:rPr lang="en-US" sz="900" dirty="0">
                <a:solidFill>
                  <a:schemeClr val="bg2"/>
                </a:solidFill>
              </a:rPr>
            </a:br>
            <a:r>
              <a:rPr lang="en-US" sz="900" dirty="0">
                <a:solidFill>
                  <a:schemeClr val="bg2"/>
                </a:solidFill>
              </a:rPr>
              <a:t>2008 R2</a:t>
            </a:r>
          </a:p>
          <a:p>
            <a:pPr marL="85725" indent="-85725">
              <a:buFont typeface="Arial" pitchFamily="34" charset="0"/>
              <a:buChar char="•"/>
            </a:pPr>
            <a:r>
              <a:rPr lang="en-US" sz="900" dirty="0">
                <a:solidFill>
                  <a:schemeClr val="bg2"/>
                </a:solidFill>
              </a:rPr>
              <a:t>Windows Server 2008 R2</a:t>
            </a:r>
          </a:p>
          <a:p>
            <a:pPr marL="85725" indent="-85725">
              <a:buFont typeface="Arial" pitchFamily="34" charset="0"/>
              <a:buChar char="•"/>
            </a:pPr>
            <a:r>
              <a:rPr lang="en-US" sz="900" dirty="0">
                <a:solidFill>
                  <a:schemeClr val="bg2"/>
                </a:solidFill>
              </a:rPr>
              <a:t>HIS 2010</a:t>
            </a:r>
          </a:p>
        </p:txBody>
      </p:sp>
      <p:sp>
        <p:nvSpPr>
          <p:cNvPr id="40" name="TextBox 39"/>
          <p:cNvSpPr txBox="1"/>
          <p:nvPr/>
        </p:nvSpPr>
        <p:spPr>
          <a:xfrm>
            <a:off x="7946131" y="5443642"/>
            <a:ext cx="922904" cy="389349"/>
          </a:xfrm>
          <a:prstGeom prst="rect">
            <a:avLst/>
          </a:prstGeom>
          <a:noFill/>
        </p:spPr>
        <p:txBody>
          <a:bodyPr wrap="none" lIns="68591" tIns="34296" rIns="68591" bIns="34296" rtlCol="0" anchor="ctr">
            <a:spAutoFit/>
          </a:bodyPr>
          <a:lstStyle/>
          <a:p>
            <a:pPr marL="3573" indent="-3573" algn="ctr">
              <a:lnSpc>
                <a:spcPct val="80000"/>
              </a:lnSpc>
            </a:pPr>
            <a:r>
              <a:rPr lang="en-US" sz="1300" dirty="0" smtClean="0">
                <a:solidFill>
                  <a:schemeClr val="tx2"/>
                </a:solidFill>
                <a:ea typeface="Segoe UI" pitchFamily="34" charset="0"/>
                <a:cs typeface="Segoe UI" pitchFamily="34" charset="0"/>
              </a:rPr>
              <a:t>12,000</a:t>
            </a:r>
            <a:r>
              <a:rPr lang="en-US" sz="1300" dirty="0">
                <a:solidFill>
                  <a:schemeClr val="tx2"/>
                </a:solidFill>
                <a:ea typeface="Segoe UI" pitchFamily="34" charset="0"/>
                <a:cs typeface="Segoe UI" pitchFamily="34" charset="0"/>
              </a:rPr>
              <a:t/>
            </a:r>
            <a:br>
              <a:rPr lang="en-US" sz="1300" dirty="0">
                <a:solidFill>
                  <a:schemeClr val="tx2"/>
                </a:solidFill>
                <a:ea typeface="Segoe UI" pitchFamily="34" charset="0"/>
                <a:cs typeface="Segoe UI" pitchFamily="34" charset="0"/>
              </a:rPr>
            </a:br>
            <a:r>
              <a:rPr lang="en-US" sz="1300" dirty="0">
                <a:solidFill>
                  <a:schemeClr val="tx2"/>
                </a:solidFill>
                <a:ea typeface="Segoe UI" pitchFamily="34" charset="0"/>
                <a:cs typeface="Segoe UI" pitchFamily="34" charset="0"/>
              </a:rPr>
              <a:t>Customers</a:t>
            </a:r>
          </a:p>
        </p:txBody>
      </p:sp>
    </p:spTree>
    <p:extLst>
      <p:ext uri="{BB962C8B-B14F-4D97-AF65-F5344CB8AC3E}">
        <p14:creationId xmlns:p14="http://schemas.microsoft.com/office/powerpoint/2010/main" val="1137065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BizTalk Server Roadmap: today</a:t>
            </a:r>
            <a:br>
              <a:rPr lang="en-US" dirty="0"/>
            </a:br>
            <a:r>
              <a:rPr lang="en-US" dirty="0">
                <a:solidFill>
                  <a:srgbClr val="C3D69B"/>
                </a:solidFill>
              </a:rPr>
              <a:t>Committed to innovation in Integration</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28</a:t>
            </a:fld>
            <a:endParaRPr lang="pt-PT" dirty="0"/>
          </a:p>
        </p:txBody>
      </p:sp>
      <p:graphicFrame>
        <p:nvGraphicFramePr>
          <p:cNvPr id="11" name="Diagram 10"/>
          <p:cNvGraphicFramePr/>
          <p:nvPr>
            <p:extLst/>
          </p:nvPr>
        </p:nvGraphicFramePr>
        <p:xfrm>
          <a:off x="678056" y="739656"/>
          <a:ext cx="8077986" cy="532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nvPr>
        </p:nvGraphicFramePr>
        <p:xfrm>
          <a:off x="708755" y="5692462"/>
          <a:ext cx="8195738" cy="4507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TextBox 14"/>
          <p:cNvSpPr txBox="1"/>
          <p:nvPr/>
        </p:nvSpPr>
        <p:spPr>
          <a:xfrm>
            <a:off x="427383" y="1371600"/>
            <a:ext cx="4830417" cy="889474"/>
          </a:xfrm>
          <a:prstGeom prst="rect">
            <a:avLst/>
          </a:prstGeom>
          <a:noFill/>
        </p:spPr>
        <p:txBody>
          <a:bodyPr wrap="square" rtlCol="0">
            <a:spAutoFit/>
          </a:bodyPr>
          <a:lstStyle/>
          <a:p>
            <a:pPr>
              <a:lnSpc>
                <a:spcPct val="90000"/>
              </a:lnSpc>
              <a:spcBef>
                <a:spcPct val="20000"/>
              </a:spcBef>
              <a:buClr>
                <a:srgbClr val="777777"/>
              </a:buClr>
            </a:pPr>
            <a:r>
              <a:rPr lang="en-US" sz="1600" dirty="0" smtClean="0"/>
              <a:t>~12 years, 12,000+ customers</a:t>
            </a:r>
          </a:p>
          <a:p>
            <a:pPr>
              <a:lnSpc>
                <a:spcPct val="90000"/>
              </a:lnSpc>
              <a:spcBef>
                <a:spcPct val="20000"/>
              </a:spcBef>
              <a:buClr>
                <a:srgbClr val="777777"/>
              </a:buClr>
            </a:pPr>
            <a:r>
              <a:rPr lang="en-US" sz="1600" dirty="0" smtClean="0"/>
              <a:t>8</a:t>
            </a:r>
            <a:r>
              <a:rPr lang="en-US" sz="1600" baseline="30000" dirty="0" smtClean="0"/>
              <a:t>th</a:t>
            </a:r>
            <a:r>
              <a:rPr lang="en-US" sz="1600" dirty="0" smtClean="0"/>
              <a:t> release</a:t>
            </a:r>
          </a:p>
          <a:p>
            <a:pPr>
              <a:lnSpc>
                <a:spcPct val="90000"/>
              </a:lnSpc>
              <a:spcBef>
                <a:spcPct val="20000"/>
              </a:spcBef>
              <a:buClr>
                <a:srgbClr val="777777"/>
              </a:buClr>
            </a:pPr>
            <a:r>
              <a:rPr lang="en-US" sz="1600" dirty="0" smtClean="0"/>
              <a:t>Regular updates 18-24 months </a:t>
            </a:r>
          </a:p>
        </p:txBody>
      </p:sp>
    </p:spTree>
    <p:extLst>
      <p:ext uri="{BB962C8B-B14F-4D97-AF65-F5344CB8AC3E}">
        <p14:creationId xmlns:p14="http://schemas.microsoft.com/office/powerpoint/2010/main" val="1921714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BizTalk Server 2010 Editions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29</a:t>
            </a:fld>
            <a:endParaRPr lang="pt-PT" noProof="0"/>
          </a:p>
        </p:txBody>
      </p:sp>
      <p:graphicFrame>
        <p:nvGraphicFramePr>
          <p:cNvPr id="24" name="Group 3"/>
          <p:cNvGraphicFramePr>
            <a:graphicFrameLocks/>
          </p:cNvGraphicFramePr>
          <p:nvPr>
            <p:extLst/>
          </p:nvPr>
        </p:nvGraphicFramePr>
        <p:xfrm>
          <a:off x="457200" y="1469016"/>
          <a:ext cx="8153400" cy="4571999"/>
        </p:xfrm>
        <a:graphic>
          <a:graphicData uri="http://schemas.openxmlformats.org/drawingml/2006/table">
            <a:tbl>
              <a:tblPr>
                <a:tableStyleId>{D27102A9-8310-4765-A935-A1911B00CA55}</a:tableStyleId>
              </a:tblPr>
              <a:tblGrid>
                <a:gridCol w="2217546"/>
                <a:gridCol w="5935854"/>
              </a:tblGrid>
              <a:tr h="321314">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u="none" strike="noStrike" cap="none" normalizeH="0" baseline="0" smtClean="0">
                          <a:ln>
                            <a:noFill/>
                          </a:ln>
                          <a:effectLst/>
                        </a:rPr>
                        <a:t>Edition</a:t>
                      </a:r>
                      <a:endParaRPr kumimoji="0" lang="en-US" sz="1600" b="1" i="0" u="none" strike="noStrike" cap="none" normalizeH="0" baseline="0" dirty="0" smtClean="0">
                        <a:ln>
                          <a:noFill/>
                        </a:ln>
                        <a:solidFill>
                          <a:schemeClr val="tx1"/>
                        </a:solidFill>
                        <a:effectLst/>
                        <a:latin typeface="+mn-lt"/>
                      </a:endParaRPr>
                    </a:p>
                  </a:txBody>
                  <a:tcPr anchor="ctr" horzOverflow="overflow">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marL="0" marR="0" lvl="0" indent="0" algn="ctr" defTabSz="914400" rtl="0" eaLnBrk="0" fontAlgn="base" latinLnBrk="0" hangingPunct="0">
                        <a:lnSpc>
                          <a:spcPct val="90000"/>
                        </a:lnSpc>
                        <a:spcBef>
                          <a:spcPct val="40000"/>
                        </a:spcBef>
                        <a:spcAft>
                          <a:spcPct val="0"/>
                        </a:spcAft>
                        <a:buClr>
                          <a:schemeClr val="bg1"/>
                        </a:buClr>
                        <a:buSzPct val="70000"/>
                        <a:buFontTx/>
                        <a:buNone/>
                        <a:tabLst/>
                      </a:pPr>
                      <a:r>
                        <a:rPr kumimoji="0" lang="en-US" sz="1600" b="1" u="none" strike="noStrike" cap="none" normalizeH="0" baseline="0" dirty="0" smtClean="0">
                          <a:ln>
                            <a:noFill/>
                          </a:ln>
                          <a:effectLst/>
                        </a:rPr>
                        <a:t>Description</a:t>
                      </a:r>
                      <a:endParaRPr kumimoji="0" lang="en-US" sz="1600" b="1"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tcPr>
                </a:tc>
              </a:tr>
              <a:tr h="119841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400" u="none" strike="noStrike" cap="none" normalizeH="0" baseline="0" dirty="0" smtClean="0">
                          <a:ln>
                            <a:noFill/>
                          </a:ln>
                          <a:effectLst/>
                        </a:rPr>
                        <a:t>Enterprise</a:t>
                      </a:r>
                      <a:endParaRPr kumimoji="0" lang="en-US" sz="1400" b="1" i="0" u="none" strike="noStrike" cap="none" normalizeH="0" baseline="0" dirty="0" smtClean="0">
                        <a:ln>
                          <a:noFill/>
                        </a:ln>
                        <a:solidFill>
                          <a:schemeClr val="tx1"/>
                        </a:solidFill>
                        <a:effectLst/>
                        <a:latin typeface="+mn-lt"/>
                      </a:endParaRPr>
                    </a:p>
                  </a:txBody>
                  <a:tcPr anchor="ctr" horzOverflow="overflow">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For large organizations, trading hubs, and marketplaces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Includes all application and technology adapters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Unlimited internal applications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Multiple processors and clustered deployments</a:t>
                      </a:r>
                      <a:endParaRPr kumimoji="0" lang="en-US" sz="1400" b="0"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r>
              <a:tr h="119841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400" u="none" strike="noStrike" cap="none" normalizeH="0" baseline="0" dirty="0" smtClean="0">
                          <a:ln>
                            <a:noFill/>
                          </a:ln>
                          <a:effectLst/>
                        </a:rPr>
                        <a:t>Standard</a:t>
                      </a:r>
                      <a:endParaRPr kumimoji="0" lang="en-US" sz="1400" b="1" i="0" u="none" strike="noStrike" cap="none" normalizeH="0" baseline="0" dirty="0" smtClean="0">
                        <a:ln>
                          <a:noFill/>
                        </a:ln>
                        <a:solidFill>
                          <a:schemeClr val="tx1"/>
                        </a:solidFill>
                        <a:effectLst/>
                        <a:latin typeface="+mn-lt"/>
                      </a:endParaRPr>
                    </a:p>
                  </a:txBody>
                  <a:tcPr anchor="ctr" horzOverflow="overflow">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For small to medium-sized organizations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Includes all application and technology adapters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Up to five internal applications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Up to two processors</a:t>
                      </a:r>
                      <a:endParaRPr kumimoji="0" lang="en-US" sz="1400" b="0"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r>
              <a:tr h="119841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400" u="none" strike="noStrike" cap="none" normalizeH="0" baseline="0" dirty="0" smtClean="0">
                          <a:ln>
                            <a:noFill/>
                          </a:ln>
                          <a:effectLst/>
                        </a:rPr>
                        <a:t>Branch</a:t>
                      </a:r>
                      <a:endParaRPr kumimoji="0" lang="en-US" sz="1400" b="1" i="0" u="none" strike="noStrike" cap="none" normalizeH="0" baseline="0" dirty="0" smtClean="0">
                        <a:ln>
                          <a:noFill/>
                        </a:ln>
                        <a:solidFill>
                          <a:schemeClr val="tx1"/>
                        </a:solidFill>
                        <a:effectLst/>
                        <a:latin typeface="+mn-lt"/>
                      </a:endParaRPr>
                    </a:p>
                  </a:txBody>
                  <a:tcPr anchor="ctr" horzOverflow="overflow">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For remote locations of an organization</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Includes all technology adapters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Single internal application</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400" u="none" strike="noStrike" cap="none" normalizeH="0" baseline="0" dirty="0" smtClean="0">
                          <a:ln>
                            <a:noFill/>
                          </a:ln>
                          <a:effectLst/>
                        </a:rPr>
                        <a:t>Up to two processors</a:t>
                      </a:r>
                      <a:endParaRPr kumimoji="0" lang="en-US" sz="1400" b="0"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r>
              <a:tr h="655440">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400" u="none" strike="noStrike" cap="none" normalizeH="0" baseline="0" dirty="0" smtClean="0">
                          <a:ln>
                            <a:noFill/>
                          </a:ln>
                          <a:effectLst/>
                        </a:rPr>
                        <a:t>Developer</a:t>
                      </a:r>
                      <a:endParaRPr kumimoji="0" lang="en-US" sz="1400" b="1" i="0" u="none" strike="noStrike" cap="none" normalizeH="0" baseline="0" dirty="0" smtClean="0">
                        <a:ln>
                          <a:noFill/>
                        </a:ln>
                        <a:solidFill>
                          <a:schemeClr val="tx1"/>
                        </a:solidFill>
                        <a:effectLst/>
                        <a:latin typeface="+mn-lt"/>
                      </a:endParaRPr>
                    </a:p>
                  </a:txBody>
                  <a:tcPr anchor="ctr" horzOverflow="overflow">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defRPr/>
                      </a:pPr>
                      <a:r>
                        <a:rPr kumimoji="0" lang="en-US" sz="1400" u="none" strike="noStrike" cap="none" normalizeH="0" baseline="0" dirty="0" smtClean="0">
                          <a:ln>
                            <a:noFill/>
                          </a:ln>
                          <a:effectLst/>
                        </a:rPr>
                        <a:t>For development and testing uses</a:t>
                      </a:r>
                    </a:p>
                    <a:p>
                      <a:pPr marL="228600" marR="0" lvl="0" indent="-228600"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defRPr/>
                      </a:pPr>
                      <a:r>
                        <a:rPr kumimoji="0" lang="en-US" sz="1400" u="none" strike="noStrike" cap="none" normalizeH="0" baseline="0" dirty="0" smtClean="0">
                          <a:ln>
                            <a:noFill/>
                          </a:ln>
                          <a:effectLst/>
                        </a:rPr>
                        <a:t>Free license with same capabilities as Enterprise Edition</a:t>
                      </a:r>
                      <a:endParaRPr kumimoji="0" lang="en-US" sz="1400" b="0"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8795294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p:cNvSpPr>
            <a:spLocks noGrp="1"/>
          </p:cNvSpPr>
          <p:nvPr>
            <p:ph type="body" sz="quarter" idx="10"/>
          </p:nvPr>
        </p:nvSpPr>
        <p:spPr/>
        <p:txBody>
          <a:bodyPr>
            <a:normAutofit/>
          </a:bodyPr>
          <a:lstStyle/>
          <a:p>
            <a:pPr lvl="0"/>
            <a:r>
              <a:rPr lang="en-US" sz="2400" dirty="0" smtClean="0"/>
              <a:t>Introduction to DevScope</a:t>
            </a:r>
          </a:p>
          <a:p>
            <a:r>
              <a:rPr lang="en-US" sz="2400" dirty="0"/>
              <a:t>Enterprise Application </a:t>
            </a:r>
            <a:r>
              <a:rPr lang="en-US" sz="2400" dirty="0" smtClean="0"/>
              <a:t>Integration </a:t>
            </a:r>
            <a:r>
              <a:rPr lang="sv-SE" sz="2400" dirty="0" smtClean="0"/>
              <a:t>Challenges</a:t>
            </a:r>
          </a:p>
          <a:p>
            <a:r>
              <a:rPr lang="en-US" sz="2400" dirty="0" smtClean="0"/>
              <a:t>Introduction to BizTalk Server 2010</a:t>
            </a:r>
          </a:p>
          <a:p>
            <a:pPr lvl="1"/>
            <a:r>
              <a:rPr lang="en-US" sz="1800" dirty="0" smtClean="0"/>
              <a:t>What is? What </a:t>
            </a:r>
            <a:r>
              <a:rPr lang="en-US" sz="1800" dirty="0"/>
              <a:t>does BizTalk do</a:t>
            </a:r>
            <a:r>
              <a:rPr lang="en-US" sz="1800" dirty="0" smtClean="0"/>
              <a:t>? And what type of problems it solves?</a:t>
            </a:r>
          </a:p>
          <a:p>
            <a:pPr lvl="1"/>
            <a:r>
              <a:rPr lang="en-US" sz="1800" dirty="0" smtClean="0"/>
              <a:t>Major features</a:t>
            </a:r>
          </a:p>
          <a:p>
            <a:pPr lvl="1"/>
            <a:r>
              <a:rPr lang="en-US" sz="1800" dirty="0" smtClean="0"/>
              <a:t>Demos</a:t>
            </a:r>
          </a:p>
          <a:p>
            <a:pPr marL="345327" lvl="1" indent="-345327"/>
            <a:r>
              <a:rPr lang="en-US" sz="2400" dirty="0"/>
              <a:t>Job Market</a:t>
            </a:r>
          </a:p>
          <a:p>
            <a:pPr marL="345327" lvl="1" indent="0">
              <a:buNone/>
            </a:pPr>
            <a:endParaRPr lang="en-US" sz="1800" dirty="0" smtClean="0"/>
          </a:p>
          <a:p>
            <a:pPr lvl="0"/>
            <a:endParaRPr lang="en-US" sz="2400" dirty="0"/>
          </a:p>
        </p:txBody>
      </p:sp>
      <p:sp>
        <p:nvSpPr>
          <p:cNvPr id="2" name="Title 1"/>
          <p:cNvSpPr>
            <a:spLocks noGrp="1"/>
          </p:cNvSpPr>
          <p:nvPr>
            <p:ph type="title"/>
          </p:nvPr>
        </p:nvSpPr>
        <p:spPr/>
        <p:txBody>
          <a:bodyPr/>
          <a:lstStyle/>
          <a:p>
            <a:r>
              <a:rPr lang="en-US" dirty="0" smtClean="0"/>
              <a:t>Agenda</a:t>
            </a:r>
            <a:endParaRPr lang="pt-PT" dirty="0"/>
          </a:p>
        </p:txBody>
      </p:sp>
      <p:sp>
        <p:nvSpPr>
          <p:cNvPr id="19" name="Footer Placeholder 18"/>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noProof="0" smtClean="0"/>
              <a:pPr/>
              <a:t>3</a:t>
            </a:fld>
            <a:endParaRPr lang="pt-PT" noProof="0" dirty="0"/>
          </a:p>
        </p:txBody>
      </p:sp>
    </p:spTree>
    <p:extLst>
      <p:ext uri="{BB962C8B-B14F-4D97-AF65-F5344CB8AC3E}">
        <p14:creationId xmlns:p14="http://schemas.microsoft.com/office/powerpoint/2010/main" val="275838515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Key </a:t>
            </a:r>
            <a:r>
              <a:rPr lang="en-US" dirty="0" smtClean="0"/>
              <a:t>concepts</a:t>
            </a:r>
            <a:endParaRPr lang="en-US" dirty="0"/>
          </a:p>
        </p:txBody>
      </p:sp>
      <p:sp>
        <p:nvSpPr>
          <p:cNvPr id="11" name="Subtitle 10"/>
          <p:cNvSpPr>
            <a:spLocks noGrp="1"/>
          </p:cNvSpPr>
          <p:nvPr>
            <p:ph type="subTitle" idx="1"/>
          </p:nvPr>
        </p:nvSpPr>
        <p:spPr/>
        <p:txBody>
          <a:bodyPr/>
          <a:lstStyle/>
          <a:p>
            <a:r>
              <a:rPr lang="en-US" dirty="0"/>
              <a:t>BizTalk Server 2010 </a:t>
            </a:r>
            <a:r>
              <a:rPr lang="en-US" dirty="0" smtClean="0"/>
              <a:t>Capabilities </a:t>
            </a:r>
            <a:r>
              <a:rPr lang="en-US" dirty="0"/>
              <a:t>and  Runtime </a:t>
            </a:r>
            <a:r>
              <a:rPr lang="en-US" dirty="0" smtClean="0"/>
              <a:t>Architecture</a:t>
            </a:r>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30</a:t>
            </a:fld>
            <a:endParaRPr lang="pt-PT" dirty="0"/>
          </a:p>
        </p:txBody>
      </p:sp>
    </p:spTree>
    <p:extLst>
      <p:ext uri="{BB962C8B-B14F-4D97-AF65-F5344CB8AC3E}">
        <p14:creationId xmlns:p14="http://schemas.microsoft.com/office/powerpoint/2010/main" val="41309825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BizTalk Server 2010 </a:t>
            </a:r>
            <a:r>
              <a:rPr lang="en-US" dirty="0"/>
              <a:t>Capabilities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31</a:t>
            </a:fld>
            <a:endParaRPr lang="pt-PT" noProof="0"/>
          </a:p>
        </p:txBody>
      </p:sp>
      <p:sp>
        <p:nvSpPr>
          <p:cNvPr id="39" name="Rectangle 38"/>
          <p:cNvSpPr/>
          <p:nvPr/>
        </p:nvSpPr>
        <p:spPr>
          <a:xfrm>
            <a:off x="1181100" y="1905001"/>
            <a:ext cx="1532965" cy="2339788"/>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Management and Operations</a:t>
            </a:r>
            <a:endParaRPr lang="en-US" dirty="0">
              <a:solidFill>
                <a:schemeClr val="tx2"/>
              </a:solidFill>
            </a:endParaRPr>
          </a:p>
        </p:txBody>
      </p:sp>
      <p:sp>
        <p:nvSpPr>
          <p:cNvPr id="40" name="Rectangle 39"/>
          <p:cNvSpPr/>
          <p:nvPr/>
        </p:nvSpPr>
        <p:spPr>
          <a:xfrm>
            <a:off x="1181100" y="5410200"/>
            <a:ext cx="1532965" cy="654424"/>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RFID Platform</a:t>
            </a:r>
            <a:endParaRPr lang="en-US" sz="2000" dirty="0">
              <a:solidFill>
                <a:schemeClr val="tx2"/>
              </a:solidFill>
            </a:endParaRPr>
          </a:p>
        </p:txBody>
      </p:sp>
      <p:sp>
        <p:nvSpPr>
          <p:cNvPr id="41" name="Rectangle 40"/>
          <p:cNvSpPr/>
          <p:nvPr/>
        </p:nvSpPr>
        <p:spPr>
          <a:xfrm>
            <a:off x="2909047"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Business Rule Framework</a:t>
            </a:r>
            <a:endParaRPr lang="en-US" dirty="0">
              <a:solidFill>
                <a:schemeClr val="tx2"/>
              </a:solidFill>
            </a:endParaRPr>
          </a:p>
        </p:txBody>
      </p:sp>
      <p:sp>
        <p:nvSpPr>
          <p:cNvPr id="42" name="Rectangle 41"/>
          <p:cNvSpPr/>
          <p:nvPr/>
        </p:nvSpPr>
        <p:spPr>
          <a:xfrm>
            <a:off x="4663888" y="1905000"/>
            <a:ext cx="1559859" cy="1494865"/>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Business to Business Integration</a:t>
            </a:r>
            <a:endParaRPr lang="en-US" dirty="0">
              <a:solidFill>
                <a:schemeClr val="tx2"/>
              </a:solidFill>
            </a:endParaRPr>
          </a:p>
        </p:txBody>
      </p:sp>
      <p:sp>
        <p:nvSpPr>
          <p:cNvPr id="43" name="Rectangle 42"/>
          <p:cNvSpPr/>
          <p:nvPr/>
        </p:nvSpPr>
        <p:spPr>
          <a:xfrm>
            <a:off x="6418729" y="1905000"/>
            <a:ext cx="1477496" cy="2339789"/>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Business Activity Monitoring</a:t>
            </a:r>
          </a:p>
        </p:txBody>
      </p:sp>
      <p:sp>
        <p:nvSpPr>
          <p:cNvPr id="44" name="Rectangle 43"/>
          <p:cNvSpPr/>
          <p:nvPr/>
        </p:nvSpPr>
        <p:spPr>
          <a:xfrm>
            <a:off x="2909047" y="4439771"/>
            <a:ext cx="3314700" cy="1624853"/>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Messaging</a:t>
            </a:r>
            <a:endParaRPr lang="en-US" dirty="0">
              <a:solidFill>
                <a:schemeClr val="tx2"/>
              </a:solidFill>
            </a:endParaRPr>
          </a:p>
        </p:txBody>
      </p:sp>
      <p:sp>
        <p:nvSpPr>
          <p:cNvPr id="45" name="Rectangle 44"/>
          <p:cNvSpPr/>
          <p:nvPr/>
        </p:nvSpPr>
        <p:spPr>
          <a:xfrm>
            <a:off x="2909047" y="3529853"/>
            <a:ext cx="3314700" cy="714935"/>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Orchestration</a:t>
            </a:r>
            <a:endParaRPr lang="en-US" dirty="0">
              <a:solidFill>
                <a:schemeClr val="tx2"/>
              </a:solidFill>
            </a:endParaRPr>
          </a:p>
        </p:txBody>
      </p:sp>
      <p:sp>
        <p:nvSpPr>
          <p:cNvPr id="46" name="Rectangle 45"/>
          <p:cNvSpPr/>
          <p:nvPr/>
        </p:nvSpPr>
        <p:spPr>
          <a:xfrm>
            <a:off x="6418729" y="4439771"/>
            <a:ext cx="1467971" cy="1624853"/>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Tools</a:t>
            </a:r>
            <a:endParaRPr lang="en-US" dirty="0">
              <a:solidFill>
                <a:schemeClr val="tx2"/>
              </a:solidFill>
            </a:endParaRPr>
          </a:p>
        </p:txBody>
      </p:sp>
      <p:sp>
        <p:nvSpPr>
          <p:cNvPr id="14" name="Rectangle 13"/>
          <p:cNvSpPr/>
          <p:nvPr/>
        </p:nvSpPr>
        <p:spPr>
          <a:xfrm>
            <a:off x="1181099" y="4352647"/>
            <a:ext cx="1532965" cy="948017"/>
          </a:xfrm>
          <a:prstGeom prst="rect">
            <a:avLst/>
          </a:prstGeom>
          <a:gradFill flip="none" rotWithShape="1">
            <a:gsLst>
              <a:gs pos="0">
                <a:schemeClr val="bg2">
                  <a:lumMod val="50000"/>
                </a:schemeClr>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rPr>
              <a:t>AppFabric</a:t>
            </a:r>
            <a:r>
              <a:rPr lang="en-US" dirty="0">
                <a:solidFill>
                  <a:schemeClr val="tx2"/>
                </a:solidFill>
              </a:rPr>
              <a:t> Connect Integration</a:t>
            </a:r>
          </a:p>
        </p:txBody>
      </p:sp>
    </p:spTree>
    <p:extLst>
      <p:ext uri="{BB962C8B-B14F-4D97-AF65-F5344CB8AC3E}">
        <p14:creationId xmlns:p14="http://schemas.microsoft.com/office/powerpoint/2010/main" val="2043843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BizTalk Server 2010 Integration</a:t>
            </a:r>
            <a:r>
              <a:rPr lang="en-US" dirty="0"/>
              <a:t> Scenario</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32</a:t>
            </a:fld>
            <a:endParaRPr lang="pt-PT" noProof="0"/>
          </a:p>
        </p:txBody>
      </p:sp>
      <p:grpSp>
        <p:nvGrpSpPr>
          <p:cNvPr id="10" name="Group 9"/>
          <p:cNvGrpSpPr/>
          <p:nvPr/>
        </p:nvGrpSpPr>
        <p:grpSpPr>
          <a:xfrm>
            <a:off x="5330479" y="2556934"/>
            <a:ext cx="2458244" cy="2343149"/>
            <a:chOff x="6115050" y="2632075"/>
            <a:chExt cx="2458244" cy="1757362"/>
          </a:xfrm>
        </p:grpSpPr>
        <p:pic>
          <p:nvPicPr>
            <p:cNvPr id="11" name="Picture 5" descr="Server"/>
            <p:cNvPicPr>
              <a:picLocks noChangeAspect="1" noChangeArrowheads="1"/>
            </p:cNvPicPr>
            <p:nvPr/>
          </p:nvPicPr>
          <p:blipFill>
            <a:blip r:embed="rId4" cstate="print"/>
            <a:srcRect/>
            <a:stretch>
              <a:fillRect/>
            </a:stretch>
          </p:blipFill>
          <p:spPr bwMode="auto">
            <a:xfrm>
              <a:off x="6115050" y="2632075"/>
              <a:ext cx="776288" cy="917575"/>
            </a:xfrm>
            <a:prstGeom prst="rect">
              <a:avLst/>
            </a:prstGeom>
            <a:noFill/>
            <a:ln w="9525">
              <a:noFill/>
              <a:miter lim="800000"/>
              <a:headEnd/>
              <a:tailEnd/>
            </a:ln>
          </p:spPr>
        </p:pic>
        <p:sp>
          <p:nvSpPr>
            <p:cNvPr id="12" name="Text Box 6"/>
            <p:cNvSpPr txBox="1">
              <a:spLocks noChangeArrowheads="1"/>
            </p:cNvSpPr>
            <p:nvPr/>
          </p:nvSpPr>
          <p:spPr bwMode="auto">
            <a:xfrm>
              <a:off x="6331744" y="3589337"/>
              <a:ext cx="2241550" cy="800100"/>
            </a:xfrm>
            <a:prstGeom prst="rect">
              <a:avLst/>
            </a:prstGeom>
            <a:noFill/>
            <a:ln w="6350" algn="ctr">
              <a:noFill/>
              <a:miter lim="800000"/>
              <a:headEnd/>
              <a:tailEnd/>
            </a:ln>
          </p:spPr>
          <p:txBody>
            <a:bodyPr/>
            <a:lstStyle/>
            <a:p>
              <a:pPr>
                <a:spcBef>
                  <a:spcPct val="50000"/>
                </a:spcBef>
              </a:pPr>
              <a:r>
                <a:rPr lang="en-US" sz="1600" dirty="0">
                  <a:latin typeface="Segoe UI Light" pitchFamily="34" charset="0"/>
                  <a:cs typeface="Segoe UI Light" pitchFamily="34" charset="0"/>
                </a:rPr>
                <a:t>Suppliers</a:t>
              </a:r>
              <a:r>
                <a:rPr lang="en-US" sz="1600" b="0" dirty="0">
                  <a:latin typeface="Segoe UI Light" pitchFamily="34" charset="0"/>
                  <a:cs typeface="Segoe UI Light" pitchFamily="34" charset="0"/>
                </a:rPr>
                <a:t/>
              </a:r>
              <a:br>
                <a:rPr lang="en-US" sz="1600" b="0" dirty="0">
                  <a:latin typeface="Segoe UI Light" pitchFamily="34" charset="0"/>
                  <a:cs typeface="Segoe UI Light" pitchFamily="34" charset="0"/>
                </a:rPr>
              </a:br>
              <a:r>
                <a:rPr lang="en-US" sz="1600" b="0" dirty="0">
                  <a:latin typeface="Segoe UI Light" pitchFamily="34" charset="0"/>
                  <a:cs typeface="Segoe UI Light" pitchFamily="34" charset="0"/>
                </a:rPr>
                <a:t>Application</a:t>
              </a:r>
            </a:p>
          </p:txBody>
        </p:sp>
      </p:grpSp>
      <p:grpSp>
        <p:nvGrpSpPr>
          <p:cNvPr id="14" name="Group 13"/>
          <p:cNvGrpSpPr/>
          <p:nvPr/>
        </p:nvGrpSpPr>
        <p:grpSpPr>
          <a:xfrm>
            <a:off x="1833218" y="3426885"/>
            <a:ext cx="947737" cy="740833"/>
            <a:chOff x="2617788" y="3284538"/>
            <a:chExt cx="947737" cy="555625"/>
          </a:xfrm>
        </p:grpSpPr>
        <p:sp>
          <p:nvSpPr>
            <p:cNvPr id="15" name="AutoShape 9"/>
            <p:cNvSpPr>
              <a:spLocks noChangeArrowheads="1"/>
            </p:cNvSpPr>
            <p:nvPr/>
          </p:nvSpPr>
          <p:spPr bwMode="auto">
            <a:xfrm>
              <a:off x="2803525" y="3284538"/>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00">
                  <a:solidFill>
                    <a:srgbClr val="990033"/>
                  </a:solidFill>
                </a:rPr>
                <a:t>1</a:t>
              </a:r>
            </a:p>
          </p:txBody>
        </p:sp>
        <p:sp>
          <p:nvSpPr>
            <p:cNvPr id="16" name="Freeform 13"/>
            <p:cNvSpPr>
              <a:spLocks/>
            </p:cNvSpPr>
            <p:nvPr/>
          </p:nvSpPr>
          <p:spPr bwMode="auto">
            <a:xfrm rot="-1266107">
              <a:off x="2617788" y="3676650"/>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grpSp>
      <p:grpSp>
        <p:nvGrpSpPr>
          <p:cNvPr id="17" name="Group 16"/>
          <p:cNvGrpSpPr/>
          <p:nvPr/>
        </p:nvGrpSpPr>
        <p:grpSpPr>
          <a:xfrm>
            <a:off x="3023843" y="4470401"/>
            <a:ext cx="585787" cy="893233"/>
            <a:chOff x="3808413" y="4067175"/>
            <a:chExt cx="585787" cy="669925"/>
          </a:xfrm>
        </p:grpSpPr>
        <p:sp>
          <p:nvSpPr>
            <p:cNvPr id="18" name="AutoShape 11"/>
            <p:cNvSpPr>
              <a:spLocks noChangeArrowheads="1"/>
            </p:cNvSpPr>
            <p:nvPr/>
          </p:nvSpPr>
          <p:spPr bwMode="auto">
            <a:xfrm>
              <a:off x="4121150" y="4432300"/>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00">
                  <a:solidFill>
                    <a:srgbClr val="990033"/>
                  </a:solidFill>
                </a:rPr>
                <a:t>3</a:t>
              </a:r>
            </a:p>
          </p:txBody>
        </p:sp>
        <p:sp>
          <p:nvSpPr>
            <p:cNvPr id="19" name="Freeform 14"/>
            <p:cNvSpPr>
              <a:spLocks/>
            </p:cNvSpPr>
            <p:nvPr/>
          </p:nvSpPr>
          <p:spPr bwMode="auto">
            <a:xfrm rot="1049232">
              <a:off x="3808413" y="4067175"/>
              <a:ext cx="165100" cy="669925"/>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endParaRPr lang="en-US"/>
            </a:p>
          </p:txBody>
        </p:sp>
      </p:grpSp>
      <p:grpSp>
        <p:nvGrpSpPr>
          <p:cNvPr id="20" name="Group 19"/>
          <p:cNvGrpSpPr/>
          <p:nvPr/>
        </p:nvGrpSpPr>
        <p:grpSpPr>
          <a:xfrm>
            <a:off x="2484092" y="4453468"/>
            <a:ext cx="514350" cy="893233"/>
            <a:chOff x="3268663" y="4054475"/>
            <a:chExt cx="514350" cy="669925"/>
          </a:xfrm>
        </p:grpSpPr>
        <p:sp>
          <p:nvSpPr>
            <p:cNvPr id="21" name="AutoShape 10"/>
            <p:cNvSpPr>
              <a:spLocks noChangeArrowheads="1"/>
            </p:cNvSpPr>
            <p:nvPr/>
          </p:nvSpPr>
          <p:spPr bwMode="auto">
            <a:xfrm>
              <a:off x="3268663" y="4064000"/>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00">
                  <a:solidFill>
                    <a:srgbClr val="990033"/>
                  </a:solidFill>
                </a:rPr>
                <a:t>2</a:t>
              </a:r>
            </a:p>
          </p:txBody>
        </p:sp>
        <p:sp>
          <p:nvSpPr>
            <p:cNvPr id="22" name="Freeform 15"/>
            <p:cNvSpPr>
              <a:spLocks/>
            </p:cNvSpPr>
            <p:nvPr/>
          </p:nvSpPr>
          <p:spPr bwMode="auto">
            <a:xfrm rot="1049232" flipH="1" flipV="1">
              <a:off x="3617913" y="4054475"/>
              <a:ext cx="165100" cy="669925"/>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rgbClr val="FF0000">
                <a:alpha val="74901"/>
              </a:srgbClr>
            </a:solidFill>
            <a:ln w="9525">
              <a:noFill/>
              <a:round/>
              <a:headEnd/>
              <a:tailEnd/>
            </a:ln>
          </p:spPr>
          <p:txBody>
            <a:bodyPr/>
            <a:lstStyle/>
            <a:p>
              <a:endParaRPr lang="en-US"/>
            </a:p>
          </p:txBody>
        </p:sp>
      </p:grpSp>
      <p:grpSp>
        <p:nvGrpSpPr>
          <p:cNvPr id="23" name="Group 22"/>
          <p:cNvGrpSpPr/>
          <p:nvPr/>
        </p:nvGrpSpPr>
        <p:grpSpPr>
          <a:xfrm>
            <a:off x="4284318" y="3204634"/>
            <a:ext cx="947737" cy="800100"/>
            <a:chOff x="5068888" y="3117850"/>
            <a:chExt cx="947737" cy="600075"/>
          </a:xfrm>
        </p:grpSpPr>
        <p:sp>
          <p:nvSpPr>
            <p:cNvPr id="24" name="AutoShape 12"/>
            <p:cNvSpPr>
              <a:spLocks noChangeArrowheads="1"/>
            </p:cNvSpPr>
            <p:nvPr/>
          </p:nvSpPr>
          <p:spPr bwMode="auto">
            <a:xfrm>
              <a:off x="5605463" y="3413125"/>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00">
                  <a:solidFill>
                    <a:srgbClr val="990033"/>
                  </a:solidFill>
                </a:rPr>
                <a:t>4</a:t>
              </a:r>
            </a:p>
          </p:txBody>
        </p:sp>
        <p:sp>
          <p:nvSpPr>
            <p:cNvPr id="25" name="Freeform 16"/>
            <p:cNvSpPr>
              <a:spLocks/>
            </p:cNvSpPr>
            <p:nvPr/>
          </p:nvSpPr>
          <p:spPr bwMode="auto">
            <a:xfrm rot="20584709">
              <a:off x="5068888" y="3117850"/>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grpSp>
      <p:grpSp>
        <p:nvGrpSpPr>
          <p:cNvPr id="26" name="Group 25"/>
          <p:cNvGrpSpPr/>
          <p:nvPr/>
        </p:nvGrpSpPr>
        <p:grpSpPr>
          <a:xfrm>
            <a:off x="76200" y="3067051"/>
            <a:ext cx="2514600" cy="1881716"/>
            <a:chOff x="860771" y="3014663"/>
            <a:chExt cx="2514600" cy="1411287"/>
          </a:xfrm>
        </p:grpSpPr>
        <p:sp>
          <p:nvSpPr>
            <p:cNvPr id="27" name="Text Box 8"/>
            <p:cNvSpPr txBox="1">
              <a:spLocks noChangeArrowheads="1"/>
            </p:cNvSpPr>
            <p:nvPr/>
          </p:nvSpPr>
          <p:spPr bwMode="auto">
            <a:xfrm>
              <a:off x="860771" y="3014663"/>
              <a:ext cx="2514600" cy="844550"/>
            </a:xfrm>
            <a:prstGeom prst="rect">
              <a:avLst/>
            </a:prstGeom>
            <a:noFill/>
            <a:ln w="6350" algn="ctr">
              <a:noFill/>
              <a:miter lim="800000"/>
              <a:headEnd/>
              <a:tailEnd/>
            </a:ln>
          </p:spPr>
          <p:txBody>
            <a:bodyPr/>
            <a:lstStyle/>
            <a:p>
              <a:pPr eaLnBrk="1" hangingPunct="1">
                <a:spcBef>
                  <a:spcPct val="50000"/>
                </a:spcBef>
              </a:pPr>
              <a:r>
                <a:rPr lang="en-US" sz="1600" b="0" dirty="0" smtClean="0">
                  <a:latin typeface="Segoe UI Light" pitchFamily="34" charset="0"/>
                  <a:cs typeface="Segoe UI Light" pitchFamily="34" charset="0"/>
                </a:rPr>
                <a:t>Inventory </a:t>
              </a:r>
              <a:r>
                <a:rPr lang="en-US" sz="1600" b="0" dirty="0">
                  <a:latin typeface="Segoe UI Light" pitchFamily="34" charset="0"/>
                  <a:cs typeface="Segoe UI Light" pitchFamily="34" charset="0"/>
                </a:rPr>
                <a:t/>
              </a:r>
              <a:br>
                <a:rPr lang="en-US" sz="1600" b="0" dirty="0">
                  <a:latin typeface="Segoe UI Light" pitchFamily="34" charset="0"/>
                  <a:cs typeface="Segoe UI Light" pitchFamily="34" charset="0"/>
                </a:rPr>
              </a:br>
              <a:r>
                <a:rPr lang="en-US" sz="1600" b="0" dirty="0" smtClean="0">
                  <a:latin typeface="Segoe UI Light" pitchFamily="34" charset="0"/>
                  <a:cs typeface="Segoe UI Light" pitchFamily="34" charset="0"/>
                </a:rPr>
                <a:t>Application   </a:t>
              </a:r>
              <a:endParaRPr lang="en-US" sz="1600" b="0" dirty="0">
                <a:latin typeface="Segoe UI Light" pitchFamily="34" charset="0"/>
                <a:cs typeface="Segoe UI Light" pitchFamily="34" charset="0"/>
              </a:endParaRPr>
            </a:p>
          </p:txBody>
        </p:sp>
        <p:pic>
          <p:nvPicPr>
            <p:cNvPr id="30" name="Picture 17" descr="Server"/>
            <p:cNvPicPr>
              <a:picLocks noChangeAspect="1" noChangeArrowheads="1"/>
            </p:cNvPicPr>
            <p:nvPr/>
          </p:nvPicPr>
          <p:blipFill>
            <a:blip r:embed="rId4" cstate="print"/>
            <a:srcRect/>
            <a:stretch>
              <a:fillRect/>
            </a:stretch>
          </p:blipFill>
          <p:spPr bwMode="auto">
            <a:xfrm>
              <a:off x="1771650" y="3508375"/>
              <a:ext cx="776288" cy="917575"/>
            </a:xfrm>
            <a:prstGeom prst="rect">
              <a:avLst/>
            </a:prstGeom>
            <a:noFill/>
            <a:ln w="9525">
              <a:noFill/>
              <a:miter lim="800000"/>
              <a:headEnd/>
              <a:tailEnd/>
            </a:ln>
          </p:spPr>
        </p:pic>
      </p:grpSp>
      <p:grpSp>
        <p:nvGrpSpPr>
          <p:cNvPr id="31" name="Group 30"/>
          <p:cNvGrpSpPr/>
          <p:nvPr/>
        </p:nvGrpSpPr>
        <p:grpSpPr>
          <a:xfrm>
            <a:off x="2433688" y="5463643"/>
            <a:ext cx="4861720" cy="1524000"/>
            <a:chOff x="3194050" y="4816475"/>
            <a:chExt cx="5379244" cy="1309757"/>
          </a:xfrm>
        </p:grpSpPr>
        <p:sp>
          <p:nvSpPr>
            <p:cNvPr id="32" name="Text Box 7"/>
            <p:cNvSpPr txBox="1">
              <a:spLocks noChangeArrowheads="1"/>
            </p:cNvSpPr>
            <p:nvPr/>
          </p:nvSpPr>
          <p:spPr bwMode="auto">
            <a:xfrm>
              <a:off x="4070352" y="4983232"/>
              <a:ext cx="4502942" cy="1143000"/>
            </a:xfrm>
            <a:prstGeom prst="rect">
              <a:avLst/>
            </a:prstGeom>
            <a:noFill/>
            <a:ln w="6350" algn="ctr">
              <a:noFill/>
              <a:miter lim="800000"/>
              <a:headEnd/>
              <a:tailEnd/>
            </a:ln>
          </p:spPr>
          <p:txBody>
            <a:bodyPr/>
            <a:lstStyle/>
            <a:p>
              <a:pPr algn="l" eaLnBrk="1" hangingPunct="1">
                <a:spcBef>
                  <a:spcPct val="50000"/>
                </a:spcBef>
              </a:pPr>
              <a:r>
                <a:rPr lang="en-US" sz="1600" b="0" dirty="0">
                  <a:latin typeface="Segoe UI Light" pitchFamily="34" charset="0"/>
                  <a:cs typeface="Segoe UI Light" pitchFamily="34" charset="0"/>
                </a:rPr>
                <a:t>Enterprise </a:t>
              </a:r>
              <a:r>
                <a:rPr lang="en-US" sz="1600" b="0" dirty="0" smtClean="0">
                  <a:latin typeface="Segoe UI Light" pitchFamily="34" charset="0"/>
                  <a:cs typeface="Segoe UI Light" pitchFamily="34" charset="0"/>
                </a:rPr>
                <a:t>Resource Planning </a:t>
              </a:r>
              <a:r>
                <a:rPr lang="en-US" sz="1600" b="0" dirty="0">
                  <a:latin typeface="Segoe UI Light" pitchFamily="34" charset="0"/>
                  <a:cs typeface="Segoe UI Light" pitchFamily="34" charset="0"/>
                </a:rPr>
                <a:t>(ERP)</a:t>
              </a:r>
              <a:br>
                <a:rPr lang="en-US" sz="1600" b="0" dirty="0">
                  <a:latin typeface="Segoe UI Light" pitchFamily="34" charset="0"/>
                  <a:cs typeface="Segoe UI Light" pitchFamily="34" charset="0"/>
                </a:rPr>
              </a:br>
              <a:r>
                <a:rPr lang="en-US" sz="1600" b="0" dirty="0">
                  <a:latin typeface="Segoe UI Light" pitchFamily="34" charset="0"/>
                  <a:cs typeface="Segoe UI Light" pitchFamily="34" charset="0"/>
                </a:rPr>
                <a:t>Application</a:t>
              </a:r>
            </a:p>
          </p:txBody>
        </p:sp>
        <p:pic>
          <p:nvPicPr>
            <p:cNvPr id="33" name="Picture 18" descr="Server"/>
            <p:cNvPicPr>
              <a:picLocks noChangeAspect="1" noChangeArrowheads="1"/>
            </p:cNvPicPr>
            <p:nvPr/>
          </p:nvPicPr>
          <p:blipFill>
            <a:blip r:embed="rId4" cstate="print"/>
            <a:srcRect/>
            <a:stretch>
              <a:fillRect/>
            </a:stretch>
          </p:blipFill>
          <p:spPr bwMode="auto">
            <a:xfrm>
              <a:off x="3194050" y="4816475"/>
              <a:ext cx="776288" cy="917575"/>
            </a:xfrm>
            <a:prstGeom prst="rect">
              <a:avLst/>
            </a:prstGeom>
            <a:noFill/>
            <a:ln w="9525">
              <a:noFill/>
              <a:miter lim="800000"/>
              <a:headEnd/>
              <a:tailEnd/>
            </a:ln>
          </p:spPr>
        </p:pic>
      </p:grpSp>
      <p:grpSp>
        <p:nvGrpSpPr>
          <p:cNvPr id="34" name="Group 33"/>
          <p:cNvGrpSpPr/>
          <p:nvPr/>
        </p:nvGrpSpPr>
        <p:grpSpPr>
          <a:xfrm>
            <a:off x="2081660" y="2331913"/>
            <a:ext cx="2782888" cy="2059343"/>
            <a:chOff x="2853531" y="2435356"/>
            <a:chExt cx="2782888" cy="1544507"/>
          </a:xfrm>
        </p:grpSpPr>
        <p:sp>
          <p:nvSpPr>
            <p:cNvPr id="35" name="Text Box 4"/>
            <p:cNvSpPr txBox="1">
              <a:spLocks noChangeArrowheads="1"/>
            </p:cNvSpPr>
            <p:nvPr/>
          </p:nvSpPr>
          <p:spPr bwMode="auto">
            <a:xfrm>
              <a:off x="2853531" y="2435356"/>
              <a:ext cx="2782888" cy="499725"/>
            </a:xfrm>
            <a:prstGeom prst="rect">
              <a:avLst/>
            </a:prstGeom>
            <a:noFill/>
            <a:ln w="6350" algn="ctr">
              <a:noFill/>
              <a:miter lim="800000"/>
              <a:headEnd/>
              <a:tailEnd/>
            </a:ln>
          </p:spPr>
          <p:txBody>
            <a:bodyPr/>
            <a:lstStyle/>
            <a:p>
              <a:pPr algn="ctr" eaLnBrk="1" hangingPunct="1">
                <a:spcBef>
                  <a:spcPct val="50000"/>
                </a:spcBef>
              </a:pPr>
              <a:r>
                <a:rPr lang="en-US" dirty="0">
                  <a:latin typeface="Segoe UI Light" pitchFamily="34" charset="0"/>
                  <a:cs typeface="Segoe UI Light" pitchFamily="34" charset="0"/>
                </a:rPr>
                <a:t>Microsoft BizTalk Server 2010</a:t>
              </a:r>
            </a:p>
          </p:txBody>
        </p:sp>
        <p:grpSp>
          <p:nvGrpSpPr>
            <p:cNvPr id="36" name="Group 19"/>
            <p:cNvGrpSpPr>
              <a:grpSpLocks/>
            </p:cNvGrpSpPr>
            <p:nvPr/>
          </p:nvGrpSpPr>
          <p:grpSpPr bwMode="auto">
            <a:xfrm>
              <a:off x="3838575" y="2882900"/>
              <a:ext cx="1144588" cy="1096963"/>
              <a:chOff x="255" y="3344"/>
              <a:chExt cx="721" cy="691"/>
            </a:xfrm>
          </p:grpSpPr>
          <p:pic>
            <p:nvPicPr>
              <p:cNvPr id="37" name="Picture 20" descr="Server"/>
              <p:cNvPicPr>
                <a:picLocks noChangeAspect="1" noChangeArrowheads="1"/>
              </p:cNvPicPr>
              <p:nvPr/>
            </p:nvPicPr>
            <p:blipFill>
              <a:blip r:embed="rId5" cstate="print"/>
              <a:srcRect/>
              <a:stretch>
                <a:fillRect/>
              </a:stretch>
            </p:blipFill>
            <p:spPr bwMode="auto">
              <a:xfrm>
                <a:off x="255" y="3344"/>
                <a:ext cx="587" cy="691"/>
              </a:xfrm>
              <a:prstGeom prst="rect">
                <a:avLst/>
              </a:prstGeom>
              <a:noFill/>
              <a:ln w="9525">
                <a:noFill/>
                <a:miter lim="800000"/>
                <a:headEnd/>
                <a:tailEnd/>
              </a:ln>
            </p:spPr>
          </p:pic>
          <p:pic>
            <p:nvPicPr>
              <p:cNvPr id="38" name="Picture 21" descr="Diagram"/>
              <p:cNvPicPr>
                <a:picLocks noChangeAspect="1" noChangeArrowheads="1"/>
              </p:cNvPicPr>
              <p:nvPr/>
            </p:nvPicPr>
            <p:blipFill>
              <a:blip r:embed="rId6" cstate="print"/>
              <a:srcRect/>
              <a:stretch>
                <a:fillRect/>
              </a:stretch>
            </p:blipFill>
            <p:spPr bwMode="auto">
              <a:xfrm>
                <a:off x="696" y="3556"/>
                <a:ext cx="280" cy="456"/>
              </a:xfrm>
              <a:prstGeom prst="rect">
                <a:avLst/>
              </a:prstGeom>
              <a:noFill/>
              <a:ln w="9525">
                <a:noFill/>
                <a:miter lim="800000"/>
                <a:headEnd/>
                <a:tailEnd/>
              </a:ln>
            </p:spPr>
          </p:pic>
        </p:grpSp>
      </p:grpSp>
      <p:grpSp>
        <p:nvGrpSpPr>
          <p:cNvPr id="39" name="Group 112"/>
          <p:cNvGrpSpPr/>
          <p:nvPr/>
        </p:nvGrpSpPr>
        <p:grpSpPr>
          <a:xfrm>
            <a:off x="7786760" y="2450925"/>
            <a:ext cx="1320564" cy="1667908"/>
            <a:chOff x="6487160" y="2690251"/>
            <a:chExt cx="1320564" cy="1667908"/>
          </a:xfrm>
        </p:grpSpPr>
        <p:grpSp>
          <p:nvGrpSpPr>
            <p:cNvPr id="40" name="Group 110"/>
            <p:cNvGrpSpPr/>
            <p:nvPr/>
          </p:nvGrpSpPr>
          <p:grpSpPr>
            <a:xfrm>
              <a:off x="6487160" y="2690251"/>
              <a:ext cx="1207268" cy="1180610"/>
              <a:chOff x="6464300" y="2690251"/>
              <a:chExt cx="1207268" cy="1180610"/>
            </a:xfrm>
          </p:grpSpPr>
          <p:pic>
            <p:nvPicPr>
              <p:cNvPr id="42" name="Picture 26" descr="C:\Program Files\Microsoft Resource DVD Artwork\DVD_ART\Artwork_Imagery\HARDWARE_IMAGERY\Illustration - Misc Hardware\XML Icons\Business Process (developer).png"/>
              <p:cNvPicPr>
                <a:picLocks noChangeAspect="1" noChangeArrowheads="1"/>
              </p:cNvPicPr>
              <p:nvPr/>
            </p:nvPicPr>
            <p:blipFill>
              <a:blip r:embed="rId7" cstate="print"/>
              <a:srcRect/>
              <a:stretch>
                <a:fillRect/>
              </a:stretch>
            </p:blipFill>
            <p:spPr bwMode="auto">
              <a:xfrm flipH="1">
                <a:off x="6464300" y="2690251"/>
                <a:ext cx="304800" cy="448236"/>
              </a:xfrm>
              <a:prstGeom prst="rect">
                <a:avLst/>
              </a:prstGeom>
              <a:noFill/>
            </p:spPr>
          </p:pic>
          <p:pic>
            <p:nvPicPr>
              <p:cNvPr id="43" name="Picture 22" descr="C:\Program Files\Microsoft Resource DVD Artwork\DVD_ART\Artwork_Imagery\HARDWARE_IMAGERY\Illustration - Misc Hardware\XML Icons\developer Tools toolbox.png"/>
              <p:cNvPicPr>
                <a:picLocks noChangeAspect="1" noChangeArrowheads="1"/>
              </p:cNvPicPr>
              <p:nvPr/>
            </p:nvPicPr>
            <p:blipFill>
              <a:blip r:embed="rId8" cstate="print"/>
              <a:srcRect/>
              <a:stretch>
                <a:fillRect/>
              </a:stretch>
            </p:blipFill>
            <p:spPr bwMode="auto">
              <a:xfrm>
                <a:off x="7232887" y="2743378"/>
                <a:ext cx="438681" cy="660222"/>
              </a:xfrm>
              <a:prstGeom prst="rect">
                <a:avLst/>
              </a:prstGeom>
              <a:noFill/>
            </p:spPr>
          </p:pic>
          <p:pic>
            <p:nvPicPr>
              <p:cNvPr id="44" name="Picture 25" descr="C:\Program Files\Microsoft Resource DVD Artwork\DVD_ART\Artwork_Imagery\HARDWARE_IMAGERY\Illustration - Misc Hardware\Windows Vista Illustration Icons\Users.png"/>
              <p:cNvPicPr>
                <a:picLocks noChangeAspect="1" noChangeArrowheads="1"/>
              </p:cNvPicPr>
              <p:nvPr/>
            </p:nvPicPr>
            <p:blipFill>
              <a:blip r:embed="rId9" cstate="print"/>
              <a:srcRect/>
              <a:stretch>
                <a:fillRect/>
              </a:stretch>
            </p:blipFill>
            <p:spPr bwMode="auto">
              <a:xfrm>
                <a:off x="6665026" y="3089811"/>
                <a:ext cx="781050" cy="781050"/>
              </a:xfrm>
              <a:prstGeom prst="rect">
                <a:avLst/>
              </a:prstGeom>
              <a:noFill/>
            </p:spPr>
          </p:pic>
        </p:grpSp>
        <p:sp>
          <p:nvSpPr>
            <p:cNvPr id="41" name="TextBox 40"/>
            <p:cNvSpPr txBox="1"/>
            <p:nvPr/>
          </p:nvSpPr>
          <p:spPr>
            <a:xfrm>
              <a:off x="6606048" y="3773384"/>
              <a:ext cx="1201676" cy="584775"/>
            </a:xfrm>
            <a:prstGeom prst="rect">
              <a:avLst/>
            </a:prstGeom>
            <a:noFill/>
          </p:spPr>
          <p:txBody>
            <a:bodyPr wrap="none" rtlCol="0">
              <a:spAutoFit/>
            </a:bodyPr>
            <a:lstStyle/>
            <a:p>
              <a:pPr>
                <a:spcBef>
                  <a:spcPct val="50000"/>
                </a:spcBef>
              </a:pPr>
              <a:r>
                <a:rPr lang="en-US" sz="1600" dirty="0">
                  <a:latin typeface="Segoe UI Light" pitchFamily="34" charset="0"/>
                  <a:cs typeface="Segoe UI Light" pitchFamily="34" charset="0"/>
                </a:rPr>
                <a:t>IT Pros and </a:t>
              </a:r>
              <a:r>
                <a:rPr lang="en-US" sz="1600" dirty="0" smtClean="0">
                  <a:latin typeface="Segoe UI Light" pitchFamily="34" charset="0"/>
                  <a:cs typeface="Segoe UI Light" pitchFamily="34" charset="0"/>
                </a:rPr>
                <a:t/>
              </a:r>
              <a:br>
                <a:rPr lang="en-US" sz="1600" dirty="0" smtClean="0">
                  <a:latin typeface="Segoe UI Light" pitchFamily="34" charset="0"/>
                  <a:cs typeface="Segoe UI Light" pitchFamily="34" charset="0"/>
                </a:rPr>
              </a:br>
              <a:r>
                <a:rPr lang="en-US" sz="1600" dirty="0" smtClean="0">
                  <a:latin typeface="Segoe UI Light" pitchFamily="34" charset="0"/>
                  <a:cs typeface="Segoe UI Light" pitchFamily="34" charset="0"/>
                </a:rPr>
                <a:t>Developers</a:t>
              </a:r>
              <a:endParaRPr lang="en-US" sz="1600" dirty="0">
                <a:latin typeface="Segoe UI Light" pitchFamily="34" charset="0"/>
                <a:cs typeface="Segoe UI Light" pitchFamily="34" charset="0"/>
              </a:endParaRPr>
            </a:p>
          </p:txBody>
        </p:sp>
      </p:grpSp>
      <p:sp>
        <p:nvSpPr>
          <p:cNvPr id="45" name="Rectangle 44"/>
          <p:cNvSpPr/>
          <p:nvPr/>
        </p:nvSpPr>
        <p:spPr>
          <a:xfrm>
            <a:off x="7077396" y="3095204"/>
            <a:ext cx="832164" cy="511969"/>
          </a:xfrm>
          <a:prstGeom prst="rect">
            <a:avLst/>
          </a:prstGeom>
          <a:gradFill flip="none" rotWithShape="1">
            <a:gsLst>
              <a:gs pos="0">
                <a:srgbClr val="92D050"/>
              </a:gs>
              <a:gs pos="100000">
                <a:srgbClr val="DBF2C4"/>
              </a:gs>
            </a:gsLst>
            <a:lin ang="16200000" scaled="1"/>
            <a:tileRect/>
          </a:gradFill>
          <a:ln>
            <a:solidFill>
              <a:srgbClr val="A7DF6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smtClean="0">
                <a:solidFill>
                  <a:prstClr val="black">
                    <a:lumMod val="95000"/>
                    <a:lumOff val="5000"/>
                  </a:prstClr>
                </a:solidFill>
              </a:rPr>
              <a:t>Manage and</a:t>
            </a:r>
          </a:p>
          <a:p>
            <a:pPr algn="ctr">
              <a:lnSpc>
                <a:spcPct val="90000"/>
              </a:lnSpc>
            </a:pPr>
            <a:r>
              <a:rPr lang="en-US" sz="1100" dirty="0" smtClean="0">
                <a:solidFill>
                  <a:prstClr val="black">
                    <a:lumMod val="95000"/>
                    <a:lumOff val="5000"/>
                  </a:prstClr>
                </a:solidFill>
              </a:rPr>
              <a:t>Operate</a:t>
            </a:r>
          </a:p>
        </p:txBody>
      </p:sp>
      <p:sp>
        <p:nvSpPr>
          <p:cNvPr id="46" name="Rectangle 45"/>
          <p:cNvSpPr/>
          <p:nvPr/>
        </p:nvSpPr>
        <p:spPr>
          <a:xfrm>
            <a:off x="7076555" y="3657600"/>
            <a:ext cx="828024" cy="381000"/>
          </a:xfrm>
          <a:prstGeom prst="rect">
            <a:avLst/>
          </a:prstGeom>
          <a:gradFill flip="none" rotWithShape="1">
            <a:gsLst>
              <a:gs pos="0">
                <a:srgbClr val="993300"/>
              </a:gs>
              <a:gs pos="100000">
                <a:srgbClr val="FFA071"/>
              </a:gs>
            </a:gsLst>
            <a:lin ang="16200000" scaled="1"/>
            <a:tileRect/>
          </a:gradFill>
          <a:ln>
            <a:solidFill>
              <a:srgbClr val="9933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dirty="0" smtClean="0">
                <a:solidFill>
                  <a:prstClr val="black">
                    <a:lumMod val="95000"/>
                    <a:lumOff val="5000"/>
                  </a:prstClr>
                </a:solidFill>
              </a:rPr>
              <a:t>Design and Implement</a:t>
            </a:r>
            <a:endParaRPr lang="en-US" sz="1100" dirty="0">
              <a:solidFill>
                <a:prstClr val="black">
                  <a:lumMod val="95000"/>
                  <a:lumOff val="5000"/>
                </a:prstClr>
              </a:solidFill>
            </a:endParaRPr>
          </a:p>
        </p:txBody>
      </p:sp>
      <p:grpSp>
        <p:nvGrpSpPr>
          <p:cNvPr id="50" name="Group 49"/>
          <p:cNvGrpSpPr/>
          <p:nvPr/>
        </p:nvGrpSpPr>
        <p:grpSpPr>
          <a:xfrm>
            <a:off x="762000" y="1425982"/>
            <a:ext cx="962603" cy="1184965"/>
            <a:chOff x="1558831" y="3369815"/>
            <a:chExt cx="962603" cy="888724"/>
          </a:xfrm>
        </p:grpSpPr>
        <p:sp>
          <p:nvSpPr>
            <p:cNvPr id="51" name="Text Box 8"/>
            <p:cNvSpPr txBox="1">
              <a:spLocks noChangeArrowheads="1"/>
            </p:cNvSpPr>
            <p:nvPr/>
          </p:nvSpPr>
          <p:spPr bwMode="auto">
            <a:xfrm>
              <a:off x="1558831" y="3369815"/>
              <a:ext cx="962603" cy="720749"/>
            </a:xfrm>
            <a:prstGeom prst="rect">
              <a:avLst/>
            </a:prstGeom>
            <a:noFill/>
            <a:ln w="6350" algn="ctr">
              <a:noFill/>
              <a:miter lim="800000"/>
              <a:headEnd/>
              <a:tailEnd/>
            </a:ln>
          </p:spPr>
          <p:txBody>
            <a:bodyPr/>
            <a:lstStyle/>
            <a:p>
              <a:pPr eaLnBrk="1" hangingPunct="1">
                <a:spcBef>
                  <a:spcPct val="50000"/>
                </a:spcBef>
              </a:pPr>
              <a:r>
                <a:rPr lang="en-US" sz="1600" b="0" dirty="0" smtClean="0">
                  <a:latin typeface="Segoe UI Light" pitchFamily="34" charset="0"/>
                  <a:cs typeface="Segoe UI Light" pitchFamily="34" charset="0"/>
                </a:rPr>
                <a:t>RFI</a:t>
              </a:r>
              <a:endParaRPr lang="en-US" sz="1600" b="0" dirty="0">
                <a:latin typeface="Segoe UI Light" pitchFamily="34" charset="0"/>
                <a:cs typeface="Segoe UI Light" pitchFamily="34" charset="0"/>
              </a:endParaRPr>
            </a:p>
          </p:txBody>
        </p:sp>
        <p:pic>
          <p:nvPicPr>
            <p:cNvPr id="52" name="Picture 17" descr="Server"/>
            <p:cNvPicPr>
              <a:picLocks noChangeAspect="1" noChangeArrowheads="1"/>
            </p:cNvPicPr>
            <p:nvPr/>
          </p:nvPicPr>
          <p:blipFill>
            <a:blip r:embed="rId4" cstate="print"/>
            <a:srcRect/>
            <a:stretch>
              <a:fillRect/>
            </a:stretch>
          </p:blipFill>
          <p:spPr bwMode="auto">
            <a:xfrm>
              <a:off x="1771650" y="3508375"/>
              <a:ext cx="634655" cy="750164"/>
            </a:xfrm>
            <a:prstGeom prst="rect">
              <a:avLst/>
            </a:prstGeom>
            <a:noFill/>
            <a:ln w="9525">
              <a:noFill/>
              <a:miter lim="800000"/>
              <a:headEnd/>
              <a:tailEnd/>
            </a:ln>
          </p:spPr>
        </p:pic>
      </p:grpSp>
      <p:grpSp>
        <p:nvGrpSpPr>
          <p:cNvPr id="56" name="Group 55"/>
          <p:cNvGrpSpPr/>
          <p:nvPr/>
        </p:nvGrpSpPr>
        <p:grpSpPr>
          <a:xfrm>
            <a:off x="1726854" y="2051057"/>
            <a:ext cx="947737" cy="864522"/>
            <a:chOff x="2692428" y="3284538"/>
            <a:chExt cx="947737" cy="648392"/>
          </a:xfrm>
        </p:grpSpPr>
        <p:sp>
          <p:nvSpPr>
            <p:cNvPr id="57" name="AutoShape 9"/>
            <p:cNvSpPr>
              <a:spLocks noChangeArrowheads="1"/>
            </p:cNvSpPr>
            <p:nvPr/>
          </p:nvSpPr>
          <p:spPr bwMode="auto">
            <a:xfrm>
              <a:off x="2803525" y="3284538"/>
              <a:ext cx="273050" cy="3048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2000" dirty="0" smtClean="0">
                  <a:solidFill>
                    <a:srgbClr val="990033"/>
                  </a:solidFill>
                </a:rPr>
                <a:t>5</a:t>
              </a:r>
              <a:endParaRPr lang="en-US" sz="2000" dirty="0">
                <a:solidFill>
                  <a:srgbClr val="990033"/>
                </a:solidFill>
              </a:endParaRPr>
            </a:p>
          </p:txBody>
        </p:sp>
        <p:sp>
          <p:nvSpPr>
            <p:cNvPr id="58" name="Freeform 13"/>
            <p:cNvSpPr>
              <a:spLocks/>
            </p:cNvSpPr>
            <p:nvPr/>
          </p:nvSpPr>
          <p:spPr bwMode="auto">
            <a:xfrm rot="1591603">
              <a:off x="2692428" y="3769417"/>
              <a:ext cx="947737" cy="163513"/>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grpSp>
      <p:grpSp>
        <p:nvGrpSpPr>
          <p:cNvPr id="47" name="Group 46"/>
          <p:cNvGrpSpPr/>
          <p:nvPr/>
        </p:nvGrpSpPr>
        <p:grpSpPr>
          <a:xfrm>
            <a:off x="7691718" y="826471"/>
            <a:ext cx="1071282" cy="672177"/>
            <a:chOff x="3362325" y="1905000"/>
            <a:chExt cx="6629400" cy="4159624"/>
          </a:xfrm>
        </p:grpSpPr>
        <p:sp>
          <p:nvSpPr>
            <p:cNvPr id="48" name="Rectangle 47"/>
            <p:cNvSpPr/>
            <p:nvPr/>
          </p:nvSpPr>
          <p:spPr>
            <a:xfrm>
              <a:off x="3362325" y="1905000"/>
              <a:ext cx="1494867" cy="2794748"/>
            </a:xfrm>
            <a:prstGeom prst="rect">
              <a:avLst/>
            </a:prstGeom>
            <a:gradFill flip="none" rotWithShape="1">
              <a:gsLst>
                <a:gs pos="0">
                  <a:srgbClr val="92D050"/>
                </a:gs>
                <a:gs pos="100000">
                  <a:srgbClr val="DBF2C4"/>
                </a:gs>
              </a:gsLst>
              <a:lin ang="16200000" scaled="1"/>
              <a:tileRect/>
            </a:gradFill>
            <a:ln w="3175">
              <a:solidFill>
                <a:srgbClr val="A7DF6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49" name="Rectangle 48"/>
            <p:cNvSpPr/>
            <p:nvPr/>
          </p:nvSpPr>
          <p:spPr>
            <a:xfrm>
              <a:off x="3362325" y="4894728"/>
              <a:ext cx="1494867" cy="1169896"/>
            </a:xfrm>
            <a:prstGeom prst="rect">
              <a:avLst/>
            </a:prstGeom>
            <a:gradFill flip="none" rotWithShape="1">
              <a:gsLst>
                <a:gs pos="0">
                  <a:srgbClr val="BFBFBF"/>
                </a:gs>
                <a:gs pos="100000">
                  <a:srgbClr val="EAEAEA"/>
                </a:gs>
              </a:gsLst>
              <a:lin ang="16200000" scaled="1"/>
              <a:tileRect/>
            </a:gradFill>
            <a:ln w="3175">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sp>
          <p:nvSpPr>
            <p:cNvPr id="53" name="Rectangle 52"/>
            <p:cNvSpPr/>
            <p:nvPr/>
          </p:nvSpPr>
          <p:spPr>
            <a:xfrm>
              <a:off x="5052172" y="1905000"/>
              <a:ext cx="1559859" cy="1494865"/>
            </a:xfrm>
            <a:prstGeom prst="rect">
              <a:avLst/>
            </a:prstGeom>
            <a:gradFill flip="none" rotWithShape="1">
              <a:gsLst>
                <a:gs pos="0">
                  <a:schemeClr val="accent6">
                    <a:lumMod val="60000"/>
                    <a:lumOff val="40000"/>
                  </a:schemeClr>
                </a:gs>
                <a:gs pos="100000">
                  <a:srgbClr val="EEDDFF"/>
                </a:gs>
              </a:gsLst>
              <a:lin ang="16200000" scaled="1"/>
              <a:tileRect/>
            </a:gradFill>
            <a:ln w="3175">
              <a:solidFill>
                <a:srgbClr val="CC99FF"/>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sp>
          <p:nvSpPr>
            <p:cNvPr id="54" name="Rectangle 53"/>
            <p:cNvSpPr/>
            <p:nvPr/>
          </p:nvSpPr>
          <p:spPr>
            <a:xfrm>
              <a:off x="6807013" y="1905000"/>
              <a:ext cx="1559859" cy="1494865"/>
            </a:xfrm>
            <a:prstGeom prst="rect">
              <a:avLst/>
            </a:prstGeom>
            <a:gradFill flip="none" rotWithShape="1">
              <a:gsLst>
                <a:gs pos="0">
                  <a:srgbClr val="00CC99"/>
                </a:gs>
                <a:gs pos="100000">
                  <a:srgbClr val="AFFFEA"/>
                </a:gs>
              </a:gsLst>
              <a:lin ang="16200000" scaled="1"/>
              <a:tileRect/>
            </a:gradFill>
            <a:ln w="3175">
              <a:solidFill>
                <a:srgbClr val="00CC99"/>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sp>
          <p:nvSpPr>
            <p:cNvPr id="55" name="Rectangle 54"/>
            <p:cNvSpPr/>
            <p:nvPr/>
          </p:nvSpPr>
          <p:spPr>
            <a:xfrm>
              <a:off x="8561854" y="1905000"/>
              <a:ext cx="1429871" cy="2339789"/>
            </a:xfrm>
            <a:prstGeom prst="rect">
              <a:avLst/>
            </a:prstGeom>
            <a:gradFill flip="none" rotWithShape="1">
              <a:gsLst>
                <a:gs pos="0">
                  <a:srgbClr val="FFC000"/>
                </a:gs>
                <a:gs pos="100000">
                  <a:srgbClr val="FFE79B"/>
                </a:gs>
              </a:gsLst>
              <a:lin ang="16200000" scaled="1"/>
              <a:tileRect/>
            </a:gradFill>
            <a:ln w="3175">
              <a:solidFill>
                <a:srgbClr val="FFC0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1">
                    <a:lumMod val="95000"/>
                    <a:lumOff val="5000"/>
                  </a:schemeClr>
                </a:solidFill>
              </a:endParaRPr>
            </a:p>
          </p:txBody>
        </p:sp>
        <p:sp>
          <p:nvSpPr>
            <p:cNvPr id="59" name="Rectangle 58"/>
            <p:cNvSpPr/>
            <p:nvPr/>
          </p:nvSpPr>
          <p:spPr>
            <a:xfrm>
              <a:off x="5052172" y="4439771"/>
              <a:ext cx="3314700" cy="1624853"/>
            </a:xfrm>
            <a:prstGeom prst="rect">
              <a:avLst/>
            </a:prstGeom>
            <a:gradFill flip="none" rotWithShape="1">
              <a:gsLst>
                <a:gs pos="0">
                  <a:srgbClr val="00B0F0"/>
                </a:gs>
                <a:gs pos="100000">
                  <a:srgbClr val="89E0FF"/>
                </a:gs>
              </a:gsLst>
              <a:lin ang="16200000" scaled="1"/>
              <a:tileRect/>
            </a:gradFill>
            <a:ln w="3175">
              <a:gradFill flip="none" rotWithShape="1">
                <a:gsLst>
                  <a:gs pos="0">
                    <a:srgbClr val="00B0F0"/>
                  </a:gs>
                  <a:gs pos="100000">
                    <a:srgbClr val="00B0F0"/>
                  </a:gs>
                </a:gsLst>
                <a:lin ang="16200000" scaled="1"/>
                <a:tileRect/>
              </a:gra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sp>
          <p:nvSpPr>
            <p:cNvPr id="60" name="Rectangle 59"/>
            <p:cNvSpPr/>
            <p:nvPr/>
          </p:nvSpPr>
          <p:spPr>
            <a:xfrm>
              <a:off x="5052173" y="3572735"/>
              <a:ext cx="3314700" cy="714936"/>
            </a:xfrm>
            <a:prstGeom prst="rect">
              <a:avLst/>
            </a:prstGeom>
            <a:gradFill flip="none" rotWithShape="1">
              <a:gsLst>
                <a:gs pos="0">
                  <a:srgbClr val="FF6600"/>
                </a:gs>
                <a:gs pos="100000">
                  <a:srgbClr val="FFCFAF"/>
                </a:gs>
              </a:gsLst>
              <a:lin ang="16200000" scaled="1"/>
              <a:tileRect/>
            </a:gradFill>
            <a:ln w="3175">
              <a:solidFill>
                <a:srgbClr val="FF66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sp>
          <p:nvSpPr>
            <p:cNvPr id="61" name="Rectangle 60"/>
            <p:cNvSpPr/>
            <p:nvPr/>
          </p:nvSpPr>
          <p:spPr>
            <a:xfrm>
              <a:off x="8561854" y="4439771"/>
              <a:ext cx="1429871" cy="1624853"/>
            </a:xfrm>
            <a:prstGeom prst="rect">
              <a:avLst/>
            </a:prstGeom>
            <a:gradFill flip="none" rotWithShape="1">
              <a:gsLst>
                <a:gs pos="0">
                  <a:srgbClr val="993300"/>
                </a:gs>
                <a:gs pos="100000">
                  <a:srgbClr val="FFA071"/>
                </a:gs>
              </a:gsLst>
              <a:lin ang="16200000" scaled="1"/>
              <a:tileRect/>
            </a:gradFill>
            <a:ln w="3175">
              <a:solidFill>
                <a:srgbClr val="993300"/>
              </a:solidFill>
            </a:ln>
            <a:scene3d>
              <a:camera prst="orthographicFront"/>
              <a:lightRig rig="threePt" dir="t"/>
            </a:scene3d>
            <a:sp3d contourW="6350">
              <a:bevelT w="1270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95000"/>
                    <a:lumOff val="5000"/>
                  </a:schemeClr>
                </a:solidFill>
              </a:endParaRPr>
            </a:p>
          </p:txBody>
        </p:sp>
      </p:grpSp>
      <p:sp>
        <p:nvSpPr>
          <p:cNvPr id="62" name="Rectangle 61"/>
          <p:cNvSpPr/>
          <p:nvPr/>
        </p:nvSpPr>
        <p:spPr>
          <a:xfrm>
            <a:off x="4313262" y="3403566"/>
            <a:ext cx="376518" cy="304800"/>
          </a:xfrm>
          <a:prstGeom prst="rect">
            <a:avLst/>
          </a:prstGeom>
          <a:gradFill flip="none" rotWithShape="1">
            <a:gsLst>
              <a:gs pos="0">
                <a:srgbClr val="00CC99"/>
              </a:gs>
              <a:gs pos="100000">
                <a:srgbClr val="AFFFEA"/>
              </a:gs>
            </a:gsLst>
            <a:lin ang="16200000" scaled="1"/>
            <a:tileRect/>
          </a:gradFill>
          <a:ln>
            <a:solidFill>
              <a:srgbClr val="00CC99"/>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smtClean="0">
                <a:solidFill>
                  <a:prstClr val="black">
                    <a:lumMod val="95000"/>
                    <a:lumOff val="5000"/>
                  </a:prstClr>
                </a:solidFill>
              </a:rPr>
              <a:t>EDI</a:t>
            </a:r>
            <a:endParaRPr lang="en-US" sz="1050" dirty="0">
              <a:solidFill>
                <a:prstClr val="black">
                  <a:lumMod val="95000"/>
                  <a:lumOff val="5000"/>
                </a:prstClr>
              </a:solidFill>
            </a:endParaRPr>
          </a:p>
        </p:txBody>
      </p:sp>
      <p:sp>
        <p:nvSpPr>
          <p:cNvPr id="63" name="Rectangle 62"/>
          <p:cNvSpPr/>
          <p:nvPr/>
        </p:nvSpPr>
        <p:spPr>
          <a:xfrm>
            <a:off x="2900811" y="4099875"/>
            <a:ext cx="820708" cy="26275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prstClr val="black">
                    <a:lumMod val="95000"/>
                    <a:lumOff val="5000"/>
                  </a:prstClr>
                </a:solidFill>
              </a:rPr>
              <a:t>Messaging</a:t>
            </a:r>
            <a:endParaRPr lang="en-US" sz="1050" dirty="0">
              <a:solidFill>
                <a:prstClr val="black">
                  <a:lumMod val="95000"/>
                  <a:lumOff val="5000"/>
                </a:prstClr>
              </a:solidFill>
            </a:endParaRPr>
          </a:p>
        </p:txBody>
      </p:sp>
      <p:sp>
        <p:nvSpPr>
          <p:cNvPr id="64" name="Rectangle 63"/>
          <p:cNvSpPr/>
          <p:nvPr/>
        </p:nvSpPr>
        <p:spPr>
          <a:xfrm>
            <a:off x="2247153" y="3756657"/>
            <a:ext cx="839147" cy="25654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prstClr val="black">
                    <a:lumMod val="95000"/>
                    <a:lumOff val="5000"/>
                  </a:prstClr>
                </a:solidFill>
              </a:rPr>
              <a:t>Messaging</a:t>
            </a:r>
            <a:endParaRPr lang="en-US" sz="1050" dirty="0">
              <a:solidFill>
                <a:prstClr val="black">
                  <a:lumMod val="95000"/>
                  <a:lumOff val="5000"/>
                </a:prstClr>
              </a:solidFill>
            </a:endParaRPr>
          </a:p>
        </p:txBody>
      </p:sp>
      <p:sp>
        <p:nvSpPr>
          <p:cNvPr id="65" name="Rectangle 64"/>
          <p:cNvSpPr/>
          <p:nvPr/>
        </p:nvSpPr>
        <p:spPr>
          <a:xfrm>
            <a:off x="3136906" y="3753909"/>
            <a:ext cx="1023843" cy="304800"/>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smtClean="0">
                <a:solidFill>
                  <a:prstClr val="black">
                    <a:lumMod val="95000"/>
                    <a:lumOff val="5000"/>
                  </a:prstClr>
                </a:solidFill>
              </a:rPr>
              <a:t>Assign Supplier</a:t>
            </a:r>
          </a:p>
          <a:p>
            <a:pPr algn="ctr"/>
            <a:r>
              <a:rPr lang="en-US" sz="1050" dirty="0" smtClean="0">
                <a:solidFill>
                  <a:prstClr val="black">
                    <a:lumMod val="95000"/>
                    <a:lumOff val="5000"/>
                  </a:prstClr>
                </a:solidFill>
              </a:rPr>
              <a:t>Policy</a:t>
            </a:r>
            <a:endParaRPr lang="en-US" sz="1050" dirty="0">
              <a:solidFill>
                <a:prstClr val="black">
                  <a:lumMod val="95000"/>
                  <a:lumOff val="5000"/>
                </a:prstClr>
              </a:solidFill>
            </a:endParaRPr>
          </a:p>
        </p:txBody>
      </p:sp>
      <p:sp>
        <p:nvSpPr>
          <p:cNvPr id="66" name="Rectangle 65"/>
          <p:cNvSpPr/>
          <p:nvPr/>
        </p:nvSpPr>
        <p:spPr>
          <a:xfrm>
            <a:off x="1661674" y="1718454"/>
            <a:ext cx="839972" cy="263433"/>
          </a:xfrm>
          <a:prstGeom prst="rect">
            <a:avLst/>
          </a:prstGeom>
          <a:gradFill flip="none" rotWithShape="1">
            <a:gsLst>
              <a:gs pos="0">
                <a:schemeClr val="accent6">
                  <a:lumMod val="60000"/>
                  <a:lumOff val="40000"/>
                </a:schemeClr>
              </a:gs>
              <a:gs pos="100000">
                <a:srgbClr val="EEDDFF"/>
              </a:gs>
            </a:gsLst>
            <a:lin ang="16200000" scaled="1"/>
            <a:tileRect/>
          </a:gradFill>
          <a:ln>
            <a:solidFill>
              <a:srgbClr val="CC99FF"/>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prstClr val="black">
                    <a:lumMod val="95000"/>
                    <a:lumOff val="5000"/>
                  </a:prstClr>
                </a:solidFill>
              </a:rPr>
              <a:t>Filter Tags</a:t>
            </a:r>
          </a:p>
          <a:p>
            <a:pPr algn="ctr"/>
            <a:r>
              <a:rPr lang="en-US" sz="900" dirty="0" smtClean="0">
                <a:solidFill>
                  <a:prstClr val="black">
                    <a:lumMod val="95000"/>
                    <a:lumOff val="5000"/>
                  </a:prstClr>
                </a:solidFill>
              </a:rPr>
              <a:t>Policy</a:t>
            </a:r>
            <a:endParaRPr lang="en-US" sz="900" dirty="0">
              <a:solidFill>
                <a:prstClr val="black">
                  <a:lumMod val="95000"/>
                  <a:lumOff val="5000"/>
                </a:prstClr>
              </a:solidFill>
            </a:endParaRPr>
          </a:p>
        </p:txBody>
      </p:sp>
      <p:sp>
        <p:nvSpPr>
          <p:cNvPr id="68" name="Rectangle 67"/>
          <p:cNvSpPr/>
          <p:nvPr/>
        </p:nvSpPr>
        <p:spPr>
          <a:xfrm>
            <a:off x="2810565" y="3251166"/>
            <a:ext cx="1447800" cy="457200"/>
          </a:xfrm>
          <a:prstGeom prst="rect">
            <a:avLst/>
          </a:prstGeom>
          <a:gradFill flip="none" rotWithShape="1">
            <a:gsLst>
              <a:gs pos="0">
                <a:srgbClr val="FF6600"/>
              </a:gs>
              <a:gs pos="100000">
                <a:srgbClr val="FFCFAF"/>
              </a:gs>
            </a:gsLst>
            <a:lin ang="16200000" scaled="1"/>
            <a:tileRect/>
          </a:gradFill>
          <a:ln>
            <a:solidFill>
              <a:srgbClr val="FF66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95000"/>
                    <a:lumOff val="5000"/>
                  </a:prstClr>
                </a:solidFill>
              </a:rPr>
              <a:t>Re-stock Orders</a:t>
            </a:r>
          </a:p>
          <a:p>
            <a:pPr algn="ctr"/>
            <a:r>
              <a:rPr lang="en-US" sz="1200" dirty="0" smtClean="0">
                <a:solidFill>
                  <a:prstClr val="black">
                    <a:lumMod val="95000"/>
                    <a:lumOff val="5000"/>
                  </a:prstClr>
                </a:solidFill>
              </a:rPr>
              <a:t>Orchestration</a:t>
            </a:r>
          </a:p>
        </p:txBody>
      </p:sp>
      <p:sp>
        <p:nvSpPr>
          <p:cNvPr id="69" name="Rectangle 68"/>
          <p:cNvSpPr/>
          <p:nvPr/>
        </p:nvSpPr>
        <p:spPr>
          <a:xfrm>
            <a:off x="1661674" y="2034271"/>
            <a:ext cx="839972" cy="533400"/>
          </a:xfrm>
          <a:prstGeom prst="rect">
            <a:avLst/>
          </a:prstGeom>
          <a:gradFill flip="none" rotWithShape="1">
            <a:gsLst>
              <a:gs pos="0">
                <a:srgbClr val="BFBFBF"/>
              </a:gs>
              <a:gs pos="100000">
                <a:srgbClr val="EAEAEA"/>
              </a:gs>
            </a:gsLst>
            <a:lin ang="16200000" scaled="1"/>
            <a:tileRect/>
          </a:gradFill>
          <a:ln>
            <a:gradFill flip="none" rotWithShape="1">
              <a:gsLst>
                <a:gs pos="0">
                  <a:srgbClr val="BFBFBF"/>
                </a:gs>
                <a:gs pos="100000">
                  <a:schemeClr val="bg2">
                    <a:lumMod val="40000"/>
                    <a:lumOff val="60000"/>
                  </a:schemeClr>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1100" dirty="0" smtClean="0">
                <a:solidFill>
                  <a:prstClr val="black">
                    <a:lumMod val="95000"/>
                    <a:lumOff val="5000"/>
                  </a:prstClr>
                </a:solidFill>
              </a:rPr>
              <a:t>Read Shipment RFID Tags</a:t>
            </a:r>
            <a:endParaRPr lang="en-US" sz="1100" dirty="0">
              <a:solidFill>
                <a:prstClr val="black">
                  <a:lumMod val="95000"/>
                  <a:lumOff val="5000"/>
                </a:prstClr>
              </a:solidFill>
            </a:endParaRPr>
          </a:p>
        </p:txBody>
      </p:sp>
      <p:sp>
        <p:nvSpPr>
          <p:cNvPr id="70" name="Rectangle 69"/>
          <p:cNvSpPr/>
          <p:nvPr/>
        </p:nvSpPr>
        <p:spPr>
          <a:xfrm>
            <a:off x="4224685" y="3761452"/>
            <a:ext cx="952384" cy="486563"/>
          </a:xfrm>
          <a:prstGeom prst="rect">
            <a:avLst/>
          </a:prstGeom>
          <a:gradFill flip="none" rotWithShape="1">
            <a:gsLst>
              <a:gs pos="0">
                <a:srgbClr val="FFC000"/>
              </a:gs>
              <a:gs pos="100000">
                <a:srgbClr val="FFE79B"/>
              </a:gs>
            </a:gsLst>
            <a:lin ang="16200000" scaled="1"/>
            <a:tileRect/>
          </a:gradFill>
          <a:ln>
            <a:solidFill>
              <a:srgbClr val="FFC000"/>
            </a:soli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smtClean="0">
                <a:solidFill>
                  <a:prstClr val="black">
                    <a:lumMod val="95000"/>
                    <a:lumOff val="5000"/>
                  </a:prstClr>
                </a:solidFill>
              </a:rPr>
              <a:t>Up-to-date KPIs in BAM </a:t>
            </a:r>
            <a:endParaRPr lang="en-US" sz="1100" dirty="0">
              <a:solidFill>
                <a:prstClr val="black">
                  <a:lumMod val="95000"/>
                  <a:lumOff val="5000"/>
                </a:prstClr>
              </a:solidFill>
            </a:endParaRPr>
          </a:p>
        </p:txBody>
      </p:sp>
      <p:graphicFrame>
        <p:nvGraphicFramePr>
          <p:cNvPr id="71" name="Object 4"/>
          <p:cNvGraphicFramePr>
            <a:graphicFrameLocks noChangeAspect="1"/>
          </p:cNvGraphicFramePr>
          <p:nvPr>
            <p:extLst>
              <p:ext uri="{D42A27DB-BD31-4B8C-83A1-F6EECF244321}">
                <p14:modId xmlns:p14="http://schemas.microsoft.com/office/powerpoint/2010/main" val="365832196"/>
              </p:ext>
            </p:extLst>
          </p:nvPr>
        </p:nvGraphicFramePr>
        <p:xfrm>
          <a:off x="157688" y="1908205"/>
          <a:ext cx="794221" cy="571066"/>
        </p:xfrm>
        <a:graphic>
          <a:graphicData uri="http://schemas.openxmlformats.org/presentationml/2006/ole">
            <mc:AlternateContent xmlns:mc="http://schemas.openxmlformats.org/markup-compatibility/2006">
              <mc:Choice xmlns:v="urn:schemas-microsoft-com:vml" Requires="v">
                <p:oleObj spid="_x0000_s5130" name="Bitmap Image" r:id="rId10" imgW="9457143" imgH="6800000" progId="PBrush">
                  <p:embed/>
                </p:oleObj>
              </mc:Choice>
              <mc:Fallback>
                <p:oleObj name="Bitmap Image" r:id="rId10" imgW="9457143" imgH="6800000" progId="PBrush">
                  <p:embed/>
                  <p:pic>
                    <p:nvPicPr>
                      <p:cNvPr id="0" name=""/>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7688" y="1908205"/>
                        <a:ext cx="794221" cy="571066"/>
                      </a:xfrm>
                      <a:prstGeom prst="rect">
                        <a:avLst/>
                      </a:prstGeom>
                      <a:noFill/>
                      <a:ln>
                        <a:noFill/>
                      </a:ln>
                      <a:effectLst/>
                      <a:extLst/>
                    </p:spPr>
                  </p:pic>
                </p:oleObj>
              </mc:Fallback>
            </mc:AlternateContent>
          </a:graphicData>
        </a:graphic>
      </p:graphicFrame>
      <p:pic>
        <p:nvPicPr>
          <p:cNvPr id="72" name="Picture 5" descr="C:\Documents and Settings\chrisw\Local Settings\Temporary Internet Files\Content.IE5\WGKZH0PU\MCj04348200000[1].png"/>
          <p:cNvPicPr>
            <a:picLocks noChangeAspect="1" noChangeArrowheads="1"/>
          </p:cNvPicPr>
          <p:nvPr/>
        </p:nvPicPr>
        <p:blipFill>
          <a:blip r:embed="rId12"/>
          <a:srcRect/>
          <a:stretch>
            <a:fillRect/>
          </a:stretch>
        </p:blipFill>
        <p:spPr bwMode="auto">
          <a:xfrm>
            <a:off x="5173230" y="1780772"/>
            <a:ext cx="992255" cy="907060"/>
          </a:xfrm>
          <a:prstGeom prst="rect">
            <a:avLst/>
          </a:prstGeom>
          <a:noFill/>
        </p:spPr>
      </p:pic>
      <p:grpSp>
        <p:nvGrpSpPr>
          <p:cNvPr id="73" name="Group 72"/>
          <p:cNvGrpSpPr/>
          <p:nvPr/>
        </p:nvGrpSpPr>
        <p:grpSpPr>
          <a:xfrm>
            <a:off x="7548050" y="4376100"/>
            <a:ext cx="1456345" cy="1421433"/>
            <a:chOff x="4924300" y="901345"/>
            <a:chExt cx="1870360" cy="1825523"/>
          </a:xfrm>
        </p:grpSpPr>
        <p:pic>
          <p:nvPicPr>
            <p:cNvPr id="74" name="Picture 21" descr="C:\Program Files\Microsoft Resource DVD Artwork\DVD_ART\Artwork_Imagery\HARDWARE_IMAGERY\Illustration - Misc Hardware\Windows Vista Illustration Icons\Small Business.png"/>
            <p:cNvPicPr>
              <a:picLocks noChangeAspect="1" noChangeArrowheads="1"/>
            </p:cNvPicPr>
            <p:nvPr/>
          </p:nvPicPr>
          <p:blipFill>
            <a:blip r:embed="rId13"/>
            <a:srcRect/>
            <a:stretch>
              <a:fillRect/>
            </a:stretch>
          </p:blipFill>
          <p:spPr bwMode="auto">
            <a:xfrm>
              <a:off x="4924300" y="901345"/>
              <a:ext cx="1625397" cy="1625397"/>
            </a:xfrm>
            <a:prstGeom prst="rect">
              <a:avLst/>
            </a:prstGeom>
            <a:noFill/>
          </p:spPr>
        </p:pic>
        <p:sp>
          <p:nvSpPr>
            <p:cNvPr id="75" name="TextBox 74"/>
            <p:cNvSpPr txBox="1"/>
            <p:nvPr/>
          </p:nvSpPr>
          <p:spPr>
            <a:xfrm>
              <a:off x="5810095" y="2142093"/>
              <a:ext cx="984565" cy="584775"/>
            </a:xfrm>
            <a:prstGeom prst="rect">
              <a:avLst/>
            </a:prstGeom>
            <a:noFill/>
          </p:spPr>
          <p:txBody>
            <a:bodyPr wrap="none" rtlCol="0">
              <a:spAutoFit/>
            </a:bodyPr>
            <a:lstStyle/>
            <a:p>
              <a:r>
                <a:rPr lang="en-US" sz="1600" dirty="0" smtClean="0">
                  <a:solidFill>
                    <a:schemeClr val="tx1">
                      <a:lumMod val="95000"/>
                      <a:lumOff val="5000"/>
                    </a:schemeClr>
                  </a:solidFill>
                </a:rPr>
                <a:t>Business </a:t>
              </a:r>
            </a:p>
            <a:p>
              <a:r>
                <a:rPr lang="en-US" sz="1600" dirty="0" smtClean="0">
                  <a:solidFill>
                    <a:schemeClr val="tx1">
                      <a:lumMod val="95000"/>
                      <a:lumOff val="5000"/>
                    </a:schemeClr>
                  </a:solidFill>
                </a:rPr>
                <a:t>Users</a:t>
              </a:r>
              <a:endParaRPr lang="en-US" sz="1600" dirty="0">
                <a:solidFill>
                  <a:schemeClr val="tx1">
                    <a:lumMod val="95000"/>
                    <a:lumOff val="5000"/>
                  </a:schemeClr>
                </a:solidFill>
              </a:endParaRPr>
            </a:p>
          </p:txBody>
        </p:sp>
      </p:grpSp>
      <p:sp>
        <p:nvSpPr>
          <p:cNvPr id="76" name="Rectangle 75"/>
          <p:cNvSpPr/>
          <p:nvPr/>
        </p:nvSpPr>
        <p:spPr>
          <a:xfrm>
            <a:off x="2631313" y="2963883"/>
            <a:ext cx="839147" cy="256544"/>
          </a:xfrm>
          <a:prstGeom prst="rect">
            <a:avLst/>
          </a:prstGeom>
          <a:gradFill flip="none" rotWithShape="1">
            <a:gsLst>
              <a:gs pos="0">
                <a:srgbClr val="00B0F0"/>
              </a:gs>
              <a:gs pos="100000">
                <a:srgbClr val="89E0FF"/>
              </a:gs>
            </a:gsLst>
            <a:lin ang="16200000" scaled="1"/>
            <a:tileRect/>
          </a:gradFill>
          <a:ln>
            <a:gradFill flip="none" rotWithShape="1">
              <a:gsLst>
                <a:gs pos="0">
                  <a:srgbClr val="00B0F0"/>
                </a:gs>
                <a:gs pos="100000">
                  <a:srgbClr val="00B0F0"/>
                </a:gs>
              </a:gsLst>
              <a:lin ang="16200000" scaled="1"/>
              <a:tileRect/>
            </a:gradFill>
          </a:ln>
          <a:scene3d>
            <a:camera prst="orthographicFront"/>
            <a:lightRig rig="threePt" dir="t"/>
          </a:scene3d>
          <a:sp3d contourW="6350">
            <a:bevelT w="95250" h="3175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prstClr val="black">
                    <a:lumMod val="95000"/>
                    <a:lumOff val="5000"/>
                  </a:prstClr>
                </a:solidFill>
              </a:rPr>
              <a:t>Messaging</a:t>
            </a:r>
            <a:endParaRPr lang="en-US" sz="1050" dirty="0">
              <a:solidFill>
                <a:prstClr val="black">
                  <a:lumMod val="95000"/>
                  <a:lumOff val="5000"/>
                </a:prstClr>
              </a:solidFill>
            </a:endParaRPr>
          </a:p>
        </p:txBody>
      </p:sp>
      <p:sp>
        <p:nvSpPr>
          <p:cNvPr id="78" name="Freeform 14"/>
          <p:cNvSpPr>
            <a:spLocks/>
          </p:cNvSpPr>
          <p:nvPr/>
        </p:nvSpPr>
        <p:spPr bwMode="auto">
          <a:xfrm rot="6480670">
            <a:off x="5959466" y="3669137"/>
            <a:ext cx="505407" cy="2236633"/>
          </a:xfrm>
          <a:custGeom>
            <a:avLst/>
            <a:gdLst>
              <a:gd name="T0" fmla="*/ 2147483647 w 208"/>
              <a:gd name="T1" fmla="*/ 2147483647 h 844"/>
              <a:gd name="T2" fmla="*/ 2147483647 w 208"/>
              <a:gd name="T3" fmla="*/ 2147483647 h 844"/>
              <a:gd name="T4" fmla="*/ 2147483647 w 208"/>
              <a:gd name="T5" fmla="*/ 2147483647 h 844"/>
              <a:gd name="T6" fmla="*/ 2147483647 w 208"/>
              <a:gd name="T7" fmla="*/ 2147483647 h 844"/>
              <a:gd name="T8" fmla="*/ 2147483647 w 208"/>
              <a:gd name="T9" fmla="*/ 2147483647 h 844"/>
              <a:gd name="T10" fmla="*/ 2147483647 w 208"/>
              <a:gd name="T11" fmla="*/ 0 h 844"/>
              <a:gd name="T12" fmla="*/ 2147483647 w 208"/>
              <a:gd name="T13" fmla="*/ 2147483647 h 844"/>
              <a:gd name="T14" fmla="*/ 2147483647 w 208"/>
              <a:gd name="T15" fmla="*/ 2147483647 h 844"/>
              <a:gd name="T16" fmla="*/ 2147483647 w 208"/>
              <a:gd name="T17" fmla="*/ 2147483647 h 844"/>
              <a:gd name="T18" fmla="*/ 0 w 208"/>
              <a:gd name="T19" fmla="*/ 2147483647 h 844"/>
              <a:gd name="T20" fmla="*/ 2147483647 w 208"/>
              <a:gd name="T21" fmla="*/ 2147483647 h 844"/>
              <a:gd name="T22" fmla="*/ 2147483647 w 208"/>
              <a:gd name="T23" fmla="*/ 2147483647 h 844"/>
              <a:gd name="T24" fmla="*/ 2147483647 w 208"/>
              <a:gd name="T25" fmla="*/ 2147483647 h 8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844"/>
              <a:gd name="T41" fmla="*/ 208 w 208"/>
              <a:gd name="T42" fmla="*/ 844 h 8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844">
                <a:moveTo>
                  <a:pt x="148" y="273"/>
                </a:moveTo>
                <a:lnTo>
                  <a:pt x="177" y="277"/>
                </a:lnTo>
                <a:lnTo>
                  <a:pt x="208" y="283"/>
                </a:lnTo>
                <a:lnTo>
                  <a:pt x="154" y="141"/>
                </a:lnTo>
                <a:lnTo>
                  <a:pt x="116" y="44"/>
                </a:lnTo>
                <a:lnTo>
                  <a:pt x="99" y="0"/>
                </a:lnTo>
                <a:lnTo>
                  <a:pt x="95" y="12"/>
                </a:lnTo>
                <a:lnTo>
                  <a:pt x="83" y="44"/>
                </a:lnTo>
                <a:lnTo>
                  <a:pt x="50" y="142"/>
                </a:lnTo>
                <a:lnTo>
                  <a:pt x="0" y="283"/>
                </a:lnTo>
                <a:lnTo>
                  <a:pt x="58" y="273"/>
                </a:lnTo>
                <a:lnTo>
                  <a:pt x="99" y="844"/>
                </a:lnTo>
                <a:lnTo>
                  <a:pt x="148" y="273"/>
                </a:lnTo>
                <a:close/>
              </a:path>
            </a:pathLst>
          </a:custGeom>
          <a:solidFill>
            <a:schemeClr val="accent2">
              <a:alpha val="74901"/>
            </a:schemeClr>
          </a:solidFill>
          <a:ln w="9525">
            <a:noFill/>
            <a:round/>
            <a:headEnd/>
            <a:tailEnd/>
          </a:ln>
        </p:spPr>
        <p:txBody>
          <a:bodyPr/>
          <a:lstStyle/>
          <a:p>
            <a:endParaRPr lang="en-US"/>
          </a:p>
        </p:txBody>
      </p:sp>
    </p:spTree>
    <p:extLst>
      <p:ext uri="{BB962C8B-B14F-4D97-AF65-F5344CB8AC3E}">
        <p14:creationId xmlns:p14="http://schemas.microsoft.com/office/powerpoint/2010/main" val="1929930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childTnLst>
                                </p:cTn>
                              </p:par>
                            </p:childTnLst>
                          </p:cTn>
                        </p:par>
                        <p:par>
                          <p:cTn id="28" fill="hold">
                            <p:stCondLst>
                              <p:cond delay="2000"/>
                            </p:stCondLst>
                            <p:childTnLst>
                              <p:par>
                                <p:cTn id="29" presetID="42" presetClass="path" presetSubtype="0" accel="50000" decel="50000" fill="hold" nodeType="afterEffect">
                                  <p:stCondLst>
                                    <p:cond delay="0"/>
                                  </p:stCondLst>
                                  <p:childTnLst>
                                    <p:animMotion origin="layout" path="M 4.72222E-6 -4.44444E-6 L -0.56164 -0.08981 " pathEditMode="relative" rAng="0" ptsTypes="AA">
                                      <p:cBhvr>
                                        <p:cTn id="30" dur="2000" fill="hold"/>
                                        <p:tgtEl>
                                          <p:spTgt spid="72"/>
                                        </p:tgtEl>
                                        <p:attrNameLst>
                                          <p:attrName>ppt_x</p:attrName>
                                          <p:attrName>ppt_y</p:attrName>
                                        </p:attrNameLst>
                                      </p:cBhvr>
                                      <p:rCtr x="-28090" y="-4491"/>
                                    </p:animMotion>
                                  </p:childTnLst>
                                </p:cTn>
                              </p:par>
                            </p:childTnLst>
                          </p:cTn>
                        </p:par>
                        <p:par>
                          <p:cTn id="31" fill="hold">
                            <p:stCondLst>
                              <p:cond delay="4000"/>
                            </p:stCondLst>
                            <p:childTnLst>
                              <p:par>
                                <p:cTn id="32" presetID="22" presetClass="entr" presetSubtype="8"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dissolv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62" grpId="0" animBg="1"/>
      <p:bldP spid="63" grpId="0" animBg="1"/>
      <p:bldP spid="64" grpId="0" animBg="1"/>
      <p:bldP spid="65" grpId="0" animBg="1"/>
      <p:bldP spid="66" grpId="0" animBg="1"/>
      <p:bldP spid="68" grpId="0" animBg="1"/>
      <p:bldP spid="69" grpId="0" animBg="1"/>
      <p:bldP spid="70" grpId="0" animBg="1"/>
      <p:bldP spid="76" grpId="0" animBg="1"/>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6" name="Rectangle 16"/>
          <p:cNvSpPr>
            <a:spLocks noGrp="1" noChangeArrowheads="1"/>
          </p:cNvSpPr>
          <p:nvPr>
            <p:ph type="title"/>
          </p:nvPr>
        </p:nvSpPr>
        <p:spPr/>
        <p:txBody>
          <a:bodyPr/>
          <a:lstStyle/>
          <a:p>
            <a:r>
              <a:rPr lang="en-US" dirty="0"/>
              <a:t>BizTalk Server 2010 Runtime Architecture</a:t>
            </a:r>
            <a:endParaRPr lang="en-US" dirty="0" smtClean="0"/>
          </a:p>
        </p:txBody>
      </p:sp>
      <p:sp>
        <p:nvSpPr>
          <p:cNvPr id="15" name="Footer Placeholder 14"/>
          <p:cNvSpPr>
            <a:spLocks noGrp="1"/>
          </p:cNvSpPr>
          <p:nvPr>
            <p:ph type="ftr" sz="quarter" idx="13"/>
          </p:nvPr>
        </p:nvSpPr>
        <p:spPr/>
        <p:txBody>
          <a:bodyPr/>
          <a:lstStyle/>
          <a:p>
            <a:r>
              <a:rPr lang="pt-PT" noProof="0" smtClean="0"/>
              <a:t>www.devscope.net</a:t>
            </a:r>
            <a:endParaRPr lang="pt-PT" noProof="0" dirty="0"/>
          </a:p>
        </p:txBody>
      </p:sp>
      <p:sp>
        <p:nvSpPr>
          <p:cNvPr id="16" name="Slide Number Placeholder 15"/>
          <p:cNvSpPr>
            <a:spLocks noGrp="1"/>
          </p:cNvSpPr>
          <p:nvPr>
            <p:ph type="sldNum" sz="quarter" idx="14"/>
          </p:nvPr>
        </p:nvSpPr>
        <p:spPr/>
        <p:txBody>
          <a:bodyPr/>
          <a:lstStyle/>
          <a:p>
            <a:fld id="{406BA5C3-4A3D-4FA7-8EA0-AB15012EA744}" type="slidenum">
              <a:rPr lang="pt-PT" smtClean="0"/>
              <a:pPr/>
              <a:t>33</a:t>
            </a:fld>
            <a:endParaRPr lang="pt-PT" dirty="0"/>
          </a:p>
        </p:txBody>
      </p:sp>
      <p:grpSp>
        <p:nvGrpSpPr>
          <p:cNvPr id="57" name="Group 56"/>
          <p:cNvGrpSpPr/>
          <p:nvPr/>
        </p:nvGrpSpPr>
        <p:grpSpPr>
          <a:xfrm>
            <a:off x="341313" y="2235200"/>
            <a:ext cx="2638425" cy="4348163"/>
            <a:chOff x="341313" y="2235200"/>
            <a:chExt cx="2638425" cy="4348163"/>
          </a:xfrm>
        </p:grpSpPr>
        <p:sp>
          <p:nvSpPr>
            <p:cNvPr id="58" name="AutoShape 3"/>
            <p:cNvSpPr>
              <a:spLocks noChangeArrowheads="1"/>
            </p:cNvSpPr>
            <p:nvPr/>
          </p:nvSpPr>
          <p:spPr bwMode="auto">
            <a:xfrm>
              <a:off x="341313" y="2235200"/>
              <a:ext cx="2589212"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600">
                <a:solidFill>
                  <a:srgbClr val="000000"/>
                </a:solidFill>
              </a:endParaRPr>
            </a:p>
          </p:txBody>
        </p:sp>
        <p:sp>
          <p:nvSpPr>
            <p:cNvPr id="59" name="Text Box 5"/>
            <p:cNvSpPr txBox="1">
              <a:spLocks noChangeArrowheads="1"/>
            </p:cNvSpPr>
            <p:nvPr/>
          </p:nvSpPr>
          <p:spPr bwMode="auto">
            <a:xfrm>
              <a:off x="1158875" y="2287588"/>
              <a:ext cx="1820863"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Receive Port</a:t>
              </a:r>
            </a:p>
          </p:txBody>
        </p:sp>
      </p:grpSp>
      <p:grpSp>
        <p:nvGrpSpPr>
          <p:cNvPr id="60" name="Group 59"/>
          <p:cNvGrpSpPr/>
          <p:nvPr/>
        </p:nvGrpSpPr>
        <p:grpSpPr>
          <a:xfrm>
            <a:off x="3287713" y="2235200"/>
            <a:ext cx="2589212" cy="2384355"/>
            <a:chOff x="3287713" y="2235200"/>
            <a:chExt cx="2589212" cy="3805238"/>
          </a:xfrm>
        </p:grpSpPr>
        <p:sp>
          <p:nvSpPr>
            <p:cNvPr id="61" name="AutoShape 2"/>
            <p:cNvSpPr>
              <a:spLocks noChangeArrowheads="1"/>
            </p:cNvSpPr>
            <p:nvPr/>
          </p:nvSpPr>
          <p:spPr bwMode="auto">
            <a:xfrm>
              <a:off x="3287713" y="2235200"/>
              <a:ext cx="2589212" cy="3805238"/>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62" name="Text Box 17"/>
            <p:cNvSpPr txBox="1">
              <a:spLocks noChangeArrowheads="1"/>
            </p:cNvSpPr>
            <p:nvPr/>
          </p:nvSpPr>
          <p:spPr bwMode="auto">
            <a:xfrm>
              <a:off x="3575050" y="2287588"/>
              <a:ext cx="2016125" cy="545217"/>
            </a:xfrm>
            <a:prstGeom prst="rect">
              <a:avLst/>
            </a:prstGeom>
            <a:noFill/>
            <a:ln w="9525" algn="ctr">
              <a:noFill/>
              <a:miter lim="800000"/>
              <a:headEnd/>
              <a:tailEnd/>
            </a:ln>
          </p:spPr>
          <p:txBody>
            <a:bodyPr>
              <a:spAutoFit/>
            </a:bodyPr>
            <a:lstStyle/>
            <a:p>
              <a:pPr algn="ctr">
                <a:lnSpc>
                  <a:spcPct val="90000"/>
                </a:lnSpc>
                <a:spcBef>
                  <a:spcPct val="40000"/>
                </a:spcBef>
              </a:pPr>
              <a:r>
                <a:rPr lang="en-US" b="1" dirty="0" smtClean="0">
                  <a:solidFill>
                    <a:srgbClr val="000000"/>
                  </a:solidFill>
                </a:rPr>
                <a:t>Orchestration</a:t>
              </a:r>
              <a:endParaRPr lang="en-US" b="1" dirty="0">
                <a:solidFill>
                  <a:srgbClr val="000000"/>
                </a:solidFill>
              </a:endParaRPr>
            </a:p>
          </p:txBody>
        </p:sp>
      </p:grpSp>
      <p:sp>
        <p:nvSpPr>
          <p:cNvPr id="63" name="AutoShape 15"/>
          <p:cNvSpPr>
            <a:spLocks noChangeArrowheads="1"/>
          </p:cNvSpPr>
          <p:nvPr/>
        </p:nvSpPr>
        <p:spPr bwMode="auto">
          <a:xfrm>
            <a:off x="3713163" y="2762250"/>
            <a:ext cx="1738312" cy="1581150"/>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endParaRPr lang="en-US" dirty="0">
              <a:solidFill>
                <a:srgbClr val="000000"/>
              </a:solidFill>
            </a:endParaRPr>
          </a:p>
        </p:txBody>
      </p:sp>
      <p:grpSp>
        <p:nvGrpSpPr>
          <p:cNvPr id="64" name="Group 63"/>
          <p:cNvGrpSpPr/>
          <p:nvPr/>
        </p:nvGrpSpPr>
        <p:grpSpPr>
          <a:xfrm>
            <a:off x="1029681" y="1370013"/>
            <a:ext cx="1635732" cy="781050"/>
            <a:chOff x="1029681" y="1408113"/>
            <a:chExt cx="1635732" cy="781050"/>
          </a:xfrm>
        </p:grpSpPr>
        <p:sp>
          <p:nvSpPr>
            <p:cNvPr id="65" name="Text Box 32"/>
            <p:cNvSpPr txBox="1">
              <a:spLocks noChangeArrowheads="1"/>
            </p:cNvSpPr>
            <p:nvPr/>
          </p:nvSpPr>
          <p:spPr bwMode="auto">
            <a:xfrm>
              <a:off x="1465263" y="1576388"/>
              <a:ext cx="1200150" cy="480131"/>
            </a:xfrm>
            <a:prstGeom prst="rect">
              <a:avLst/>
            </a:prstGeom>
            <a:noFill/>
            <a:ln w="9525" algn="ctr">
              <a:noFill/>
              <a:miter lim="800000"/>
              <a:headEnd/>
              <a:tailEnd/>
            </a:ln>
          </p:spPr>
          <p:txBody>
            <a:bodyPr>
              <a:spAutoFit/>
            </a:bodyPr>
            <a:lstStyle/>
            <a:p>
              <a:pPr algn="l">
                <a:lnSpc>
                  <a:spcPct val="90000"/>
                </a:lnSpc>
                <a:spcBef>
                  <a:spcPct val="40000"/>
                </a:spcBef>
              </a:pPr>
              <a:r>
                <a:rPr lang="en-US" sz="1400" dirty="0">
                  <a:solidFill>
                    <a:srgbClr val="000000"/>
                  </a:solidFill>
                </a:rPr>
                <a:t>XML EDI or </a:t>
              </a:r>
              <a:br>
                <a:rPr lang="en-US" sz="1400" dirty="0">
                  <a:solidFill>
                    <a:srgbClr val="000000"/>
                  </a:solidFill>
                </a:rPr>
              </a:br>
              <a:r>
                <a:rPr lang="en-US" sz="1400" dirty="0">
                  <a:solidFill>
                    <a:srgbClr val="000000"/>
                  </a:solidFill>
                </a:rPr>
                <a:t>Flat File</a:t>
              </a:r>
            </a:p>
          </p:txBody>
        </p:sp>
        <p:pic>
          <p:nvPicPr>
            <p:cNvPr id="66"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67" name="Group 66"/>
          <p:cNvGrpSpPr/>
          <p:nvPr/>
        </p:nvGrpSpPr>
        <p:grpSpPr>
          <a:xfrm>
            <a:off x="6920894" y="1370013"/>
            <a:ext cx="1669068" cy="781050"/>
            <a:chOff x="6920894" y="1408113"/>
            <a:chExt cx="1669068" cy="781050"/>
          </a:xfrm>
        </p:grpSpPr>
        <p:pic>
          <p:nvPicPr>
            <p:cNvPr id="68"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69" name="Text Box 41"/>
            <p:cNvSpPr txBox="1">
              <a:spLocks noChangeArrowheads="1"/>
            </p:cNvSpPr>
            <p:nvPr/>
          </p:nvSpPr>
          <p:spPr bwMode="auto">
            <a:xfrm>
              <a:off x="7346949" y="1408113"/>
              <a:ext cx="1243013"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a:solidFill>
                    <a:srgbClr val="000000"/>
                  </a:solidFill>
                </a:rPr>
                <a:t>XML EDI or </a:t>
              </a:r>
              <a:br>
                <a:rPr lang="en-US" sz="1400" dirty="0">
                  <a:solidFill>
                    <a:srgbClr val="000000"/>
                  </a:solidFill>
                </a:rPr>
              </a:br>
              <a:r>
                <a:rPr lang="en-US" sz="1400" dirty="0">
                  <a:solidFill>
                    <a:srgbClr val="000000"/>
                  </a:solidFill>
                </a:rPr>
                <a:t>Flat File</a:t>
              </a:r>
            </a:p>
          </p:txBody>
        </p:sp>
      </p:grpSp>
      <p:cxnSp>
        <p:nvCxnSpPr>
          <p:cNvPr id="70" name="AutoShape 7"/>
          <p:cNvCxnSpPr>
            <a:cxnSpLocks noChangeShapeType="1"/>
            <a:stCxn id="98" idx="0"/>
          </p:cNvCxnSpPr>
          <p:nvPr/>
        </p:nvCxnSpPr>
        <p:spPr bwMode="auto">
          <a:xfrm rot="5400000" flipH="1">
            <a:off x="154782" y="3163094"/>
            <a:ext cx="2566987" cy="396875"/>
          </a:xfrm>
          <a:prstGeom prst="bentConnector3">
            <a:avLst>
              <a:gd name="adj1" fmla="val 40875"/>
            </a:avLst>
          </a:prstGeom>
          <a:noFill/>
          <a:ln w="38100">
            <a:solidFill>
              <a:srgbClr val="CC0000"/>
            </a:solidFill>
            <a:miter lim="800000"/>
            <a:headEnd type="triangle" w="med" len="med"/>
            <a:tailEnd/>
          </a:ln>
        </p:spPr>
      </p:cxnSp>
      <p:grpSp>
        <p:nvGrpSpPr>
          <p:cNvPr id="71" name="Group 18"/>
          <p:cNvGrpSpPr>
            <a:grpSpLocks/>
          </p:cNvGrpSpPr>
          <p:nvPr/>
        </p:nvGrpSpPr>
        <p:grpSpPr bwMode="auto">
          <a:xfrm>
            <a:off x="3973513" y="3006545"/>
            <a:ext cx="1231900" cy="1012825"/>
            <a:chOff x="2503" y="1987"/>
            <a:chExt cx="776" cy="638"/>
          </a:xfrm>
        </p:grpSpPr>
        <p:sp>
          <p:nvSpPr>
            <p:cNvPr id="72"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73"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74"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75"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76" name="Oval 23"/>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a:solidFill>
                  <a:srgbClr val="000000"/>
                </a:solidFill>
              </a:endParaRPr>
            </a:p>
          </p:txBody>
        </p:sp>
        <p:sp>
          <p:nvSpPr>
            <p:cNvPr id="77" name="AutoShape 24"/>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78" name="AutoShape 25"/>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79" name="AutoShape 26"/>
            <p:cNvSpPr>
              <a:spLocks noChangeArrowheads="1"/>
            </p:cNvSpPr>
            <p:nvPr/>
          </p:nvSpPr>
          <p:spPr bwMode="auto">
            <a:xfrm>
              <a:off x="2777"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80" name="AutoShape 27"/>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grpSp>
      <p:grpSp>
        <p:nvGrpSpPr>
          <p:cNvPr id="81" name="Group 80"/>
          <p:cNvGrpSpPr/>
          <p:nvPr/>
        </p:nvGrpSpPr>
        <p:grpSpPr>
          <a:xfrm>
            <a:off x="6223000" y="2235200"/>
            <a:ext cx="2589213" cy="4348163"/>
            <a:chOff x="6223000" y="2235200"/>
            <a:chExt cx="2589213" cy="4348163"/>
          </a:xfrm>
        </p:grpSpPr>
        <p:sp>
          <p:nvSpPr>
            <p:cNvPr id="82" name="AutoShape 12"/>
            <p:cNvSpPr>
              <a:spLocks noChangeArrowheads="1"/>
            </p:cNvSpPr>
            <p:nvPr/>
          </p:nvSpPr>
          <p:spPr bwMode="auto">
            <a:xfrm>
              <a:off x="6223000" y="2235200"/>
              <a:ext cx="2589213"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83" name="Text Box 28"/>
            <p:cNvSpPr txBox="1">
              <a:spLocks noChangeArrowheads="1"/>
            </p:cNvSpPr>
            <p:nvPr/>
          </p:nvSpPr>
          <p:spPr bwMode="auto">
            <a:xfrm>
              <a:off x="6977063" y="2287588"/>
              <a:ext cx="1820862"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Send Port</a:t>
              </a:r>
            </a:p>
          </p:txBody>
        </p:sp>
      </p:grpSp>
      <p:cxnSp>
        <p:nvCxnSpPr>
          <p:cNvPr id="84" name="AutoShape 29"/>
          <p:cNvCxnSpPr>
            <a:cxnSpLocks noChangeShapeType="1"/>
          </p:cNvCxnSpPr>
          <p:nvPr/>
        </p:nvCxnSpPr>
        <p:spPr bwMode="auto">
          <a:xfrm flipV="1">
            <a:off x="2711450" y="5210175"/>
            <a:ext cx="1414463" cy="298450"/>
          </a:xfrm>
          <a:prstGeom prst="bentConnector3">
            <a:avLst>
              <a:gd name="adj1" fmla="val 49944"/>
            </a:avLst>
          </a:prstGeom>
          <a:noFill/>
          <a:ln w="38100">
            <a:solidFill>
              <a:srgbClr val="CC0000"/>
            </a:solidFill>
            <a:miter lim="800000"/>
            <a:headEnd/>
            <a:tailEnd type="triangle" w="med" len="med"/>
          </a:ln>
        </p:spPr>
      </p:cxnSp>
      <p:cxnSp>
        <p:nvCxnSpPr>
          <p:cNvPr id="85" name="AutoShape 30"/>
          <p:cNvCxnSpPr>
            <a:cxnSpLocks noChangeShapeType="1"/>
          </p:cNvCxnSpPr>
          <p:nvPr/>
        </p:nvCxnSpPr>
        <p:spPr bwMode="auto">
          <a:xfrm>
            <a:off x="5040313" y="5210175"/>
            <a:ext cx="1397000" cy="298450"/>
          </a:xfrm>
          <a:prstGeom prst="bentConnector3">
            <a:avLst>
              <a:gd name="adj1" fmla="val 50000"/>
            </a:avLst>
          </a:prstGeom>
          <a:noFill/>
          <a:ln w="38100">
            <a:solidFill>
              <a:srgbClr val="CC0000"/>
            </a:solidFill>
            <a:miter lim="800000"/>
            <a:headEnd/>
            <a:tailEnd type="triangle" w="med" len="med"/>
          </a:ln>
        </p:spPr>
      </p:cxnSp>
      <p:sp>
        <p:nvSpPr>
          <p:cNvPr id="86" name="AutoShape 31"/>
          <p:cNvSpPr>
            <a:spLocks noChangeArrowheads="1"/>
          </p:cNvSpPr>
          <p:nvPr/>
        </p:nvSpPr>
        <p:spPr bwMode="auto">
          <a:xfrm>
            <a:off x="6443663" y="2736850"/>
            <a:ext cx="2147887"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600">
              <a:solidFill>
                <a:srgbClr val="000000"/>
              </a:solidFill>
            </a:endParaRPr>
          </a:p>
        </p:txBody>
      </p:sp>
      <p:cxnSp>
        <p:nvCxnSpPr>
          <p:cNvPr id="87" name="AutoShape 35"/>
          <p:cNvCxnSpPr>
            <a:cxnSpLocks noChangeShapeType="1"/>
            <a:stCxn id="95" idx="0"/>
          </p:cNvCxnSpPr>
          <p:nvPr/>
        </p:nvCxnSpPr>
        <p:spPr bwMode="auto">
          <a:xfrm rot="5400000" flipH="1">
            <a:off x="6036469" y="3163094"/>
            <a:ext cx="2566987" cy="396875"/>
          </a:xfrm>
          <a:prstGeom prst="bentConnector3">
            <a:avLst>
              <a:gd name="adj1" fmla="val 41806"/>
            </a:avLst>
          </a:prstGeom>
          <a:noFill/>
          <a:ln w="38100">
            <a:solidFill>
              <a:srgbClr val="CC0000"/>
            </a:solidFill>
            <a:miter lim="800000"/>
            <a:headEnd/>
            <a:tailEnd type="triangle" w="med" len="med"/>
          </a:ln>
        </p:spPr>
      </p:cxnSp>
      <p:sp>
        <p:nvSpPr>
          <p:cNvPr id="88" name="AutoShape 37"/>
          <p:cNvSpPr>
            <a:spLocks noChangeArrowheads="1"/>
          </p:cNvSpPr>
          <p:nvPr/>
        </p:nvSpPr>
        <p:spPr bwMode="auto">
          <a:xfrm>
            <a:off x="6607175" y="2822575"/>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Adapter</a:t>
            </a:r>
          </a:p>
        </p:txBody>
      </p:sp>
      <p:sp>
        <p:nvSpPr>
          <p:cNvPr id="89" name="AutoShape 38"/>
          <p:cNvSpPr>
            <a:spLocks noChangeArrowheads="1"/>
          </p:cNvSpPr>
          <p:nvPr/>
        </p:nvSpPr>
        <p:spPr bwMode="auto">
          <a:xfrm>
            <a:off x="7046913" y="3724275"/>
            <a:ext cx="1001712"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Pipeline</a:t>
            </a:r>
          </a:p>
        </p:txBody>
      </p:sp>
      <p:sp>
        <p:nvSpPr>
          <p:cNvPr id="90" name="Line 42"/>
          <p:cNvSpPr>
            <a:spLocks noChangeShapeType="1"/>
          </p:cNvSpPr>
          <p:nvPr/>
        </p:nvSpPr>
        <p:spPr bwMode="auto">
          <a:xfrm>
            <a:off x="4518826" y="4364038"/>
            <a:ext cx="0" cy="481012"/>
          </a:xfrm>
          <a:prstGeom prst="line">
            <a:avLst/>
          </a:prstGeom>
          <a:noFill/>
          <a:ln w="38100">
            <a:solidFill>
              <a:srgbClr val="CC0000"/>
            </a:solidFill>
            <a:round/>
            <a:headEnd type="triangle" w="med" len="med"/>
            <a:tailEnd type="none" w="med" len="med"/>
          </a:ln>
        </p:spPr>
        <p:txBody>
          <a:bodyPr wrap="none" anchor="ctr"/>
          <a:lstStyle/>
          <a:p>
            <a:endParaRPr lang="en-US">
              <a:solidFill>
                <a:srgbClr val="000000"/>
              </a:solidFill>
            </a:endParaRPr>
          </a:p>
        </p:txBody>
      </p:sp>
      <p:sp>
        <p:nvSpPr>
          <p:cNvPr id="91" name="Line 42"/>
          <p:cNvSpPr>
            <a:spLocks noChangeShapeType="1"/>
          </p:cNvSpPr>
          <p:nvPr/>
        </p:nvSpPr>
        <p:spPr bwMode="auto">
          <a:xfrm>
            <a:off x="4663286" y="4364038"/>
            <a:ext cx="0" cy="481012"/>
          </a:xfrm>
          <a:prstGeom prst="line">
            <a:avLst/>
          </a:prstGeom>
          <a:noFill/>
          <a:ln w="38100">
            <a:solidFill>
              <a:srgbClr val="CC0000"/>
            </a:solidFill>
            <a:round/>
            <a:headEnd type="none" w="med" len="med"/>
            <a:tailEnd type="triangle" w="med" len="med"/>
          </a:ln>
        </p:spPr>
        <p:txBody>
          <a:bodyPr wrap="none" anchor="ctr"/>
          <a:lstStyle/>
          <a:p>
            <a:endParaRPr lang="en-US">
              <a:solidFill>
                <a:srgbClr val="000000"/>
              </a:solidFill>
            </a:endParaRPr>
          </a:p>
        </p:txBody>
      </p:sp>
      <p:grpSp>
        <p:nvGrpSpPr>
          <p:cNvPr id="92" name="Group 91"/>
          <p:cNvGrpSpPr/>
          <p:nvPr/>
        </p:nvGrpSpPr>
        <p:grpSpPr>
          <a:xfrm>
            <a:off x="3625850" y="4840288"/>
            <a:ext cx="1914525" cy="1033462"/>
            <a:chOff x="3625850" y="4840288"/>
            <a:chExt cx="1914525" cy="1033462"/>
          </a:xfrm>
        </p:grpSpPr>
        <p:pic>
          <p:nvPicPr>
            <p:cNvPr id="93" name="Picture 36" descr="Database01"/>
            <p:cNvPicPr>
              <a:picLocks noChangeAspect="1" noChangeArrowheads="1"/>
            </p:cNvPicPr>
            <p:nvPr/>
          </p:nvPicPr>
          <p:blipFill>
            <a:blip r:embed="rId4" cstate="print"/>
            <a:srcRect/>
            <a:stretch>
              <a:fillRect/>
            </a:stretch>
          </p:blipFill>
          <p:spPr bwMode="auto">
            <a:xfrm>
              <a:off x="4125913" y="4840288"/>
              <a:ext cx="914400" cy="738187"/>
            </a:xfrm>
            <a:prstGeom prst="rect">
              <a:avLst/>
            </a:prstGeom>
            <a:noFill/>
            <a:ln w="9525">
              <a:noFill/>
              <a:miter lim="800000"/>
              <a:headEnd/>
              <a:tailEnd/>
            </a:ln>
          </p:spPr>
        </p:pic>
        <p:sp>
          <p:nvSpPr>
            <p:cNvPr id="94" name="Text Box 14"/>
            <p:cNvSpPr txBox="1">
              <a:spLocks noChangeArrowheads="1"/>
            </p:cNvSpPr>
            <p:nvPr/>
          </p:nvSpPr>
          <p:spPr bwMode="auto">
            <a:xfrm>
              <a:off x="3625850" y="5561013"/>
              <a:ext cx="1914525" cy="312737"/>
            </a:xfrm>
            <a:prstGeom prst="rect">
              <a:avLst/>
            </a:prstGeom>
            <a:noFill/>
            <a:ln w="9525" algn="ctr">
              <a:noFill/>
              <a:miter lim="800000"/>
              <a:headEnd/>
              <a:tailEnd/>
            </a:ln>
          </p:spPr>
          <p:txBody>
            <a:bodyPr>
              <a:spAutoFit/>
            </a:bodyPr>
            <a:lstStyle/>
            <a:p>
              <a:pPr algn="ctr">
                <a:lnSpc>
                  <a:spcPct val="90000"/>
                </a:lnSpc>
                <a:spcBef>
                  <a:spcPct val="40000"/>
                </a:spcBef>
              </a:pPr>
              <a:r>
                <a:rPr lang="en-US" sz="1600" b="1" dirty="0" err="1">
                  <a:solidFill>
                    <a:srgbClr val="000000"/>
                  </a:solidFill>
                </a:rPr>
                <a:t>MessageBox</a:t>
              </a:r>
              <a:endParaRPr lang="en-US" sz="1600" b="1" dirty="0">
                <a:solidFill>
                  <a:srgbClr val="000000"/>
                </a:solidFill>
              </a:endParaRPr>
            </a:p>
          </p:txBody>
        </p:sp>
      </p:grpSp>
      <p:sp>
        <p:nvSpPr>
          <p:cNvPr id="95" name="AutoShape 13"/>
          <p:cNvSpPr>
            <a:spLocks noChangeArrowheads="1"/>
          </p:cNvSpPr>
          <p:nvPr/>
        </p:nvSpPr>
        <p:spPr bwMode="auto">
          <a:xfrm>
            <a:off x="6445250" y="4645025"/>
            <a:ext cx="2144713"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96" name="AutoShape 39"/>
          <p:cNvSpPr>
            <a:spLocks noChangeArrowheads="1"/>
          </p:cNvSpPr>
          <p:nvPr/>
        </p:nvSpPr>
        <p:spPr bwMode="auto">
          <a:xfrm>
            <a:off x="6665913" y="5071035"/>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a:solidFill>
                  <a:srgbClr val="000000"/>
                </a:solidFill>
              </a:rPr>
              <a:t>TO: NWTraders (Flat file format)</a:t>
            </a:r>
          </a:p>
        </p:txBody>
      </p:sp>
      <p:sp>
        <p:nvSpPr>
          <p:cNvPr id="97" name="AutoShape 40"/>
          <p:cNvSpPr>
            <a:spLocks noChangeArrowheads="1"/>
          </p:cNvSpPr>
          <p:nvPr/>
        </p:nvSpPr>
        <p:spPr bwMode="auto">
          <a:xfrm>
            <a:off x="6665913" y="5709210"/>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Fabrikam</a:t>
            </a:r>
            <a:r>
              <a:rPr lang="en-US" sz="1400" dirty="0">
                <a:solidFill>
                  <a:srgbClr val="000000"/>
                </a:solidFill>
              </a:rPr>
              <a:t> (XML format)</a:t>
            </a:r>
          </a:p>
        </p:txBody>
      </p:sp>
      <p:sp>
        <p:nvSpPr>
          <p:cNvPr id="98" name="AutoShape 4"/>
          <p:cNvSpPr>
            <a:spLocks noChangeArrowheads="1"/>
          </p:cNvSpPr>
          <p:nvPr/>
        </p:nvSpPr>
        <p:spPr bwMode="auto">
          <a:xfrm>
            <a:off x="563563" y="4645025"/>
            <a:ext cx="2144712"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99" name="AutoShape 10"/>
          <p:cNvSpPr>
            <a:spLocks noChangeArrowheads="1"/>
          </p:cNvSpPr>
          <p:nvPr/>
        </p:nvSpPr>
        <p:spPr bwMode="auto">
          <a:xfrm>
            <a:off x="784225" y="5071035"/>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Contoso</a:t>
            </a:r>
            <a:r>
              <a:rPr lang="en-US" sz="1400" dirty="0">
                <a:solidFill>
                  <a:srgbClr val="000000"/>
                </a:solidFill>
              </a:rPr>
              <a:t> (Flat file format)</a:t>
            </a:r>
          </a:p>
        </p:txBody>
      </p:sp>
      <p:sp>
        <p:nvSpPr>
          <p:cNvPr id="100" name="AutoShape 11"/>
          <p:cNvSpPr>
            <a:spLocks noChangeArrowheads="1"/>
          </p:cNvSpPr>
          <p:nvPr/>
        </p:nvSpPr>
        <p:spPr bwMode="auto">
          <a:xfrm>
            <a:off x="784225" y="5709210"/>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TO: </a:t>
            </a:r>
            <a:r>
              <a:rPr lang="en-US" sz="1400" dirty="0" err="1">
                <a:solidFill>
                  <a:srgbClr val="000000"/>
                </a:solidFill>
              </a:rPr>
              <a:t>Fabrikam</a:t>
            </a:r>
            <a:r>
              <a:rPr lang="en-US" sz="1400" dirty="0">
                <a:solidFill>
                  <a:srgbClr val="000000"/>
                </a:solidFill>
              </a:rPr>
              <a:t> (XML format)</a:t>
            </a:r>
          </a:p>
        </p:txBody>
      </p:sp>
      <p:grpSp>
        <p:nvGrpSpPr>
          <p:cNvPr id="101" name="Group 100"/>
          <p:cNvGrpSpPr/>
          <p:nvPr/>
        </p:nvGrpSpPr>
        <p:grpSpPr>
          <a:xfrm>
            <a:off x="561975" y="2736850"/>
            <a:ext cx="2147888" cy="1627188"/>
            <a:chOff x="561975" y="2736850"/>
            <a:chExt cx="2147888" cy="1627188"/>
          </a:xfrm>
        </p:grpSpPr>
        <p:sp>
          <p:nvSpPr>
            <p:cNvPr id="102" name="AutoShape 6"/>
            <p:cNvSpPr>
              <a:spLocks noChangeArrowheads="1"/>
            </p:cNvSpPr>
            <p:nvPr/>
          </p:nvSpPr>
          <p:spPr bwMode="auto">
            <a:xfrm>
              <a:off x="561975" y="2736850"/>
              <a:ext cx="2147888"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400">
                <a:solidFill>
                  <a:srgbClr val="000000"/>
                </a:solidFill>
              </a:endParaRPr>
            </a:p>
          </p:txBody>
        </p:sp>
        <p:sp>
          <p:nvSpPr>
            <p:cNvPr id="103" name="Text Box 5"/>
            <p:cNvSpPr txBox="1">
              <a:spLocks noChangeArrowheads="1"/>
            </p:cNvSpPr>
            <p:nvPr/>
          </p:nvSpPr>
          <p:spPr bwMode="auto">
            <a:xfrm>
              <a:off x="1768435" y="2814520"/>
              <a:ext cx="937548"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smtClean="0">
                  <a:solidFill>
                    <a:srgbClr val="000000"/>
                  </a:solidFill>
                </a:rPr>
                <a:t>Receive</a:t>
              </a:r>
              <a:br>
                <a:rPr lang="en-US" sz="1400" dirty="0" smtClean="0">
                  <a:solidFill>
                    <a:srgbClr val="000000"/>
                  </a:solidFill>
                </a:rPr>
              </a:br>
              <a:r>
                <a:rPr lang="en-US" sz="1400" dirty="0" smtClean="0">
                  <a:solidFill>
                    <a:srgbClr val="000000"/>
                  </a:solidFill>
                </a:rPr>
                <a:t>Location</a:t>
              </a:r>
              <a:endParaRPr lang="en-US" sz="1400" dirty="0">
                <a:solidFill>
                  <a:srgbClr val="000000"/>
                </a:solidFill>
              </a:endParaRPr>
            </a:p>
          </p:txBody>
        </p:sp>
      </p:grpSp>
      <p:sp>
        <p:nvSpPr>
          <p:cNvPr id="104" name="AutoShape 8"/>
          <p:cNvSpPr>
            <a:spLocks noChangeArrowheads="1"/>
          </p:cNvSpPr>
          <p:nvPr/>
        </p:nvSpPr>
        <p:spPr bwMode="auto">
          <a:xfrm>
            <a:off x="725488" y="2795588"/>
            <a:ext cx="1003300" cy="609600"/>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Receive</a:t>
            </a:r>
            <a:br>
              <a:rPr lang="en-US" sz="1600" dirty="0">
                <a:solidFill>
                  <a:srgbClr val="000000"/>
                </a:solidFill>
              </a:rPr>
            </a:br>
            <a:r>
              <a:rPr lang="en-US" sz="1600" dirty="0">
                <a:solidFill>
                  <a:srgbClr val="000000"/>
                </a:solidFill>
              </a:rPr>
              <a:t>Adapter</a:t>
            </a:r>
          </a:p>
        </p:txBody>
      </p:sp>
      <p:sp>
        <p:nvSpPr>
          <p:cNvPr id="105" name="AutoShape 9"/>
          <p:cNvSpPr>
            <a:spLocks noChangeArrowheads="1"/>
          </p:cNvSpPr>
          <p:nvPr/>
        </p:nvSpPr>
        <p:spPr bwMode="auto">
          <a:xfrm>
            <a:off x="1165225" y="3724275"/>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a:solidFill>
                  <a:srgbClr val="000000"/>
                </a:solidFill>
              </a:rPr>
              <a:t>Receive</a:t>
            </a:r>
            <a:br>
              <a:rPr lang="en-US" sz="1600">
                <a:solidFill>
                  <a:srgbClr val="000000"/>
                </a:solidFill>
              </a:rPr>
            </a:br>
            <a:r>
              <a:rPr lang="en-US" sz="1600">
                <a:solidFill>
                  <a:srgbClr val="000000"/>
                </a:solidFill>
              </a:rPr>
              <a:t>Pipeline</a:t>
            </a:r>
          </a:p>
        </p:txBody>
      </p:sp>
    </p:spTree>
    <p:extLst>
      <p:ext uri="{BB962C8B-B14F-4D97-AF65-F5344CB8AC3E}">
        <p14:creationId xmlns:p14="http://schemas.microsoft.com/office/powerpoint/2010/main" val="208456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1000"/>
                                        <p:tgtEl>
                                          <p:spTgt spid="70"/>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10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10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4" presetClass="entr" presetSubtype="1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randombar(horizontal)">
                                      <p:cBhvr>
                                        <p:cTn id="60" dur="500"/>
                                        <p:tgtEl>
                                          <p:spTgt spid="71"/>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down)">
                                      <p:cBhvr>
                                        <p:cTn id="64" dur="500"/>
                                        <p:tgtEl>
                                          <p:spTgt spid="90"/>
                                        </p:tgtEl>
                                      </p:cBhvr>
                                    </p:animEffect>
                                  </p:childTnLst>
                                </p:cTn>
                              </p:par>
                            </p:childTnLst>
                          </p:cTn>
                        </p:par>
                        <p:par>
                          <p:cTn id="65" fill="hold">
                            <p:stCondLst>
                              <p:cond delay="1500"/>
                            </p:stCondLst>
                            <p:childTnLst>
                              <p:par>
                                <p:cTn id="66" presetID="22" presetClass="entr" presetSubtype="1"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up)">
                                      <p:cBhvr>
                                        <p:cTn id="68" dur="500"/>
                                        <p:tgtEl>
                                          <p:spTgt spid="9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wipe(left)">
                                      <p:cBhvr>
                                        <p:cTn id="81" dur="1000"/>
                                        <p:tgtEl>
                                          <p:spTgt spid="85"/>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500"/>
                                        <p:tgtEl>
                                          <p:spTgt spid="96"/>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par>
                          <p:cTn id="94" fill="hold">
                            <p:stCondLst>
                              <p:cond delay="3500"/>
                            </p:stCondLst>
                            <p:childTnLst>
                              <p:par>
                                <p:cTn id="95" presetID="10" presetClass="entr" presetSubtype="0" fill="hold" grpId="0" nodeType="after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childTnLst>
                          </p:cTn>
                        </p:par>
                        <p:par>
                          <p:cTn id="102" fill="hold">
                            <p:stCondLst>
                              <p:cond delay="4500"/>
                            </p:stCondLst>
                            <p:childTnLst>
                              <p:par>
                                <p:cTn id="103" presetID="22" presetClass="entr" presetSubtype="4" fill="hold" nodeType="after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wipe(down)">
                                      <p:cBhvr>
                                        <p:cTn id="105" dur="1000"/>
                                        <p:tgtEl>
                                          <p:spTgt spid="87"/>
                                        </p:tgtEl>
                                      </p:cBhvr>
                                    </p:animEffect>
                                  </p:childTnLst>
                                </p:cTn>
                              </p:par>
                            </p:childTnLst>
                          </p:cTn>
                        </p:par>
                        <p:par>
                          <p:cTn id="106" fill="hold">
                            <p:stCondLst>
                              <p:cond delay="5500"/>
                            </p:stCondLst>
                            <p:childTnLst>
                              <p:par>
                                <p:cTn id="107" presetID="10" presetClass="entr" presetSubtype="0" fill="hold"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6" grpId="0" animBg="1"/>
      <p:bldP spid="88" grpId="0" animBg="1"/>
      <p:bldP spid="89" grpId="0" animBg="1"/>
      <p:bldP spid="90" grpId="0" animBg="1"/>
      <p:bldP spid="91" grpId="0" animBg="1"/>
      <p:bldP spid="95" grpId="0" animBg="1"/>
      <p:bldP spid="96" grpId="0" animBg="1"/>
      <p:bldP spid="97" grpId="0" animBg="1"/>
      <p:bldP spid="98" grpId="0" animBg="1"/>
      <p:bldP spid="99" grpId="0" animBg="1"/>
      <p:bldP spid="100" grpId="0" animBg="1"/>
      <p:bldP spid="104" grpId="0" animBg="1"/>
      <p:bldP spid="10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The BizTalk Server Development Environment</a:t>
            </a:r>
          </a:p>
        </p:txBody>
      </p:sp>
      <p:sp>
        <p:nvSpPr>
          <p:cNvPr id="11" name="Subtitle 10"/>
          <p:cNvSpPr>
            <a:spLocks noGrp="1"/>
          </p:cNvSpPr>
          <p:nvPr>
            <p:ph type="subTitle" idx="1"/>
          </p:nvPr>
        </p:nvSpPr>
        <p:spPr/>
        <p:txBody>
          <a:bodyPr/>
          <a:lstStyle/>
          <a:p>
            <a:r>
              <a:rPr lang="en-US" dirty="0"/>
              <a:t>Lesson </a:t>
            </a:r>
            <a:r>
              <a:rPr lang="en-US" dirty="0" smtClean="0"/>
              <a:t>3</a:t>
            </a:r>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34</a:t>
            </a:fld>
            <a:endParaRPr lang="pt-PT" dirty="0"/>
          </a:p>
        </p:txBody>
      </p:sp>
    </p:spTree>
    <p:extLst>
      <p:ext uri="{BB962C8B-B14F-4D97-AF65-F5344CB8AC3E}">
        <p14:creationId xmlns:p14="http://schemas.microsoft.com/office/powerpoint/2010/main" val="301289079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b="1" dirty="0"/>
              <a:t>System Requirements </a:t>
            </a:r>
            <a:endParaRPr lang="en-US" b="1" dirty="0" smtClean="0"/>
          </a:p>
          <a:p>
            <a:pPr lvl="1"/>
            <a:r>
              <a:rPr lang="en-US" sz="1600" dirty="0" smtClean="0"/>
              <a:t>Minimum hardware requirements</a:t>
            </a:r>
            <a:r>
              <a:rPr lang="en-US" sz="1600" dirty="0"/>
              <a:t>: 1-GHz Pentium-compatible </a:t>
            </a:r>
            <a:r>
              <a:rPr lang="en-US" sz="1600" dirty="0" smtClean="0"/>
              <a:t>CPU; 2 </a:t>
            </a:r>
            <a:r>
              <a:rPr lang="en-US" sz="1600" dirty="0"/>
              <a:t>GB of </a:t>
            </a:r>
            <a:r>
              <a:rPr lang="en-US" sz="1600" dirty="0" smtClean="0"/>
              <a:t>RAM; 10 </a:t>
            </a:r>
            <a:r>
              <a:rPr lang="en-US" sz="1600" dirty="0"/>
              <a:t>GB of available hard disk space </a:t>
            </a:r>
            <a:endParaRPr lang="en-US" sz="1600" dirty="0" smtClean="0"/>
          </a:p>
          <a:p>
            <a:pPr lvl="1"/>
            <a:r>
              <a:rPr lang="en-US" sz="1600" dirty="0"/>
              <a:t>Recommended hardware: 2-GHz or higher Pentium-compatible </a:t>
            </a:r>
            <a:r>
              <a:rPr lang="en-US" sz="1600" dirty="0" smtClean="0"/>
              <a:t>CPU; 3 </a:t>
            </a:r>
            <a:r>
              <a:rPr lang="en-US" sz="1600" dirty="0"/>
              <a:t>GB or more of </a:t>
            </a:r>
            <a:r>
              <a:rPr lang="en-US" sz="1600" dirty="0" smtClean="0"/>
              <a:t>RAM; 60 </a:t>
            </a:r>
            <a:r>
              <a:rPr lang="en-US" sz="1600" dirty="0"/>
              <a:t>GB or more of available hard disk space </a:t>
            </a:r>
          </a:p>
          <a:p>
            <a:pPr lvl="1"/>
            <a:r>
              <a:rPr lang="en-US" sz="1600" dirty="0"/>
              <a:t>SO: Windows Server 2008 R2 or Windows Server 2008 or Windows 7 </a:t>
            </a:r>
            <a:r>
              <a:rPr lang="en-US" sz="1600" dirty="0" smtClean="0"/>
              <a:t>or Windows </a:t>
            </a:r>
            <a:r>
              <a:rPr lang="en-US" sz="1600" dirty="0"/>
              <a:t>Vista SP2</a:t>
            </a:r>
          </a:p>
          <a:p>
            <a:r>
              <a:rPr lang="en-US" b="1" dirty="0" smtClean="0"/>
              <a:t>Software</a:t>
            </a:r>
            <a:r>
              <a:rPr lang="en-US" sz="2100" b="1" dirty="0" smtClean="0"/>
              <a:t> </a:t>
            </a:r>
            <a:r>
              <a:rPr lang="en-US" sz="2100" b="1" dirty="0"/>
              <a:t>Requirements</a:t>
            </a:r>
          </a:p>
          <a:p>
            <a:pPr lvl="1"/>
            <a:r>
              <a:rPr lang="en-US" sz="1600" dirty="0"/>
              <a:t>Minimum Developer Installation: .NET Framework 3.5 with </a:t>
            </a:r>
            <a:r>
              <a:rPr lang="en-US" sz="1600" dirty="0" smtClean="0"/>
              <a:t>SP1; .</a:t>
            </a:r>
            <a:r>
              <a:rPr lang="en-US" sz="1600" dirty="0"/>
              <a:t>NET Framework </a:t>
            </a:r>
            <a:r>
              <a:rPr lang="en-US" sz="1600" dirty="0" smtClean="0"/>
              <a:t>4; SQL </a:t>
            </a:r>
            <a:r>
              <a:rPr lang="en-US" sz="1600" dirty="0"/>
              <a:t>Server 2008 R2 or SQL Server 2008 with </a:t>
            </a:r>
            <a:r>
              <a:rPr lang="en-US" sz="1600" dirty="0" smtClean="0"/>
              <a:t>SP1; Visual </a:t>
            </a:r>
            <a:r>
              <a:rPr lang="en-US" sz="1600" dirty="0"/>
              <a:t>Studio 2010 with C# </a:t>
            </a:r>
            <a:r>
              <a:rPr lang="en-US" sz="1600" dirty="0" smtClean="0"/>
              <a:t>Installed; BizTalk </a:t>
            </a:r>
            <a:r>
              <a:rPr lang="en-US" sz="1600" dirty="0"/>
              <a:t>Server 2010 Developer Edition</a:t>
            </a:r>
          </a:p>
          <a:p>
            <a:pPr lvl="1"/>
            <a:endParaRPr lang="en-US" sz="1600" dirty="0"/>
          </a:p>
          <a:p>
            <a:pPr lvl="1"/>
            <a:endParaRPr lang="en-US" sz="1600" dirty="0"/>
          </a:p>
          <a:p>
            <a:pPr marL="345327" lvl="1" indent="0">
              <a:buNone/>
            </a:pPr>
            <a:endParaRPr lang="en-US" sz="1600" dirty="0" smtClean="0"/>
          </a:p>
          <a:p>
            <a:pPr lvl="1"/>
            <a:endParaRPr lang="pt-PT" dirty="0"/>
          </a:p>
        </p:txBody>
      </p:sp>
      <p:sp>
        <p:nvSpPr>
          <p:cNvPr id="13" name="Title 12"/>
          <p:cNvSpPr>
            <a:spLocks noGrp="1"/>
          </p:cNvSpPr>
          <p:nvPr>
            <p:ph type="title"/>
          </p:nvPr>
        </p:nvSpPr>
        <p:spPr/>
        <p:txBody>
          <a:bodyPr/>
          <a:lstStyle/>
          <a:p>
            <a:r>
              <a:rPr lang="en-US" dirty="0"/>
              <a:t>The BizTalk Server Development Environment</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35</a:t>
            </a:fld>
            <a:endParaRPr lang="pt-PT" noProof="0"/>
          </a:p>
        </p:txBody>
      </p:sp>
      <p:pic>
        <p:nvPicPr>
          <p:cNvPr id="24" name="Picture 6" descr="SQL Server 2008"/>
          <p:cNvPicPr>
            <a:picLocks noChangeAspect="1" noChangeArrowheads="1"/>
          </p:cNvPicPr>
          <p:nvPr/>
        </p:nvPicPr>
        <p:blipFill>
          <a:blip r:embed="rId3" cstate="print"/>
          <a:srcRect/>
          <a:stretch>
            <a:fillRect/>
          </a:stretch>
        </p:blipFill>
        <p:spPr bwMode="auto">
          <a:xfrm>
            <a:off x="5468937" y="5903913"/>
            <a:ext cx="2111375" cy="384175"/>
          </a:xfrm>
          <a:prstGeom prst="rect">
            <a:avLst/>
          </a:prstGeom>
          <a:noFill/>
          <a:ln w="9525">
            <a:noFill/>
            <a:miter lim="800000"/>
            <a:headEnd/>
            <a:tailEnd/>
          </a:ln>
        </p:spPr>
      </p:pic>
      <p:pic>
        <p:nvPicPr>
          <p:cNvPr id="25" name="Picture 7" descr="Visual Studio 2008"/>
          <p:cNvPicPr>
            <a:picLocks noChangeAspect="1" noChangeArrowheads="1"/>
          </p:cNvPicPr>
          <p:nvPr/>
        </p:nvPicPr>
        <p:blipFill>
          <a:blip r:embed="rId4" cstate="print"/>
          <a:srcRect/>
          <a:stretch>
            <a:fillRect/>
          </a:stretch>
        </p:blipFill>
        <p:spPr bwMode="auto">
          <a:xfrm>
            <a:off x="2895600" y="5943600"/>
            <a:ext cx="2430462" cy="301625"/>
          </a:xfrm>
          <a:prstGeom prst="rect">
            <a:avLst/>
          </a:prstGeom>
          <a:noFill/>
          <a:ln w="9525">
            <a:noFill/>
            <a:miter lim="800000"/>
            <a:headEnd/>
            <a:tailEnd/>
          </a:ln>
        </p:spPr>
      </p:pic>
      <p:pic>
        <p:nvPicPr>
          <p:cNvPr id="26" name="Picture 15" descr="Home"/>
          <p:cNvPicPr>
            <a:picLocks noChangeAspect="1" noChangeArrowheads="1"/>
          </p:cNvPicPr>
          <p:nvPr/>
        </p:nvPicPr>
        <p:blipFill>
          <a:blip r:embed="rId5" cstate="print"/>
          <a:srcRect/>
          <a:stretch>
            <a:fillRect/>
          </a:stretch>
        </p:blipFill>
        <p:spPr bwMode="auto">
          <a:xfrm>
            <a:off x="936625" y="5892800"/>
            <a:ext cx="1828800" cy="395288"/>
          </a:xfrm>
          <a:prstGeom prst="rect">
            <a:avLst/>
          </a:prstGeom>
          <a:noFill/>
          <a:ln w="9525">
            <a:noFill/>
            <a:miter lim="800000"/>
            <a:headEnd/>
            <a:tailEnd/>
          </a:ln>
        </p:spPr>
      </p:pic>
    </p:spTree>
    <p:extLst>
      <p:ext uri="{BB962C8B-B14F-4D97-AF65-F5344CB8AC3E}">
        <p14:creationId xmlns:p14="http://schemas.microsoft.com/office/powerpoint/2010/main" val="380863726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Project Templates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36</a:t>
            </a:fld>
            <a:endParaRPr lang="pt-PT" noProof="0"/>
          </a:p>
        </p:txBody>
      </p:sp>
      <p:grpSp>
        <p:nvGrpSpPr>
          <p:cNvPr id="5" name="Group 4"/>
          <p:cNvGrpSpPr/>
          <p:nvPr/>
        </p:nvGrpSpPr>
        <p:grpSpPr>
          <a:xfrm>
            <a:off x="2292892" y="1797784"/>
            <a:ext cx="3758863" cy="4539299"/>
            <a:chOff x="2149475" y="1871663"/>
            <a:chExt cx="4718050" cy="4110911"/>
          </a:xfrm>
        </p:grpSpPr>
        <p:sp>
          <p:nvSpPr>
            <p:cNvPr id="90" name="Text Box 4"/>
            <p:cNvSpPr txBox="1">
              <a:spLocks noChangeArrowheads="1"/>
            </p:cNvSpPr>
            <p:nvPr/>
          </p:nvSpPr>
          <p:spPr bwMode="auto">
            <a:xfrm>
              <a:off x="2532063" y="2801937"/>
              <a:ext cx="1904999" cy="484991"/>
            </a:xfrm>
            <a:prstGeom prst="rect">
              <a:avLst/>
            </a:prstGeom>
            <a:noFill/>
            <a:ln w="9525" algn="ctr">
              <a:noFill/>
              <a:miter lim="800000"/>
              <a:headEnd/>
              <a:tailEnd/>
            </a:ln>
          </p:spPr>
          <p:txBody>
            <a:bodyPr>
              <a:spAutoFit/>
            </a:bodyPr>
            <a:lstStyle/>
            <a:p>
              <a:pPr>
                <a:lnSpc>
                  <a:spcPct val="90000"/>
                </a:lnSpc>
                <a:spcBef>
                  <a:spcPct val="40000"/>
                </a:spcBef>
              </a:pPr>
              <a:r>
                <a:rPr lang="en-US" sz="1600" dirty="0">
                  <a:latin typeface="Segoe UI Light" pitchFamily="34" charset="0"/>
                  <a:cs typeface="Segoe UI Light" pitchFamily="34" charset="0"/>
                </a:rPr>
                <a:t>Empty BizTalk Server Project</a:t>
              </a:r>
            </a:p>
          </p:txBody>
        </p:sp>
        <p:sp>
          <p:nvSpPr>
            <p:cNvPr id="91" name="Text Box 7"/>
            <p:cNvSpPr txBox="1">
              <a:spLocks noChangeArrowheads="1"/>
            </p:cNvSpPr>
            <p:nvPr/>
          </p:nvSpPr>
          <p:spPr bwMode="auto">
            <a:xfrm>
              <a:off x="4735512" y="2828925"/>
              <a:ext cx="1968500" cy="484991"/>
            </a:xfrm>
            <a:prstGeom prst="rect">
              <a:avLst/>
            </a:prstGeom>
            <a:noFill/>
            <a:ln w="9525" algn="ctr">
              <a:noFill/>
              <a:miter lim="800000"/>
              <a:headEnd/>
              <a:tailEnd/>
            </a:ln>
          </p:spPr>
          <p:txBody>
            <a:bodyPr>
              <a:spAutoFit/>
            </a:bodyPr>
            <a:lstStyle/>
            <a:p>
              <a:pPr>
                <a:lnSpc>
                  <a:spcPct val="90000"/>
                </a:lnSpc>
                <a:spcBef>
                  <a:spcPct val="40000"/>
                </a:spcBef>
              </a:pPr>
              <a:r>
                <a:rPr lang="en-US" sz="1600" dirty="0">
                  <a:latin typeface="Segoe UI Light" pitchFamily="34" charset="0"/>
                  <a:cs typeface="Segoe UI Light" pitchFamily="34" charset="0"/>
                </a:rPr>
                <a:t>BizTalk Server BPEL Import</a:t>
              </a:r>
            </a:p>
          </p:txBody>
        </p:sp>
        <p:sp>
          <p:nvSpPr>
            <p:cNvPr id="92" name="AutoShape 8"/>
            <p:cNvSpPr>
              <a:spLocks noChangeArrowheads="1"/>
            </p:cNvSpPr>
            <p:nvPr/>
          </p:nvSpPr>
          <p:spPr bwMode="auto">
            <a:xfrm>
              <a:off x="2149475" y="3706813"/>
              <a:ext cx="4718050" cy="2275761"/>
            </a:xfrm>
            <a:prstGeom prst="roundRect">
              <a:avLst>
                <a:gd name="adj" fmla="val 5581"/>
              </a:avLst>
            </a:prstGeom>
            <a:noFill/>
            <a:ln w="9525">
              <a:noFill/>
              <a:round/>
              <a:headEnd/>
              <a:tailEnd/>
            </a:ln>
            <a:effectLst>
              <a:outerShdw dist="35921" dir="2700000" algn="ctr" rotWithShape="0">
                <a:srgbClr val="AFAFAF"/>
              </a:outerShdw>
            </a:effectLst>
          </p:spPr>
          <p:txBody>
            <a:bodyPr tIns="45720" bIns="45720"/>
            <a:lstStyle/>
            <a:p>
              <a:pPr marL="58738" algn="l">
                <a:defRPr/>
              </a:pPr>
              <a:endParaRPr lang="en-US" sz="1600" b="0" dirty="0">
                <a:latin typeface="Segoe UI Light" pitchFamily="34" charset="0"/>
                <a:cs typeface="Segoe UI Light" pitchFamily="34" charset="0"/>
              </a:endParaRPr>
            </a:p>
          </p:txBody>
        </p:sp>
        <p:grpSp>
          <p:nvGrpSpPr>
            <p:cNvPr id="94" name="Group 12"/>
            <p:cNvGrpSpPr>
              <a:grpSpLocks/>
            </p:cNvGrpSpPr>
            <p:nvPr/>
          </p:nvGrpSpPr>
          <p:grpSpPr bwMode="auto">
            <a:xfrm>
              <a:off x="2795588" y="1928813"/>
              <a:ext cx="1376362" cy="903287"/>
              <a:chOff x="804" y="1290"/>
              <a:chExt cx="867" cy="569"/>
            </a:xfrm>
          </p:grpSpPr>
          <p:pic>
            <p:nvPicPr>
              <p:cNvPr id="95" name="Picture 13" descr="Application_Console"/>
              <p:cNvPicPr>
                <a:picLocks noChangeAspect="1" noChangeArrowheads="1"/>
              </p:cNvPicPr>
              <p:nvPr/>
            </p:nvPicPr>
            <p:blipFill>
              <a:blip r:embed="rId3" cstate="print"/>
              <a:srcRect/>
              <a:stretch>
                <a:fillRect/>
              </a:stretch>
            </p:blipFill>
            <p:spPr bwMode="auto">
              <a:xfrm>
                <a:off x="1031" y="1290"/>
                <a:ext cx="640" cy="569"/>
              </a:xfrm>
              <a:prstGeom prst="rect">
                <a:avLst/>
              </a:prstGeom>
              <a:noFill/>
              <a:ln w="9525">
                <a:noFill/>
                <a:miter lim="800000"/>
                <a:headEnd/>
                <a:tailEnd/>
              </a:ln>
            </p:spPr>
          </p:pic>
          <p:grpSp>
            <p:nvGrpSpPr>
              <p:cNvPr id="96" name="Group 14"/>
              <p:cNvGrpSpPr>
                <a:grpSpLocks/>
              </p:cNvGrpSpPr>
              <p:nvPr/>
            </p:nvGrpSpPr>
            <p:grpSpPr bwMode="auto">
              <a:xfrm>
                <a:off x="804" y="1301"/>
                <a:ext cx="331" cy="511"/>
                <a:chOff x="855" y="2557"/>
                <a:chExt cx="334" cy="516"/>
              </a:xfrm>
            </p:grpSpPr>
            <p:pic>
              <p:nvPicPr>
                <p:cNvPr id="98" name="Picture 15" descr="Documen_Writing01"/>
                <p:cNvPicPr>
                  <a:picLocks noChangeAspect="1" noChangeArrowheads="1"/>
                </p:cNvPicPr>
                <p:nvPr/>
              </p:nvPicPr>
              <p:blipFill>
                <a:blip r:embed="rId4" cstate="print"/>
                <a:srcRect/>
                <a:stretch>
                  <a:fillRect/>
                </a:stretch>
              </p:blipFill>
              <p:spPr bwMode="auto">
                <a:xfrm>
                  <a:off x="855" y="2557"/>
                  <a:ext cx="270" cy="441"/>
                </a:xfrm>
                <a:prstGeom prst="rect">
                  <a:avLst/>
                </a:prstGeom>
                <a:noFill/>
                <a:ln w="9525">
                  <a:noFill/>
                  <a:miter lim="800000"/>
                  <a:headEnd/>
                  <a:tailEnd/>
                </a:ln>
              </p:spPr>
            </p:pic>
            <p:pic>
              <p:nvPicPr>
                <p:cNvPr id="99" name="Picture 16" descr="Documen_Writing01"/>
                <p:cNvPicPr>
                  <a:picLocks noChangeAspect="1" noChangeArrowheads="1"/>
                </p:cNvPicPr>
                <p:nvPr/>
              </p:nvPicPr>
              <p:blipFill>
                <a:blip r:embed="rId4" cstate="print"/>
                <a:srcRect/>
                <a:stretch>
                  <a:fillRect/>
                </a:stretch>
              </p:blipFill>
              <p:spPr bwMode="auto">
                <a:xfrm>
                  <a:off x="919" y="2632"/>
                  <a:ext cx="270" cy="441"/>
                </a:xfrm>
                <a:prstGeom prst="rect">
                  <a:avLst/>
                </a:prstGeom>
                <a:noFill/>
                <a:ln w="9525">
                  <a:noFill/>
                  <a:miter lim="800000"/>
                  <a:headEnd/>
                  <a:tailEnd/>
                </a:ln>
              </p:spPr>
            </p:pic>
          </p:grpSp>
          <p:sp>
            <p:nvSpPr>
              <p:cNvPr id="97" name="Rectangle 17"/>
              <p:cNvSpPr>
                <a:spLocks noChangeArrowheads="1"/>
              </p:cNvSpPr>
              <p:nvPr/>
            </p:nvSpPr>
            <p:spPr bwMode="auto">
              <a:xfrm>
                <a:off x="1175" y="1447"/>
                <a:ext cx="353" cy="193"/>
              </a:xfrm>
              <a:prstGeom prst="rect">
                <a:avLst/>
              </a:prstGeom>
              <a:noFill/>
              <a:ln w="9525" algn="ctr">
                <a:noFill/>
                <a:miter lim="800000"/>
                <a:headEnd/>
                <a:tailEnd/>
              </a:ln>
            </p:spPr>
            <p:txBody>
              <a:bodyPr wrap="none">
                <a:spAutoFit/>
              </a:bodyPr>
              <a:lstStyle/>
              <a:p>
                <a:r>
                  <a:rPr lang="en-US" sz="1600">
                    <a:solidFill>
                      <a:srgbClr val="3366CC"/>
                    </a:solidFill>
                    <a:latin typeface="Segoe" pitchFamily="34" charset="0"/>
                  </a:rPr>
                  <a:t>BT</a:t>
                </a:r>
              </a:p>
            </p:txBody>
          </p:sp>
        </p:grpSp>
        <p:grpSp>
          <p:nvGrpSpPr>
            <p:cNvPr id="100" name="Group 18"/>
            <p:cNvGrpSpPr>
              <a:grpSpLocks/>
            </p:cNvGrpSpPr>
            <p:nvPr/>
          </p:nvGrpSpPr>
          <p:grpSpPr bwMode="auto">
            <a:xfrm>
              <a:off x="5030788" y="1871663"/>
              <a:ext cx="1376362" cy="903287"/>
              <a:chOff x="804" y="1290"/>
              <a:chExt cx="867" cy="569"/>
            </a:xfrm>
          </p:grpSpPr>
          <p:pic>
            <p:nvPicPr>
              <p:cNvPr id="101" name="Picture 19" descr="Application_Console"/>
              <p:cNvPicPr>
                <a:picLocks noChangeAspect="1" noChangeArrowheads="1"/>
              </p:cNvPicPr>
              <p:nvPr/>
            </p:nvPicPr>
            <p:blipFill>
              <a:blip r:embed="rId3" cstate="print"/>
              <a:srcRect/>
              <a:stretch>
                <a:fillRect/>
              </a:stretch>
            </p:blipFill>
            <p:spPr bwMode="auto">
              <a:xfrm>
                <a:off x="1031" y="1290"/>
                <a:ext cx="640" cy="569"/>
              </a:xfrm>
              <a:prstGeom prst="rect">
                <a:avLst/>
              </a:prstGeom>
              <a:noFill/>
              <a:ln w="9525">
                <a:noFill/>
                <a:miter lim="800000"/>
                <a:headEnd/>
                <a:tailEnd/>
              </a:ln>
            </p:spPr>
          </p:pic>
          <p:grpSp>
            <p:nvGrpSpPr>
              <p:cNvPr id="102" name="Group 20"/>
              <p:cNvGrpSpPr>
                <a:grpSpLocks/>
              </p:cNvGrpSpPr>
              <p:nvPr/>
            </p:nvGrpSpPr>
            <p:grpSpPr bwMode="auto">
              <a:xfrm>
                <a:off x="804" y="1301"/>
                <a:ext cx="331" cy="511"/>
                <a:chOff x="855" y="2557"/>
                <a:chExt cx="334" cy="516"/>
              </a:xfrm>
            </p:grpSpPr>
            <p:pic>
              <p:nvPicPr>
                <p:cNvPr id="104" name="Picture 21" descr="Documen_Writing01"/>
                <p:cNvPicPr>
                  <a:picLocks noChangeAspect="1" noChangeArrowheads="1"/>
                </p:cNvPicPr>
                <p:nvPr/>
              </p:nvPicPr>
              <p:blipFill>
                <a:blip r:embed="rId4" cstate="print"/>
                <a:srcRect/>
                <a:stretch>
                  <a:fillRect/>
                </a:stretch>
              </p:blipFill>
              <p:spPr bwMode="auto">
                <a:xfrm>
                  <a:off x="855" y="2557"/>
                  <a:ext cx="270" cy="441"/>
                </a:xfrm>
                <a:prstGeom prst="rect">
                  <a:avLst/>
                </a:prstGeom>
                <a:noFill/>
                <a:ln w="9525">
                  <a:noFill/>
                  <a:miter lim="800000"/>
                  <a:headEnd/>
                  <a:tailEnd/>
                </a:ln>
              </p:spPr>
            </p:pic>
            <p:pic>
              <p:nvPicPr>
                <p:cNvPr id="105" name="Picture 22" descr="Documen_Writing01"/>
                <p:cNvPicPr>
                  <a:picLocks noChangeAspect="1" noChangeArrowheads="1"/>
                </p:cNvPicPr>
                <p:nvPr/>
              </p:nvPicPr>
              <p:blipFill>
                <a:blip r:embed="rId4" cstate="print"/>
                <a:srcRect/>
                <a:stretch>
                  <a:fillRect/>
                </a:stretch>
              </p:blipFill>
              <p:spPr bwMode="auto">
                <a:xfrm>
                  <a:off x="919" y="2632"/>
                  <a:ext cx="270" cy="441"/>
                </a:xfrm>
                <a:prstGeom prst="rect">
                  <a:avLst/>
                </a:prstGeom>
                <a:noFill/>
                <a:ln w="9525">
                  <a:noFill/>
                  <a:miter lim="800000"/>
                  <a:headEnd/>
                  <a:tailEnd/>
                </a:ln>
              </p:spPr>
            </p:pic>
          </p:grpSp>
          <p:sp>
            <p:nvSpPr>
              <p:cNvPr id="103" name="Rectangle 23"/>
              <p:cNvSpPr>
                <a:spLocks noChangeArrowheads="1"/>
              </p:cNvSpPr>
              <p:nvPr/>
            </p:nvSpPr>
            <p:spPr bwMode="auto">
              <a:xfrm>
                <a:off x="1175" y="1447"/>
                <a:ext cx="353" cy="193"/>
              </a:xfrm>
              <a:prstGeom prst="rect">
                <a:avLst/>
              </a:prstGeom>
              <a:noFill/>
              <a:ln w="9525" algn="ctr">
                <a:noFill/>
                <a:miter lim="800000"/>
                <a:headEnd/>
                <a:tailEnd/>
              </a:ln>
            </p:spPr>
            <p:txBody>
              <a:bodyPr wrap="none">
                <a:spAutoFit/>
              </a:bodyPr>
              <a:lstStyle/>
              <a:p>
                <a:r>
                  <a:rPr lang="en-US" sz="1600">
                    <a:solidFill>
                      <a:srgbClr val="3366CC"/>
                    </a:solidFill>
                    <a:latin typeface="Segoe" pitchFamily="34" charset="0"/>
                  </a:rPr>
                  <a:t>BT</a:t>
                </a:r>
              </a:p>
            </p:txBody>
          </p:sp>
        </p:grpSp>
      </p:grpSp>
      <p:sp>
        <p:nvSpPr>
          <p:cNvPr id="6" name="Rectangle 5"/>
          <p:cNvSpPr/>
          <p:nvPr/>
        </p:nvSpPr>
        <p:spPr>
          <a:xfrm>
            <a:off x="2209800" y="3856664"/>
            <a:ext cx="4572000" cy="1477328"/>
          </a:xfrm>
          <a:prstGeom prst="rect">
            <a:avLst/>
          </a:prstGeom>
        </p:spPr>
        <p:txBody>
          <a:bodyPr>
            <a:spAutoFit/>
          </a:bodyPr>
          <a:lstStyle/>
          <a:p>
            <a:pPr marL="285750" indent="-285750">
              <a:buFont typeface="Arial" pitchFamily="34" charset="0"/>
              <a:buChar char="•"/>
            </a:pPr>
            <a:r>
              <a:rPr lang="en-US" dirty="0">
                <a:latin typeface="Segoe UI Light" pitchFamily="34" charset="0"/>
                <a:cs typeface="Segoe UI Light" pitchFamily="34" charset="0"/>
              </a:rPr>
              <a:t>Contain files, programs, tools for creating BizTalk </a:t>
            </a:r>
            <a:r>
              <a:rPr lang="en-US" dirty="0" smtClean="0">
                <a:latin typeface="Segoe UI Light" pitchFamily="34" charset="0"/>
                <a:cs typeface="Segoe UI Light" pitchFamily="34" charset="0"/>
              </a:rPr>
              <a:t>applications</a:t>
            </a:r>
          </a:p>
          <a:p>
            <a:pPr marL="285750" indent="-285750">
              <a:buFont typeface="Arial" pitchFamily="34" charset="0"/>
              <a:buChar char="•"/>
            </a:pPr>
            <a:endParaRPr lang="en-US" dirty="0">
              <a:latin typeface="Segoe UI Light" pitchFamily="34" charset="0"/>
              <a:cs typeface="Segoe UI Light" pitchFamily="34" charset="0"/>
            </a:endParaRPr>
          </a:p>
          <a:p>
            <a:pPr marL="285750" indent="-285750">
              <a:buFont typeface="Arial" pitchFamily="34" charset="0"/>
              <a:buChar char="•"/>
            </a:pPr>
            <a:r>
              <a:rPr lang="en-US" dirty="0">
                <a:latin typeface="Segoe UI Light" pitchFamily="34" charset="0"/>
                <a:cs typeface="Segoe UI Light" pitchFamily="34" charset="0"/>
              </a:rPr>
              <a:t>Specify the structure, constraints, and content of the items in a project</a:t>
            </a:r>
          </a:p>
        </p:txBody>
      </p:sp>
    </p:spTree>
    <p:extLst>
      <p:ext uri="{BB962C8B-B14F-4D97-AF65-F5344CB8AC3E}">
        <p14:creationId xmlns:p14="http://schemas.microsoft.com/office/powerpoint/2010/main" val="324818370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Tools for Developers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37</a:t>
            </a:fld>
            <a:endParaRPr lang="pt-PT" noProof="0"/>
          </a:p>
        </p:txBody>
      </p:sp>
      <p:sp>
        <p:nvSpPr>
          <p:cNvPr id="22" name="Oval 2"/>
          <p:cNvSpPr>
            <a:spLocks noChangeArrowheads="1"/>
          </p:cNvSpPr>
          <p:nvPr/>
        </p:nvSpPr>
        <p:spPr bwMode="auto">
          <a:xfrm>
            <a:off x="2618656" y="2319470"/>
            <a:ext cx="4195166" cy="3269657"/>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lnSpc>
                <a:spcPct val="90000"/>
              </a:lnSpc>
              <a:spcBef>
                <a:spcPct val="40000"/>
              </a:spcBef>
              <a:buClr>
                <a:srgbClr val="8DACD0"/>
              </a:buClr>
              <a:buSzPct val="70000"/>
              <a:buFont typeface="Wingdings" pitchFamily="2" charset="2"/>
              <a:buNone/>
              <a:defRPr/>
            </a:pPr>
            <a:r>
              <a:rPr lang="en-US" sz="1600" b="1" dirty="0"/>
              <a:t>Visual Studio 2010</a:t>
            </a:r>
          </a:p>
        </p:txBody>
      </p:sp>
      <p:sp>
        <p:nvSpPr>
          <p:cNvPr id="23" name="AutoShape 3"/>
          <p:cNvSpPr>
            <a:spLocks noChangeArrowheads="1"/>
          </p:cNvSpPr>
          <p:nvPr/>
        </p:nvSpPr>
        <p:spPr bwMode="auto">
          <a:xfrm>
            <a:off x="1326614" y="1524000"/>
            <a:ext cx="1857999" cy="2527675"/>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DADAD"/>
            </a:outerShdw>
          </a:effectLst>
        </p:spPr>
        <p:txBody>
          <a:bodyPr/>
          <a:lstStyle/>
          <a:p>
            <a:pPr>
              <a:lnSpc>
                <a:spcPct val="90000"/>
              </a:lnSpc>
              <a:spcBef>
                <a:spcPct val="40000"/>
              </a:spcBef>
              <a:defRPr/>
            </a:pPr>
            <a:r>
              <a:rPr lang="en-US" sz="1200" b="1" dirty="0"/>
              <a:t>Define Schemas</a:t>
            </a:r>
          </a:p>
        </p:txBody>
      </p:sp>
      <p:sp>
        <p:nvSpPr>
          <p:cNvPr id="24" name="AutoShape 4"/>
          <p:cNvSpPr>
            <a:spLocks noChangeArrowheads="1"/>
          </p:cNvSpPr>
          <p:nvPr/>
        </p:nvSpPr>
        <p:spPr bwMode="auto">
          <a:xfrm>
            <a:off x="5233301" y="1524000"/>
            <a:ext cx="2584085" cy="2187543"/>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DADAD"/>
            </a:outerShdw>
          </a:effectLst>
        </p:spPr>
        <p:txBody>
          <a:bodyPr/>
          <a:lstStyle/>
          <a:p>
            <a:pPr>
              <a:lnSpc>
                <a:spcPct val="90000"/>
              </a:lnSpc>
              <a:spcBef>
                <a:spcPct val="40000"/>
              </a:spcBef>
              <a:defRPr/>
            </a:pPr>
            <a:r>
              <a:rPr lang="en-US" sz="1200" b="1" dirty="0"/>
              <a:t>Transform Data</a:t>
            </a:r>
          </a:p>
        </p:txBody>
      </p:sp>
      <p:sp>
        <p:nvSpPr>
          <p:cNvPr id="25" name="AutoShape 5"/>
          <p:cNvSpPr>
            <a:spLocks noChangeArrowheads="1"/>
          </p:cNvSpPr>
          <p:nvPr/>
        </p:nvSpPr>
        <p:spPr bwMode="auto">
          <a:xfrm>
            <a:off x="5865265" y="3859665"/>
            <a:ext cx="1756543" cy="2225946"/>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DADAD"/>
            </a:outerShdw>
          </a:effectLst>
        </p:spPr>
        <p:txBody>
          <a:bodyPr/>
          <a:lstStyle/>
          <a:p>
            <a:pPr>
              <a:lnSpc>
                <a:spcPct val="90000"/>
              </a:lnSpc>
              <a:spcBef>
                <a:spcPct val="40000"/>
              </a:spcBef>
              <a:defRPr/>
            </a:pPr>
            <a:r>
              <a:rPr lang="en-US" sz="1200" b="1" dirty="0"/>
              <a:t>Process Messages</a:t>
            </a:r>
          </a:p>
        </p:txBody>
      </p:sp>
      <p:sp>
        <p:nvSpPr>
          <p:cNvPr id="26" name="AutoShape 6"/>
          <p:cNvSpPr>
            <a:spLocks noChangeArrowheads="1"/>
          </p:cNvSpPr>
          <p:nvPr/>
        </p:nvSpPr>
        <p:spPr bwMode="auto">
          <a:xfrm>
            <a:off x="1572310" y="4249171"/>
            <a:ext cx="1608636" cy="1844669"/>
          </a:xfrm>
          <a:prstGeom prst="roundRect">
            <a:avLst>
              <a:gd name="adj" fmla="val 2931"/>
            </a:avLst>
          </a:prstGeom>
          <a:solidFill>
            <a:srgbClr val="BBCDE3"/>
          </a:solidFill>
          <a:ln w="9525" algn="ctr">
            <a:solidFill>
              <a:srgbClr val="4D4D4D"/>
            </a:solidFill>
            <a:round/>
            <a:headEnd/>
            <a:tailEnd/>
          </a:ln>
          <a:effectLst>
            <a:outerShdw dist="35921" dir="2700000" algn="ctr" rotWithShape="0">
              <a:srgbClr val="ADADAD"/>
            </a:outerShdw>
          </a:effectLst>
        </p:spPr>
        <p:txBody>
          <a:bodyPr/>
          <a:lstStyle/>
          <a:p>
            <a:pPr>
              <a:lnSpc>
                <a:spcPct val="90000"/>
              </a:lnSpc>
              <a:spcBef>
                <a:spcPct val="40000"/>
              </a:spcBef>
              <a:defRPr/>
            </a:pPr>
            <a:r>
              <a:rPr lang="en-US" sz="1200" b="1" dirty="0"/>
              <a:t>Design Business Processes</a:t>
            </a:r>
          </a:p>
        </p:txBody>
      </p:sp>
      <p:grpSp>
        <p:nvGrpSpPr>
          <p:cNvPr id="27" name="Group 26"/>
          <p:cNvGrpSpPr/>
          <p:nvPr/>
        </p:nvGrpSpPr>
        <p:grpSpPr>
          <a:xfrm>
            <a:off x="2022141" y="1902534"/>
            <a:ext cx="800793" cy="1389330"/>
            <a:chOff x="1193800" y="1731963"/>
            <a:chExt cx="1039997" cy="1608137"/>
          </a:xfrm>
        </p:grpSpPr>
        <p:sp>
          <p:nvSpPr>
            <p:cNvPr id="28" name="AutoShape 7"/>
            <p:cNvSpPr>
              <a:spLocks noChangeArrowheads="1"/>
            </p:cNvSpPr>
            <p:nvPr/>
          </p:nvSpPr>
          <p:spPr bwMode="auto">
            <a:xfrm>
              <a:off x="1193800" y="1731963"/>
              <a:ext cx="1030288" cy="1608137"/>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endParaRPr lang="en-US" sz="1100"/>
            </a:p>
          </p:txBody>
        </p:sp>
        <p:grpSp>
          <p:nvGrpSpPr>
            <p:cNvPr id="29" name="Group 28"/>
            <p:cNvGrpSpPr>
              <a:grpSpLocks/>
            </p:cNvGrpSpPr>
            <p:nvPr/>
          </p:nvGrpSpPr>
          <p:grpSpPr bwMode="auto">
            <a:xfrm>
              <a:off x="1403349" y="1779582"/>
              <a:ext cx="789520" cy="224966"/>
              <a:chOff x="822" y="1082"/>
              <a:chExt cx="560" cy="174"/>
            </a:xfrm>
          </p:grpSpPr>
          <p:grpSp>
            <p:nvGrpSpPr>
              <p:cNvPr id="70" name="Group 29"/>
              <p:cNvGrpSpPr>
                <a:grpSpLocks/>
              </p:cNvGrpSpPr>
              <p:nvPr/>
            </p:nvGrpSpPr>
            <p:grpSpPr bwMode="auto">
              <a:xfrm>
                <a:off x="822" y="1082"/>
                <a:ext cx="115" cy="144"/>
                <a:chOff x="2313" y="1620"/>
                <a:chExt cx="246" cy="324"/>
              </a:xfrm>
            </p:grpSpPr>
            <p:sp>
              <p:nvSpPr>
                <p:cNvPr id="72" name="AutoShape 30"/>
                <p:cNvSpPr>
                  <a:spLocks noChangeArrowheads="1"/>
                </p:cNvSpPr>
                <p:nvPr/>
              </p:nvSpPr>
              <p:spPr bwMode="auto">
                <a:xfrm flipV="1">
                  <a:off x="2313" y="1620"/>
                  <a:ext cx="246" cy="323"/>
                </a:xfrm>
                <a:prstGeom prst="foldedCorner">
                  <a:avLst>
                    <a:gd name="adj" fmla="val 22361"/>
                  </a:avLst>
                </a:prstGeom>
                <a:no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73" name="Line 3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74" name="Line 3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75" name="Line 3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76" name="Line 3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77" name="Line 3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71" name="Text Box 36"/>
              <p:cNvSpPr txBox="1">
                <a:spLocks noChangeArrowheads="1"/>
              </p:cNvSpPr>
              <p:nvPr/>
            </p:nvSpPr>
            <p:spPr bwMode="auto">
              <a:xfrm>
                <a:off x="911" y="1099"/>
                <a:ext cx="471"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Customer</a:t>
                </a:r>
              </a:p>
            </p:txBody>
          </p:sp>
        </p:grpSp>
        <p:grpSp>
          <p:nvGrpSpPr>
            <p:cNvPr id="30" name="Group 37"/>
            <p:cNvGrpSpPr>
              <a:grpSpLocks/>
            </p:cNvGrpSpPr>
            <p:nvPr/>
          </p:nvGrpSpPr>
          <p:grpSpPr bwMode="auto">
            <a:xfrm>
              <a:off x="1611311" y="1981203"/>
              <a:ext cx="622486" cy="226657"/>
              <a:chOff x="826" y="1294"/>
              <a:chExt cx="441" cy="176"/>
            </a:xfrm>
          </p:grpSpPr>
          <p:grpSp>
            <p:nvGrpSpPr>
              <p:cNvPr id="61" name="Group 38"/>
              <p:cNvGrpSpPr>
                <a:grpSpLocks/>
              </p:cNvGrpSpPr>
              <p:nvPr/>
            </p:nvGrpSpPr>
            <p:grpSpPr bwMode="auto">
              <a:xfrm>
                <a:off x="826" y="1294"/>
                <a:ext cx="115" cy="144"/>
                <a:chOff x="883" y="1396"/>
                <a:chExt cx="115" cy="144"/>
              </a:xfrm>
            </p:grpSpPr>
            <p:sp>
              <p:nvSpPr>
                <p:cNvPr id="63" name="AutoShape 3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64" name="Line 4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65" name="Line 4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66" name="Line 4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67" name="Line 4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68" name="Line 4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69" name="Line 4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62" name="Text Box 46"/>
              <p:cNvSpPr txBox="1">
                <a:spLocks noChangeArrowheads="1"/>
              </p:cNvSpPr>
              <p:nvPr/>
            </p:nvSpPr>
            <p:spPr bwMode="auto">
              <a:xfrm>
                <a:off x="911" y="1312"/>
                <a:ext cx="356"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Name</a:t>
                </a:r>
              </a:p>
            </p:txBody>
          </p:sp>
        </p:grpSp>
        <p:grpSp>
          <p:nvGrpSpPr>
            <p:cNvPr id="31" name="Group 47"/>
            <p:cNvGrpSpPr>
              <a:grpSpLocks/>
            </p:cNvGrpSpPr>
            <p:nvPr/>
          </p:nvGrpSpPr>
          <p:grpSpPr bwMode="auto">
            <a:xfrm>
              <a:off x="1254125" y="1852613"/>
              <a:ext cx="82550" cy="74612"/>
              <a:chOff x="834" y="1956"/>
              <a:chExt cx="58" cy="58"/>
            </a:xfrm>
          </p:grpSpPr>
          <p:sp>
            <p:nvSpPr>
              <p:cNvPr id="59" name="Rectangle 4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60" name="Line 4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32" name="Group 50"/>
            <p:cNvGrpSpPr>
              <a:grpSpLocks/>
            </p:cNvGrpSpPr>
            <p:nvPr/>
          </p:nvGrpSpPr>
          <p:grpSpPr bwMode="auto">
            <a:xfrm>
              <a:off x="1611314" y="2192344"/>
              <a:ext cx="551745" cy="226391"/>
              <a:chOff x="826" y="1294"/>
              <a:chExt cx="391" cy="174"/>
            </a:xfrm>
          </p:grpSpPr>
          <p:grpSp>
            <p:nvGrpSpPr>
              <p:cNvPr id="50" name="Group 51"/>
              <p:cNvGrpSpPr>
                <a:grpSpLocks/>
              </p:cNvGrpSpPr>
              <p:nvPr/>
            </p:nvGrpSpPr>
            <p:grpSpPr bwMode="auto">
              <a:xfrm>
                <a:off x="826" y="1294"/>
                <a:ext cx="115" cy="144"/>
                <a:chOff x="883" y="1396"/>
                <a:chExt cx="115" cy="144"/>
              </a:xfrm>
            </p:grpSpPr>
            <p:sp>
              <p:nvSpPr>
                <p:cNvPr id="52"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53" name="Line 5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54" name="Line 5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55"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56"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57"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58"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51" name="Text Box 59"/>
              <p:cNvSpPr txBox="1">
                <a:spLocks noChangeArrowheads="1"/>
              </p:cNvSpPr>
              <p:nvPr/>
            </p:nvSpPr>
            <p:spPr bwMode="auto">
              <a:xfrm>
                <a:off x="914" y="1312"/>
                <a:ext cx="303" cy="156"/>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Title</a:t>
                </a:r>
              </a:p>
            </p:txBody>
          </p:sp>
        </p:grpSp>
        <p:sp>
          <p:nvSpPr>
            <p:cNvPr id="33" name="Line 60"/>
            <p:cNvSpPr>
              <a:spLocks noChangeShapeType="1"/>
            </p:cNvSpPr>
            <p:nvPr/>
          </p:nvSpPr>
          <p:spPr bwMode="auto">
            <a:xfrm>
              <a:off x="1474788" y="1979613"/>
              <a:ext cx="0" cy="309562"/>
            </a:xfrm>
            <a:prstGeom prst="line">
              <a:avLst/>
            </a:prstGeom>
            <a:noFill/>
            <a:ln w="12700" cap="rnd">
              <a:solidFill>
                <a:srgbClr val="4D4D4D"/>
              </a:solidFill>
              <a:prstDash val="sysDot"/>
              <a:round/>
              <a:headEnd/>
              <a:tailEnd/>
            </a:ln>
          </p:spPr>
          <p:txBody>
            <a:bodyPr wrap="none" anchor="ctr"/>
            <a:lstStyle/>
            <a:p>
              <a:endParaRPr lang="en-US" sz="1100"/>
            </a:p>
          </p:txBody>
        </p:sp>
        <p:sp>
          <p:nvSpPr>
            <p:cNvPr id="34" name="Line 61"/>
            <p:cNvSpPr>
              <a:spLocks noChangeShapeType="1"/>
            </p:cNvSpPr>
            <p:nvPr/>
          </p:nvSpPr>
          <p:spPr bwMode="auto">
            <a:xfrm flipH="1">
              <a:off x="1341438" y="1890713"/>
              <a:ext cx="52387" cy="1587"/>
            </a:xfrm>
            <a:prstGeom prst="line">
              <a:avLst/>
            </a:prstGeom>
            <a:noFill/>
            <a:ln w="12700" cap="rnd">
              <a:solidFill>
                <a:srgbClr val="4D4D4D"/>
              </a:solidFill>
              <a:prstDash val="sysDot"/>
              <a:round/>
              <a:headEnd/>
              <a:tailEnd/>
            </a:ln>
          </p:spPr>
          <p:txBody>
            <a:bodyPr wrap="none" anchor="ctr"/>
            <a:lstStyle/>
            <a:p>
              <a:endParaRPr lang="en-US" sz="1100"/>
            </a:p>
          </p:txBody>
        </p:sp>
        <p:sp>
          <p:nvSpPr>
            <p:cNvPr id="35" name="Line 62"/>
            <p:cNvSpPr>
              <a:spLocks noChangeShapeType="1"/>
            </p:cNvSpPr>
            <p:nvPr/>
          </p:nvSpPr>
          <p:spPr bwMode="auto">
            <a:xfrm flipH="1">
              <a:off x="1477963" y="2081213"/>
              <a:ext cx="11112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36" name="Line 63"/>
            <p:cNvSpPr>
              <a:spLocks noChangeShapeType="1"/>
            </p:cNvSpPr>
            <p:nvPr/>
          </p:nvSpPr>
          <p:spPr bwMode="auto">
            <a:xfrm flipH="1">
              <a:off x="1466850" y="2289175"/>
              <a:ext cx="122238"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37" name="Line 64"/>
            <p:cNvSpPr>
              <a:spLocks noChangeShapeType="1"/>
            </p:cNvSpPr>
            <p:nvPr/>
          </p:nvSpPr>
          <p:spPr bwMode="auto">
            <a:xfrm flipH="1">
              <a:off x="1479550" y="2732088"/>
              <a:ext cx="112713"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38" name="Line 65"/>
            <p:cNvSpPr>
              <a:spLocks noChangeShapeType="1"/>
            </p:cNvSpPr>
            <p:nvPr/>
          </p:nvSpPr>
          <p:spPr bwMode="auto">
            <a:xfrm flipH="1">
              <a:off x="1479550" y="2938463"/>
              <a:ext cx="112713"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39" name="Line 76"/>
            <p:cNvSpPr>
              <a:spLocks noChangeShapeType="1"/>
            </p:cNvSpPr>
            <p:nvPr/>
          </p:nvSpPr>
          <p:spPr bwMode="auto">
            <a:xfrm flipH="1">
              <a:off x="1479550" y="3144838"/>
              <a:ext cx="1174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40" name="Line 78"/>
            <p:cNvSpPr>
              <a:spLocks noChangeShapeType="1"/>
            </p:cNvSpPr>
            <p:nvPr/>
          </p:nvSpPr>
          <p:spPr bwMode="auto">
            <a:xfrm>
              <a:off x="1293813" y="1936750"/>
              <a:ext cx="1587" cy="568325"/>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41" name="Group 83"/>
            <p:cNvGrpSpPr>
              <a:grpSpLocks/>
            </p:cNvGrpSpPr>
            <p:nvPr/>
          </p:nvGrpSpPr>
          <p:grpSpPr bwMode="auto">
            <a:xfrm>
              <a:off x="1403351" y="2392366"/>
              <a:ext cx="563114" cy="225100"/>
              <a:chOff x="822" y="1082"/>
              <a:chExt cx="400" cy="175"/>
            </a:xfrm>
          </p:grpSpPr>
          <p:grpSp>
            <p:nvGrpSpPr>
              <p:cNvPr id="42" name="Group 84"/>
              <p:cNvGrpSpPr>
                <a:grpSpLocks/>
              </p:cNvGrpSpPr>
              <p:nvPr/>
            </p:nvGrpSpPr>
            <p:grpSpPr bwMode="auto">
              <a:xfrm>
                <a:off x="822" y="1082"/>
                <a:ext cx="115" cy="144"/>
                <a:chOff x="2313" y="1620"/>
                <a:chExt cx="246" cy="324"/>
              </a:xfrm>
            </p:grpSpPr>
            <p:sp>
              <p:nvSpPr>
                <p:cNvPr id="44" name="AutoShape 85"/>
                <p:cNvSpPr>
                  <a:spLocks noChangeArrowheads="1"/>
                </p:cNvSpPr>
                <p:nvPr/>
              </p:nvSpPr>
              <p:spPr bwMode="auto">
                <a:xfrm flipV="1">
                  <a:off x="2313" y="1620"/>
                  <a:ext cx="246" cy="325"/>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5" name="Line 8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46" name="Line 8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47" name="Line 8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48" name="Line 8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49" name="Line 9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43" name="Text Box 91"/>
              <p:cNvSpPr txBox="1">
                <a:spLocks noChangeArrowheads="1"/>
              </p:cNvSpPr>
              <p:nvPr/>
            </p:nvSpPr>
            <p:spPr bwMode="auto">
              <a:xfrm>
                <a:off x="911" y="1099"/>
                <a:ext cx="311"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Item</a:t>
                </a:r>
              </a:p>
            </p:txBody>
          </p:sp>
        </p:grpSp>
      </p:grpSp>
      <p:grpSp>
        <p:nvGrpSpPr>
          <p:cNvPr id="78" name="Group 77"/>
          <p:cNvGrpSpPr/>
          <p:nvPr/>
        </p:nvGrpSpPr>
        <p:grpSpPr>
          <a:xfrm>
            <a:off x="1397511" y="2338671"/>
            <a:ext cx="881716" cy="1389330"/>
            <a:chOff x="382588" y="2236788"/>
            <a:chExt cx="1145093" cy="1608137"/>
          </a:xfrm>
        </p:grpSpPr>
        <p:sp>
          <p:nvSpPr>
            <p:cNvPr id="79" name="Line 77"/>
            <p:cNvSpPr>
              <a:spLocks noChangeShapeType="1"/>
            </p:cNvSpPr>
            <p:nvPr/>
          </p:nvSpPr>
          <p:spPr bwMode="auto">
            <a:xfrm flipH="1">
              <a:off x="1341438" y="2503488"/>
              <a:ext cx="52387" cy="1587"/>
            </a:xfrm>
            <a:prstGeom prst="line">
              <a:avLst/>
            </a:prstGeom>
            <a:noFill/>
            <a:ln w="12700" cap="rnd">
              <a:solidFill>
                <a:srgbClr val="4D4D4D"/>
              </a:solidFill>
              <a:prstDash val="sysDot"/>
              <a:round/>
              <a:headEnd/>
              <a:tailEnd/>
            </a:ln>
          </p:spPr>
          <p:txBody>
            <a:bodyPr wrap="none" anchor="ctr"/>
            <a:lstStyle/>
            <a:p>
              <a:endParaRPr lang="en-US" sz="1100"/>
            </a:p>
          </p:txBody>
        </p:sp>
        <p:sp>
          <p:nvSpPr>
            <p:cNvPr id="80" name="Line 79"/>
            <p:cNvSpPr>
              <a:spLocks noChangeShapeType="1"/>
            </p:cNvSpPr>
            <p:nvPr/>
          </p:nvSpPr>
          <p:spPr bwMode="auto">
            <a:xfrm>
              <a:off x="1479550" y="2566988"/>
              <a:ext cx="0" cy="579437"/>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81" name="Group 80"/>
            <p:cNvGrpSpPr>
              <a:grpSpLocks/>
            </p:cNvGrpSpPr>
            <p:nvPr/>
          </p:nvGrpSpPr>
          <p:grpSpPr bwMode="auto">
            <a:xfrm>
              <a:off x="1254125" y="2463800"/>
              <a:ext cx="82550" cy="76200"/>
              <a:chOff x="834" y="1956"/>
              <a:chExt cx="58" cy="58"/>
            </a:xfrm>
          </p:grpSpPr>
          <p:sp>
            <p:nvSpPr>
              <p:cNvPr id="178" name="Rectangle 81"/>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179" name="Line 82"/>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sp>
          <p:nvSpPr>
            <p:cNvPr id="82" name="AutoShape 92"/>
            <p:cNvSpPr>
              <a:spLocks noChangeArrowheads="1"/>
            </p:cNvSpPr>
            <p:nvPr/>
          </p:nvSpPr>
          <p:spPr bwMode="auto">
            <a:xfrm>
              <a:off x="382588" y="2236788"/>
              <a:ext cx="1093787" cy="1608137"/>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endParaRPr lang="en-US" sz="1100"/>
            </a:p>
          </p:txBody>
        </p:sp>
        <p:grpSp>
          <p:nvGrpSpPr>
            <p:cNvPr id="83" name="Group 93"/>
            <p:cNvGrpSpPr>
              <a:grpSpLocks/>
            </p:cNvGrpSpPr>
            <p:nvPr/>
          </p:nvGrpSpPr>
          <p:grpSpPr bwMode="auto">
            <a:xfrm>
              <a:off x="774700" y="2927354"/>
              <a:ext cx="652025" cy="226525"/>
              <a:chOff x="826" y="1294"/>
              <a:chExt cx="488" cy="175"/>
            </a:xfrm>
          </p:grpSpPr>
          <p:grpSp>
            <p:nvGrpSpPr>
              <p:cNvPr id="169" name="Group 94"/>
              <p:cNvGrpSpPr>
                <a:grpSpLocks/>
              </p:cNvGrpSpPr>
              <p:nvPr/>
            </p:nvGrpSpPr>
            <p:grpSpPr bwMode="auto">
              <a:xfrm>
                <a:off x="826" y="1294"/>
                <a:ext cx="115" cy="144"/>
                <a:chOff x="883" y="1396"/>
                <a:chExt cx="115" cy="144"/>
              </a:xfrm>
            </p:grpSpPr>
            <p:sp>
              <p:nvSpPr>
                <p:cNvPr id="171" name="AutoShape 95"/>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72" name="Line 9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73" name="Line 9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74" name="Line 9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75" name="Line 9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76" name="Line 10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77" name="Line 10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70" name="Text Box 102"/>
              <p:cNvSpPr txBox="1">
                <a:spLocks noChangeArrowheads="1"/>
              </p:cNvSpPr>
              <p:nvPr/>
            </p:nvSpPr>
            <p:spPr bwMode="auto">
              <a:xfrm>
                <a:off x="913" y="1312"/>
                <a:ext cx="401"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ItemID</a:t>
                </a:r>
              </a:p>
            </p:txBody>
          </p:sp>
        </p:grpSp>
        <p:grpSp>
          <p:nvGrpSpPr>
            <p:cNvPr id="84" name="Group 103"/>
            <p:cNvGrpSpPr>
              <a:grpSpLocks/>
            </p:cNvGrpSpPr>
            <p:nvPr/>
          </p:nvGrpSpPr>
          <p:grpSpPr bwMode="auto">
            <a:xfrm>
              <a:off x="774701" y="3140079"/>
              <a:ext cx="511830" cy="226525"/>
              <a:chOff x="826" y="1294"/>
              <a:chExt cx="383" cy="175"/>
            </a:xfrm>
          </p:grpSpPr>
          <p:grpSp>
            <p:nvGrpSpPr>
              <p:cNvPr id="160" name="Group 104"/>
              <p:cNvGrpSpPr>
                <a:grpSpLocks/>
              </p:cNvGrpSpPr>
              <p:nvPr/>
            </p:nvGrpSpPr>
            <p:grpSpPr bwMode="auto">
              <a:xfrm>
                <a:off x="826" y="1294"/>
                <a:ext cx="115" cy="144"/>
                <a:chOff x="883" y="1396"/>
                <a:chExt cx="115" cy="144"/>
              </a:xfrm>
            </p:grpSpPr>
            <p:sp>
              <p:nvSpPr>
                <p:cNvPr id="162" name="AutoShape 105"/>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63" name="Line 1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64" name="Line 1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65"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66"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67"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68"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61" name="Text Box 112"/>
              <p:cNvSpPr txBox="1">
                <a:spLocks noChangeArrowheads="1"/>
              </p:cNvSpPr>
              <p:nvPr/>
            </p:nvSpPr>
            <p:spPr bwMode="auto">
              <a:xfrm>
                <a:off x="913" y="1312"/>
                <a:ext cx="296"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Qty</a:t>
                </a:r>
              </a:p>
            </p:txBody>
          </p:sp>
        </p:grpSp>
        <p:grpSp>
          <p:nvGrpSpPr>
            <p:cNvPr id="85" name="Group 113"/>
            <p:cNvGrpSpPr>
              <a:grpSpLocks/>
            </p:cNvGrpSpPr>
            <p:nvPr/>
          </p:nvGrpSpPr>
          <p:grpSpPr bwMode="auto">
            <a:xfrm>
              <a:off x="774701" y="3351216"/>
              <a:ext cx="752980" cy="226656"/>
              <a:chOff x="826" y="1294"/>
              <a:chExt cx="564" cy="176"/>
            </a:xfrm>
          </p:grpSpPr>
          <p:grpSp>
            <p:nvGrpSpPr>
              <p:cNvPr id="151" name="Group 114"/>
              <p:cNvGrpSpPr>
                <a:grpSpLocks/>
              </p:cNvGrpSpPr>
              <p:nvPr/>
            </p:nvGrpSpPr>
            <p:grpSpPr bwMode="auto">
              <a:xfrm>
                <a:off x="826" y="1294"/>
                <a:ext cx="115" cy="144"/>
                <a:chOff x="883" y="1396"/>
                <a:chExt cx="115" cy="144"/>
              </a:xfrm>
            </p:grpSpPr>
            <p:sp>
              <p:nvSpPr>
                <p:cNvPr id="153" name="AutoShape 11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54" name="Line 11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55" name="Line 11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56" name="Line 11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57" name="Line 11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58" name="Line 12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59" name="Line 12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52" name="Text Box 122"/>
              <p:cNvSpPr txBox="1">
                <a:spLocks noChangeArrowheads="1"/>
              </p:cNvSpPr>
              <p:nvPr/>
            </p:nvSpPr>
            <p:spPr bwMode="auto">
              <a:xfrm>
                <a:off x="913" y="1312"/>
                <a:ext cx="477"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UnitPrice</a:t>
                </a:r>
              </a:p>
            </p:txBody>
          </p:sp>
        </p:grpSp>
        <p:grpSp>
          <p:nvGrpSpPr>
            <p:cNvPr id="86" name="Group 123"/>
            <p:cNvGrpSpPr>
              <a:grpSpLocks/>
            </p:cNvGrpSpPr>
            <p:nvPr/>
          </p:nvGrpSpPr>
          <p:grpSpPr bwMode="auto">
            <a:xfrm>
              <a:off x="574676" y="2301871"/>
              <a:ext cx="668405" cy="224832"/>
              <a:chOff x="822" y="1082"/>
              <a:chExt cx="501" cy="173"/>
            </a:xfrm>
          </p:grpSpPr>
          <p:grpSp>
            <p:nvGrpSpPr>
              <p:cNvPr id="143" name="Group 124"/>
              <p:cNvGrpSpPr>
                <a:grpSpLocks/>
              </p:cNvGrpSpPr>
              <p:nvPr/>
            </p:nvGrpSpPr>
            <p:grpSpPr bwMode="auto">
              <a:xfrm>
                <a:off x="822" y="1082"/>
                <a:ext cx="115" cy="144"/>
                <a:chOff x="2313" y="1620"/>
                <a:chExt cx="246" cy="324"/>
              </a:xfrm>
            </p:grpSpPr>
            <p:sp>
              <p:nvSpPr>
                <p:cNvPr id="145" name="AutoShape 125"/>
                <p:cNvSpPr>
                  <a:spLocks noChangeArrowheads="1"/>
                </p:cNvSpPr>
                <p:nvPr/>
              </p:nvSpPr>
              <p:spPr bwMode="auto">
                <a:xfrm flipV="1">
                  <a:off x="2313" y="1620"/>
                  <a:ext cx="247"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46" name="Line 12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147" name="Line 12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148" name="Line 12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149" name="Line 12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150" name="Line 13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144" name="Text Box 131"/>
              <p:cNvSpPr txBox="1">
                <a:spLocks noChangeArrowheads="1"/>
              </p:cNvSpPr>
              <p:nvPr/>
            </p:nvSpPr>
            <p:spPr bwMode="auto">
              <a:xfrm>
                <a:off x="911" y="1099"/>
                <a:ext cx="412" cy="156"/>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Record</a:t>
                </a:r>
              </a:p>
            </p:txBody>
          </p:sp>
        </p:grpSp>
        <p:grpSp>
          <p:nvGrpSpPr>
            <p:cNvPr id="87" name="Group 132"/>
            <p:cNvGrpSpPr>
              <a:grpSpLocks/>
            </p:cNvGrpSpPr>
            <p:nvPr/>
          </p:nvGrpSpPr>
          <p:grpSpPr bwMode="auto">
            <a:xfrm>
              <a:off x="771523" y="2503491"/>
              <a:ext cx="488579" cy="226524"/>
              <a:chOff x="826" y="1294"/>
              <a:chExt cx="365" cy="175"/>
            </a:xfrm>
          </p:grpSpPr>
          <p:grpSp>
            <p:nvGrpSpPr>
              <p:cNvPr id="134" name="Group 133"/>
              <p:cNvGrpSpPr>
                <a:grpSpLocks/>
              </p:cNvGrpSpPr>
              <p:nvPr/>
            </p:nvGrpSpPr>
            <p:grpSpPr bwMode="auto">
              <a:xfrm>
                <a:off x="826" y="1294"/>
                <a:ext cx="115" cy="144"/>
                <a:chOff x="883" y="1396"/>
                <a:chExt cx="115" cy="144"/>
              </a:xfrm>
            </p:grpSpPr>
            <p:sp>
              <p:nvSpPr>
                <p:cNvPr id="136" name="AutoShape 134"/>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37" name="Line 13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38" name="Line 13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39"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40"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41"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42"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35" name="Text Box 141"/>
              <p:cNvSpPr txBox="1">
                <a:spLocks noChangeArrowheads="1"/>
              </p:cNvSpPr>
              <p:nvPr/>
            </p:nvSpPr>
            <p:spPr bwMode="auto">
              <a:xfrm>
                <a:off x="914" y="1312"/>
                <a:ext cx="277"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PO</a:t>
                </a:r>
              </a:p>
            </p:txBody>
          </p:sp>
        </p:grpSp>
        <p:grpSp>
          <p:nvGrpSpPr>
            <p:cNvPr id="88" name="Group 142"/>
            <p:cNvGrpSpPr>
              <a:grpSpLocks/>
            </p:cNvGrpSpPr>
            <p:nvPr/>
          </p:nvGrpSpPr>
          <p:grpSpPr bwMode="auto">
            <a:xfrm>
              <a:off x="434975" y="2374900"/>
              <a:ext cx="77788" cy="74613"/>
              <a:chOff x="834" y="1956"/>
              <a:chExt cx="58" cy="58"/>
            </a:xfrm>
          </p:grpSpPr>
          <p:sp>
            <p:nvSpPr>
              <p:cNvPr id="132" name="Rectangle 14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133" name="Line 14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89" name="Group 145"/>
            <p:cNvGrpSpPr>
              <a:grpSpLocks/>
            </p:cNvGrpSpPr>
            <p:nvPr/>
          </p:nvGrpSpPr>
          <p:grpSpPr bwMode="auto">
            <a:xfrm>
              <a:off x="771524" y="2716216"/>
              <a:ext cx="625811" cy="226524"/>
              <a:chOff x="826" y="1294"/>
              <a:chExt cx="468" cy="175"/>
            </a:xfrm>
          </p:grpSpPr>
          <p:grpSp>
            <p:nvGrpSpPr>
              <p:cNvPr id="123" name="Group 146"/>
              <p:cNvGrpSpPr>
                <a:grpSpLocks/>
              </p:cNvGrpSpPr>
              <p:nvPr/>
            </p:nvGrpSpPr>
            <p:grpSpPr bwMode="auto">
              <a:xfrm>
                <a:off x="826" y="1294"/>
                <a:ext cx="115" cy="144"/>
                <a:chOff x="883" y="1396"/>
                <a:chExt cx="115" cy="144"/>
              </a:xfrm>
            </p:grpSpPr>
            <p:sp>
              <p:nvSpPr>
                <p:cNvPr id="125" name="AutoShape 147"/>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26" name="Line 14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27" name="Line 14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28" name="Line 15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29" name="Line 15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30" name="Line 15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31" name="Line 15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24" name="Text Box 154"/>
              <p:cNvSpPr txBox="1">
                <a:spLocks noChangeArrowheads="1"/>
              </p:cNvSpPr>
              <p:nvPr/>
            </p:nvSpPr>
            <p:spPr bwMode="auto">
              <a:xfrm>
                <a:off x="914" y="1312"/>
                <a:ext cx="380"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Status</a:t>
                </a:r>
              </a:p>
            </p:txBody>
          </p:sp>
        </p:grpSp>
        <p:sp>
          <p:nvSpPr>
            <p:cNvPr id="93" name="Line 155"/>
            <p:cNvSpPr>
              <a:spLocks noChangeShapeType="1"/>
            </p:cNvSpPr>
            <p:nvPr/>
          </p:nvSpPr>
          <p:spPr bwMode="auto">
            <a:xfrm>
              <a:off x="642938" y="2503488"/>
              <a:ext cx="7937" cy="1155700"/>
            </a:xfrm>
            <a:prstGeom prst="line">
              <a:avLst/>
            </a:prstGeom>
            <a:noFill/>
            <a:ln w="12700" cap="rnd">
              <a:solidFill>
                <a:srgbClr val="4D4D4D"/>
              </a:solidFill>
              <a:prstDash val="sysDot"/>
              <a:round/>
              <a:headEnd/>
              <a:tailEnd/>
            </a:ln>
          </p:spPr>
          <p:txBody>
            <a:bodyPr wrap="none" anchor="ctr"/>
            <a:lstStyle/>
            <a:p>
              <a:endParaRPr lang="en-US" sz="1100"/>
            </a:p>
          </p:txBody>
        </p:sp>
        <p:sp>
          <p:nvSpPr>
            <p:cNvPr id="106" name="Line 156"/>
            <p:cNvSpPr>
              <a:spLocks noChangeShapeType="1"/>
            </p:cNvSpPr>
            <p:nvPr/>
          </p:nvSpPr>
          <p:spPr bwMode="auto">
            <a:xfrm flipH="1">
              <a:off x="517525" y="2413000"/>
              <a:ext cx="49213"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107" name="Line 157"/>
            <p:cNvSpPr>
              <a:spLocks noChangeShapeType="1"/>
            </p:cNvSpPr>
            <p:nvPr/>
          </p:nvSpPr>
          <p:spPr bwMode="auto">
            <a:xfrm flipH="1">
              <a:off x="646113" y="2603500"/>
              <a:ext cx="1047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08" name="Line 158"/>
            <p:cNvSpPr>
              <a:spLocks noChangeShapeType="1"/>
            </p:cNvSpPr>
            <p:nvPr/>
          </p:nvSpPr>
          <p:spPr bwMode="auto">
            <a:xfrm flipH="1">
              <a:off x="646113" y="2813050"/>
              <a:ext cx="1047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09" name="Line 159"/>
            <p:cNvSpPr>
              <a:spLocks noChangeShapeType="1"/>
            </p:cNvSpPr>
            <p:nvPr/>
          </p:nvSpPr>
          <p:spPr bwMode="auto">
            <a:xfrm flipH="1">
              <a:off x="646113" y="3019425"/>
              <a:ext cx="1047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10" name="Line 160"/>
            <p:cNvSpPr>
              <a:spLocks noChangeShapeType="1"/>
            </p:cNvSpPr>
            <p:nvPr/>
          </p:nvSpPr>
          <p:spPr bwMode="auto">
            <a:xfrm flipH="1">
              <a:off x="647700" y="3246438"/>
              <a:ext cx="106363"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11" name="Line 161"/>
            <p:cNvSpPr>
              <a:spLocks noChangeShapeType="1"/>
            </p:cNvSpPr>
            <p:nvPr/>
          </p:nvSpPr>
          <p:spPr bwMode="auto">
            <a:xfrm flipH="1">
              <a:off x="647700" y="3452813"/>
              <a:ext cx="106363" cy="0"/>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112" name="Group 162"/>
            <p:cNvGrpSpPr>
              <a:grpSpLocks/>
            </p:cNvGrpSpPr>
            <p:nvPr/>
          </p:nvGrpSpPr>
          <p:grpSpPr bwMode="auto">
            <a:xfrm>
              <a:off x="774700" y="3560766"/>
              <a:ext cx="562631" cy="226656"/>
              <a:chOff x="826" y="1294"/>
              <a:chExt cx="421" cy="176"/>
            </a:xfrm>
          </p:grpSpPr>
          <p:grpSp>
            <p:nvGrpSpPr>
              <p:cNvPr id="114" name="Group 163"/>
              <p:cNvGrpSpPr>
                <a:grpSpLocks/>
              </p:cNvGrpSpPr>
              <p:nvPr/>
            </p:nvGrpSpPr>
            <p:grpSpPr bwMode="auto">
              <a:xfrm>
                <a:off x="826" y="1294"/>
                <a:ext cx="115" cy="144"/>
                <a:chOff x="883" y="1396"/>
                <a:chExt cx="115" cy="144"/>
              </a:xfrm>
            </p:grpSpPr>
            <p:sp>
              <p:nvSpPr>
                <p:cNvPr id="116" name="AutoShape 16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17" name="Line 16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18" name="Line 16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19" name="Line 16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20" name="Line 16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21" name="Line 16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22" name="Line 17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115" name="Text Box 171"/>
              <p:cNvSpPr txBox="1">
                <a:spLocks noChangeArrowheads="1"/>
              </p:cNvSpPr>
              <p:nvPr/>
            </p:nvSpPr>
            <p:spPr bwMode="auto">
              <a:xfrm>
                <a:off x="913" y="1312"/>
                <a:ext cx="334"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dirty="0"/>
                  <a:t>Date</a:t>
                </a:r>
              </a:p>
            </p:txBody>
          </p:sp>
        </p:grpSp>
        <p:sp>
          <p:nvSpPr>
            <p:cNvPr id="113" name="Line 172"/>
            <p:cNvSpPr>
              <a:spLocks noChangeShapeType="1"/>
            </p:cNvSpPr>
            <p:nvPr/>
          </p:nvSpPr>
          <p:spPr bwMode="auto">
            <a:xfrm flipH="1">
              <a:off x="647700" y="3657600"/>
              <a:ext cx="111125" cy="0"/>
            </a:xfrm>
            <a:prstGeom prst="line">
              <a:avLst/>
            </a:prstGeom>
            <a:noFill/>
            <a:ln w="12700" cap="rnd">
              <a:solidFill>
                <a:srgbClr val="4D4D4D"/>
              </a:solidFill>
              <a:prstDash val="sysDot"/>
              <a:round/>
              <a:headEnd/>
              <a:tailEnd/>
            </a:ln>
          </p:spPr>
          <p:txBody>
            <a:bodyPr wrap="none" anchor="ctr"/>
            <a:lstStyle/>
            <a:p>
              <a:endParaRPr lang="en-US" sz="1100"/>
            </a:p>
          </p:txBody>
        </p:sp>
      </p:grpSp>
      <p:grpSp>
        <p:nvGrpSpPr>
          <p:cNvPr id="180" name="Group 179"/>
          <p:cNvGrpSpPr/>
          <p:nvPr/>
        </p:nvGrpSpPr>
        <p:grpSpPr>
          <a:xfrm>
            <a:off x="2338734" y="2574569"/>
            <a:ext cx="785005" cy="1375615"/>
            <a:chOff x="1604963" y="2509838"/>
            <a:chExt cx="1019493" cy="1592262"/>
          </a:xfrm>
        </p:grpSpPr>
        <p:grpSp>
          <p:nvGrpSpPr>
            <p:cNvPr id="181" name="Group 8"/>
            <p:cNvGrpSpPr>
              <a:grpSpLocks/>
            </p:cNvGrpSpPr>
            <p:nvPr/>
          </p:nvGrpSpPr>
          <p:grpSpPr bwMode="auto">
            <a:xfrm>
              <a:off x="1611314" y="2627316"/>
              <a:ext cx="623209" cy="226524"/>
              <a:chOff x="826" y="1294"/>
              <a:chExt cx="441" cy="175"/>
            </a:xfrm>
          </p:grpSpPr>
          <p:grpSp>
            <p:nvGrpSpPr>
              <p:cNvPr id="287" name="Group 9"/>
              <p:cNvGrpSpPr>
                <a:grpSpLocks/>
              </p:cNvGrpSpPr>
              <p:nvPr/>
            </p:nvGrpSpPr>
            <p:grpSpPr bwMode="auto">
              <a:xfrm>
                <a:off x="826" y="1294"/>
                <a:ext cx="115" cy="144"/>
                <a:chOff x="883" y="1396"/>
                <a:chExt cx="115" cy="144"/>
              </a:xfrm>
            </p:grpSpPr>
            <p:sp>
              <p:nvSpPr>
                <p:cNvPr id="289" name="AutoShape 1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90" name="Line 1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91" name="Line 1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92" name="Line 1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93" name="Line 1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94" name="Line 1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95" name="Line 1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88" name="Text Box 17"/>
              <p:cNvSpPr txBox="1">
                <a:spLocks noChangeArrowheads="1"/>
              </p:cNvSpPr>
              <p:nvPr/>
            </p:nvSpPr>
            <p:spPr bwMode="auto">
              <a:xfrm>
                <a:off x="912" y="1312"/>
                <a:ext cx="355"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Field1</a:t>
                </a:r>
              </a:p>
            </p:txBody>
          </p:sp>
        </p:grpSp>
        <p:grpSp>
          <p:nvGrpSpPr>
            <p:cNvPr id="182" name="Group 18"/>
            <p:cNvGrpSpPr>
              <a:grpSpLocks/>
            </p:cNvGrpSpPr>
            <p:nvPr/>
          </p:nvGrpSpPr>
          <p:grpSpPr bwMode="auto">
            <a:xfrm>
              <a:off x="1611314" y="2838454"/>
              <a:ext cx="623209" cy="226525"/>
              <a:chOff x="826" y="1294"/>
              <a:chExt cx="441" cy="175"/>
            </a:xfrm>
          </p:grpSpPr>
          <p:grpSp>
            <p:nvGrpSpPr>
              <p:cNvPr id="278" name="Group 19"/>
              <p:cNvGrpSpPr>
                <a:grpSpLocks/>
              </p:cNvGrpSpPr>
              <p:nvPr/>
            </p:nvGrpSpPr>
            <p:grpSpPr bwMode="auto">
              <a:xfrm>
                <a:off x="826" y="1294"/>
                <a:ext cx="115" cy="144"/>
                <a:chOff x="883" y="1396"/>
                <a:chExt cx="115" cy="144"/>
              </a:xfrm>
            </p:grpSpPr>
            <p:sp>
              <p:nvSpPr>
                <p:cNvPr id="280" name="AutoShape 20"/>
                <p:cNvSpPr>
                  <a:spLocks noChangeArrowheads="1"/>
                </p:cNvSpPr>
                <p:nvPr/>
              </p:nvSpPr>
              <p:spPr bwMode="auto">
                <a:xfrm flipV="1">
                  <a:off x="883" y="1396"/>
                  <a:ext cx="115" cy="141"/>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81" name="Line 2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82" name="Line 2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83" name="Line 2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84" name="Line 2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85" name="Line 2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86" name="Line 2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79" name="Text Box 27"/>
              <p:cNvSpPr txBox="1">
                <a:spLocks noChangeArrowheads="1"/>
              </p:cNvSpPr>
              <p:nvPr/>
            </p:nvSpPr>
            <p:spPr bwMode="auto">
              <a:xfrm>
                <a:off x="912" y="1312"/>
                <a:ext cx="355" cy="157"/>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Field2</a:t>
                </a:r>
              </a:p>
            </p:txBody>
          </p:sp>
        </p:grpSp>
        <p:grpSp>
          <p:nvGrpSpPr>
            <p:cNvPr id="183" name="Group 66"/>
            <p:cNvGrpSpPr>
              <a:grpSpLocks/>
            </p:cNvGrpSpPr>
            <p:nvPr/>
          </p:nvGrpSpPr>
          <p:grpSpPr bwMode="auto">
            <a:xfrm>
              <a:off x="1611314" y="3048003"/>
              <a:ext cx="623209" cy="226657"/>
              <a:chOff x="826" y="1294"/>
              <a:chExt cx="441" cy="176"/>
            </a:xfrm>
          </p:grpSpPr>
          <p:grpSp>
            <p:nvGrpSpPr>
              <p:cNvPr id="269" name="Group 67"/>
              <p:cNvGrpSpPr>
                <a:grpSpLocks/>
              </p:cNvGrpSpPr>
              <p:nvPr/>
            </p:nvGrpSpPr>
            <p:grpSpPr bwMode="auto">
              <a:xfrm>
                <a:off x="826" y="1294"/>
                <a:ext cx="115" cy="144"/>
                <a:chOff x="883" y="1396"/>
                <a:chExt cx="115" cy="144"/>
              </a:xfrm>
            </p:grpSpPr>
            <p:sp>
              <p:nvSpPr>
                <p:cNvPr id="271" name="AutoShape 6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72" name="Line 6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73" name="Line 7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74" name="Line 7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75" name="Line 7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76" name="Line 7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77" name="Line 7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70" name="Text Box 75"/>
              <p:cNvSpPr txBox="1">
                <a:spLocks noChangeArrowheads="1"/>
              </p:cNvSpPr>
              <p:nvPr/>
            </p:nvSpPr>
            <p:spPr bwMode="auto">
              <a:xfrm>
                <a:off x="912" y="1312"/>
                <a:ext cx="355"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Field3</a:t>
                </a:r>
              </a:p>
            </p:txBody>
          </p:sp>
        </p:grpSp>
        <p:sp>
          <p:nvSpPr>
            <p:cNvPr id="184" name="AutoShape 173"/>
            <p:cNvSpPr>
              <a:spLocks noChangeArrowheads="1"/>
            </p:cNvSpPr>
            <p:nvPr/>
          </p:nvSpPr>
          <p:spPr bwMode="auto">
            <a:xfrm>
              <a:off x="1604963" y="2509838"/>
              <a:ext cx="974725" cy="1592262"/>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endParaRPr lang="en-US" sz="1100"/>
            </a:p>
          </p:txBody>
        </p:sp>
        <p:grpSp>
          <p:nvGrpSpPr>
            <p:cNvPr id="185" name="Group 174"/>
            <p:cNvGrpSpPr>
              <a:grpSpLocks/>
            </p:cNvGrpSpPr>
            <p:nvPr/>
          </p:nvGrpSpPr>
          <p:grpSpPr bwMode="auto">
            <a:xfrm>
              <a:off x="2000249" y="3395667"/>
              <a:ext cx="618482" cy="226787"/>
              <a:chOff x="826" y="1294"/>
              <a:chExt cx="464" cy="177"/>
            </a:xfrm>
          </p:grpSpPr>
          <p:grpSp>
            <p:nvGrpSpPr>
              <p:cNvPr id="260" name="Group 175"/>
              <p:cNvGrpSpPr>
                <a:grpSpLocks/>
              </p:cNvGrpSpPr>
              <p:nvPr/>
            </p:nvGrpSpPr>
            <p:grpSpPr bwMode="auto">
              <a:xfrm>
                <a:off x="826" y="1294"/>
                <a:ext cx="115" cy="144"/>
                <a:chOff x="883" y="1396"/>
                <a:chExt cx="115" cy="144"/>
              </a:xfrm>
            </p:grpSpPr>
            <p:sp>
              <p:nvSpPr>
                <p:cNvPr id="262" name="AutoShape 176"/>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63" name="Line 17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64" name="Line 17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65" name="Line 17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66" name="Line 18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67" name="Line 18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68" name="Line 18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61" name="Text Box 183"/>
              <p:cNvSpPr txBox="1">
                <a:spLocks noChangeArrowheads="1"/>
              </p:cNvSpPr>
              <p:nvPr/>
            </p:nvSpPr>
            <p:spPr bwMode="auto">
              <a:xfrm>
                <a:off x="913" y="1313"/>
                <a:ext cx="377"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Field1</a:t>
                </a:r>
              </a:p>
            </p:txBody>
          </p:sp>
        </p:grpSp>
        <p:grpSp>
          <p:nvGrpSpPr>
            <p:cNvPr id="186" name="Group 184"/>
            <p:cNvGrpSpPr>
              <a:grpSpLocks/>
            </p:cNvGrpSpPr>
            <p:nvPr/>
          </p:nvGrpSpPr>
          <p:grpSpPr bwMode="auto">
            <a:xfrm>
              <a:off x="2000249" y="3605216"/>
              <a:ext cx="618482" cy="227944"/>
              <a:chOff x="826" y="1294"/>
              <a:chExt cx="464" cy="177"/>
            </a:xfrm>
          </p:grpSpPr>
          <p:grpSp>
            <p:nvGrpSpPr>
              <p:cNvPr id="251" name="Group 185"/>
              <p:cNvGrpSpPr>
                <a:grpSpLocks/>
              </p:cNvGrpSpPr>
              <p:nvPr/>
            </p:nvGrpSpPr>
            <p:grpSpPr bwMode="auto">
              <a:xfrm>
                <a:off x="826" y="1294"/>
                <a:ext cx="115" cy="144"/>
                <a:chOff x="883" y="1396"/>
                <a:chExt cx="115" cy="144"/>
              </a:xfrm>
            </p:grpSpPr>
            <p:sp>
              <p:nvSpPr>
                <p:cNvPr id="253" name="AutoShape 186"/>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54" name="Line 18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55" name="Line 18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56" name="Line 18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57" name="Line 19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58" name="Line 19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59" name="Line 19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52" name="Text Box 193"/>
              <p:cNvSpPr txBox="1">
                <a:spLocks noChangeArrowheads="1"/>
              </p:cNvSpPr>
              <p:nvPr/>
            </p:nvSpPr>
            <p:spPr bwMode="auto">
              <a:xfrm>
                <a:off x="913" y="1313"/>
                <a:ext cx="377"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Field2</a:t>
                </a:r>
              </a:p>
            </p:txBody>
          </p:sp>
        </p:grpSp>
        <p:grpSp>
          <p:nvGrpSpPr>
            <p:cNvPr id="187" name="Group 194"/>
            <p:cNvGrpSpPr>
              <a:grpSpLocks/>
            </p:cNvGrpSpPr>
            <p:nvPr/>
          </p:nvGrpSpPr>
          <p:grpSpPr bwMode="auto">
            <a:xfrm>
              <a:off x="1801813" y="2557465"/>
              <a:ext cx="676742" cy="225231"/>
              <a:chOff x="822" y="1082"/>
              <a:chExt cx="507" cy="176"/>
            </a:xfrm>
          </p:grpSpPr>
          <p:grpSp>
            <p:nvGrpSpPr>
              <p:cNvPr id="243" name="Group 195"/>
              <p:cNvGrpSpPr>
                <a:grpSpLocks/>
              </p:cNvGrpSpPr>
              <p:nvPr/>
            </p:nvGrpSpPr>
            <p:grpSpPr bwMode="auto">
              <a:xfrm>
                <a:off x="822" y="1082"/>
                <a:ext cx="115" cy="144"/>
                <a:chOff x="2313" y="1620"/>
                <a:chExt cx="246" cy="324"/>
              </a:xfrm>
            </p:grpSpPr>
            <p:sp>
              <p:nvSpPr>
                <p:cNvPr id="245" name="AutoShape 196"/>
                <p:cNvSpPr>
                  <a:spLocks noChangeArrowheads="1"/>
                </p:cNvSpPr>
                <p:nvPr/>
              </p:nvSpPr>
              <p:spPr bwMode="auto">
                <a:xfrm flipV="1">
                  <a:off x="2313" y="1620"/>
                  <a:ext cx="247"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46" name="Line 197"/>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247" name="Line 198"/>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248" name="Line 199"/>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249" name="Line 200"/>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250" name="Line 201"/>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244" name="Text Box 202"/>
              <p:cNvSpPr txBox="1">
                <a:spLocks noChangeArrowheads="1"/>
              </p:cNvSpPr>
              <p:nvPr/>
            </p:nvSpPr>
            <p:spPr bwMode="auto">
              <a:xfrm>
                <a:off x="911" y="1099"/>
                <a:ext cx="418" cy="159"/>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dirty="0"/>
                  <a:t>Header</a:t>
                </a:r>
              </a:p>
            </p:txBody>
          </p:sp>
        </p:grpSp>
        <p:grpSp>
          <p:nvGrpSpPr>
            <p:cNvPr id="188" name="Group 203"/>
            <p:cNvGrpSpPr>
              <a:grpSpLocks/>
            </p:cNvGrpSpPr>
            <p:nvPr/>
          </p:nvGrpSpPr>
          <p:grpSpPr bwMode="auto">
            <a:xfrm>
              <a:off x="2000250" y="2755904"/>
              <a:ext cx="486865" cy="227945"/>
              <a:chOff x="826" y="1294"/>
              <a:chExt cx="365" cy="177"/>
            </a:xfrm>
          </p:grpSpPr>
          <p:grpSp>
            <p:nvGrpSpPr>
              <p:cNvPr id="234" name="Group 204"/>
              <p:cNvGrpSpPr>
                <a:grpSpLocks/>
              </p:cNvGrpSpPr>
              <p:nvPr/>
            </p:nvGrpSpPr>
            <p:grpSpPr bwMode="auto">
              <a:xfrm>
                <a:off x="826" y="1294"/>
                <a:ext cx="115" cy="144"/>
                <a:chOff x="883" y="1396"/>
                <a:chExt cx="115" cy="144"/>
              </a:xfrm>
            </p:grpSpPr>
            <p:sp>
              <p:nvSpPr>
                <p:cNvPr id="236" name="AutoShape 2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37" name="Line 2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38" name="Line 2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39" name="Line 2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40" name="Line 2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41" name="Line 2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42" name="Line 2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35" name="Text Box 212"/>
              <p:cNvSpPr txBox="1">
                <a:spLocks noChangeArrowheads="1"/>
              </p:cNvSpPr>
              <p:nvPr/>
            </p:nvSpPr>
            <p:spPr bwMode="auto">
              <a:xfrm>
                <a:off x="913" y="1313"/>
                <a:ext cx="278" cy="158"/>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PO</a:t>
                </a:r>
              </a:p>
            </p:txBody>
          </p:sp>
        </p:grpSp>
        <p:grpSp>
          <p:nvGrpSpPr>
            <p:cNvPr id="189" name="Group 213"/>
            <p:cNvGrpSpPr>
              <a:grpSpLocks/>
            </p:cNvGrpSpPr>
            <p:nvPr/>
          </p:nvGrpSpPr>
          <p:grpSpPr bwMode="auto">
            <a:xfrm>
              <a:off x="1662113" y="2628900"/>
              <a:ext cx="77787" cy="74613"/>
              <a:chOff x="834" y="1956"/>
              <a:chExt cx="58" cy="58"/>
            </a:xfrm>
          </p:grpSpPr>
          <p:sp>
            <p:nvSpPr>
              <p:cNvPr id="232" name="Rectangle 214"/>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233" name="Line 215"/>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190" name="Group 216"/>
            <p:cNvGrpSpPr>
              <a:grpSpLocks/>
            </p:cNvGrpSpPr>
            <p:nvPr/>
          </p:nvGrpSpPr>
          <p:grpSpPr bwMode="auto">
            <a:xfrm>
              <a:off x="2000249" y="2967040"/>
              <a:ext cx="624207" cy="226916"/>
              <a:chOff x="826" y="1294"/>
              <a:chExt cx="468" cy="178"/>
            </a:xfrm>
          </p:grpSpPr>
          <p:grpSp>
            <p:nvGrpSpPr>
              <p:cNvPr id="223" name="Group 217"/>
              <p:cNvGrpSpPr>
                <a:grpSpLocks/>
              </p:cNvGrpSpPr>
              <p:nvPr/>
            </p:nvGrpSpPr>
            <p:grpSpPr bwMode="auto">
              <a:xfrm>
                <a:off x="826" y="1294"/>
                <a:ext cx="115" cy="144"/>
                <a:chOff x="883" y="1396"/>
                <a:chExt cx="115" cy="144"/>
              </a:xfrm>
            </p:grpSpPr>
            <p:sp>
              <p:nvSpPr>
                <p:cNvPr id="225" name="AutoShape 21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26" name="Line 21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27" name="Line 22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28" name="Line 22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29" name="Line 22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30" name="Line 22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31" name="Line 22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24" name="Text Box 225"/>
              <p:cNvSpPr txBox="1">
                <a:spLocks noChangeArrowheads="1"/>
              </p:cNvSpPr>
              <p:nvPr/>
            </p:nvSpPr>
            <p:spPr bwMode="auto">
              <a:xfrm>
                <a:off x="913" y="1313"/>
                <a:ext cx="381" cy="159"/>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Status</a:t>
                </a:r>
              </a:p>
            </p:txBody>
          </p:sp>
        </p:grpSp>
        <p:sp>
          <p:nvSpPr>
            <p:cNvPr id="191" name="Line 226"/>
            <p:cNvSpPr>
              <a:spLocks noChangeShapeType="1"/>
            </p:cNvSpPr>
            <p:nvPr/>
          </p:nvSpPr>
          <p:spPr bwMode="auto">
            <a:xfrm>
              <a:off x="1870075" y="2755900"/>
              <a:ext cx="0" cy="304800"/>
            </a:xfrm>
            <a:prstGeom prst="line">
              <a:avLst/>
            </a:prstGeom>
            <a:noFill/>
            <a:ln w="12700" cap="rnd">
              <a:solidFill>
                <a:srgbClr val="4D4D4D"/>
              </a:solidFill>
              <a:prstDash val="sysDot"/>
              <a:round/>
              <a:headEnd/>
              <a:tailEnd/>
            </a:ln>
          </p:spPr>
          <p:txBody>
            <a:bodyPr wrap="none" anchor="ctr"/>
            <a:lstStyle/>
            <a:p>
              <a:endParaRPr lang="en-US" sz="1100"/>
            </a:p>
          </p:txBody>
        </p:sp>
        <p:sp>
          <p:nvSpPr>
            <p:cNvPr id="192" name="Line 227"/>
            <p:cNvSpPr>
              <a:spLocks noChangeShapeType="1"/>
            </p:cNvSpPr>
            <p:nvPr/>
          </p:nvSpPr>
          <p:spPr bwMode="auto">
            <a:xfrm flipH="1">
              <a:off x="1744663" y="2667000"/>
              <a:ext cx="49212"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193" name="Line 228"/>
            <p:cNvSpPr>
              <a:spLocks noChangeShapeType="1"/>
            </p:cNvSpPr>
            <p:nvPr/>
          </p:nvSpPr>
          <p:spPr bwMode="auto">
            <a:xfrm flipH="1">
              <a:off x="1873250" y="2855913"/>
              <a:ext cx="1047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94" name="Line 229"/>
            <p:cNvSpPr>
              <a:spLocks noChangeShapeType="1"/>
            </p:cNvSpPr>
            <p:nvPr/>
          </p:nvSpPr>
          <p:spPr bwMode="auto">
            <a:xfrm flipH="1">
              <a:off x="1863725" y="3062288"/>
              <a:ext cx="114300"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95" name="Line 230"/>
            <p:cNvSpPr>
              <a:spLocks noChangeShapeType="1"/>
            </p:cNvSpPr>
            <p:nvPr/>
          </p:nvSpPr>
          <p:spPr bwMode="auto">
            <a:xfrm flipH="1">
              <a:off x="1876425" y="3500438"/>
              <a:ext cx="104775"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96" name="Line 231"/>
            <p:cNvSpPr>
              <a:spLocks noChangeShapeType="1"/>
            </p:cNvSpPr>
            <p:nvPr/>
          </p:nvSpPr>
          <p:spPr bwMode="auto">
            <a:xfrm flipH="1">
              <a:off x="1876425" y="3703638"/>
              <a:ext cx="104775" cy="0"/>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197" name="Group 232"/>
            <p:cNvGrpSpPr>
              <a:grpSpLocks/>
            </p:cNvGrpSpPr>
            <p:nvPr/>
          </p:nvGrpSpPr>
          <p:grpSpPr bwMode="auto">
            <a:xfrm>
              <a:off x="2000249" y="3813184"/>
              <a:ext cx="618482" cy="226918"/>
              <a:chOff x="826" y="1294"/>
              <a:chExt cx="464" cy="178"/>
            </a:xfrm>
          </p:grpSpPr>
          <p:grpSp>
            <p:nvGrpSpPr>
              <p:cNvPr id="214" name="Group 233"/>
              <p:cNvGrpSpPr>
                <a:grpSpLocks/>
              </p:cNvGrpSpPr>
              <p:nvPr/>
            </p:nvGrpSpPr>
            <p:grpSpPr bwMode="auto">
              <a:xfrm>
                <a:off x="826" y="1294"/>
                <a:ext cx="115" cy="144"/>
                <a:chOff x="883" y="1396"/>
                <a:chExt cx="115" cy="144"/>
              </a:xfrm>
            </p:grpSpPr>
            <p:sp>
              <p:nvSpPr>
                <p:cNvPr id="216" name="AutoShape 234"/>
                <p:cNvSpPr>
                  <a:spLocks noChangeArrowheads="1"/>
                </p:cNvSpPr>
                <p:nvPr/>
              </p:nvSpPr>
              <p:spPr bwMode="auto">
                <a:xfrm flipV="1">
                  <a:off x="883" y="1396"/>
                  <a:ext cx="119"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17" name="Line 23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218" name="Line 23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219" name="Line 2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220" name="Line 2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221" name="Line 2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222" name="Line 2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15" name="Text Box 241"/>
              <p:cNvSpPr txBox="1">
                <a:spLocks noChangeArrowheads="1"/>
              </p:cNvSpPr>
              <p:nvPr/>
            </p:nvSpPr>
            <p:spPr bwMode="auto">
              <a:xfrm>
                <a:off x="913" y="1313"/>
                <a:ext cx="377" cy="159"/>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Field3</a:t>
                </a:r>
              </a:p>
            </p:txBody>
          </p:sp>
        </p:grpSp>
        <p:sp>
          <p:nvSpPr>
            <p:cNvPr id="198" name="Line 242"/>
            <p:cNvSpPr>
              <a:spLocks noChangeShapeType="1"/>
            </p:cNvSpPr>
            <p:nvPr/>
          </p:nvSpPr>
          <p:spPr bwMode="auto">
            <a:xfrm flipH="1">
              <a:off x="1876425" y="3908425"/>
              <a:ext cx="109538"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199" name="Line 243"/>
            <p:cNvSpPr>
              <a:spLocks noChangeShapeType="1"/>
            </p:cNvSpPr>
            <p:nvPr/>
          </p:nvSpPr>
          <p:spPr bwMode="auto">
            <a:xfrm flipH="1">
              <a:off x="1744663" y="3273425"/>
              <a:ext cx="49212"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200" name="Line 244"/>
            <p:cNvSpPr>
              <a:spLocks noChangeShapeType="1"/>
            </p:cNvSpPr>
            <p:nvPr/>
          </p:nvSpPr>
          <p:spPr bwMode="auto">
            <a:xfrm>
              <a:off x="1700213" y="2711450"/>
              <a:ext cx="1587" cy="563563"/>
            </a:xfrm>
            <a:prstGeom prst="line">
              <a:avLst/>
            </a:prstGeom>
            <a:noFill/>
            <a:ln w="12700" cap="rnd">
              <a:solidFill>
                <a:srgbClr val="4D4D4D"/>
              </a:solidFill>
              <a:prstDash val="sysDot"/>
              <a:round/>
              <a:headEnd/>
              <a:tailEnd/>
            </a:ln>
          </p:spPr>
          <p:txBody>
            <a:bodyPr wrap="none" anchor="ctr"/>
            <a:lstStyle/>
            <a:p>
              <a:endParaRPr lang="en-US" sz="1100"/>
            </a:p>
          </p:txBody>
        </p:sp>
        <p:sp>
          <p:nvSpPr>
            <p:cNvPr id="201" name="Line 245"/>
            <p:cNvSpPr>
              <a:spLocks noChangeShapeType="1"/>
            </p:cNvSpPr>
            <p:nvPr/>
          </p:nvSpPr>
          <p:spPr bwMode="auto">
            <a:xfrm>
              <a:off x="1876425" y="3335338"/>
              <a:ext cx="0" cy="574675"/>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202" name="Group 246"/>
            <p:cNvGrpSpPr>
              <a:grpSpLocks/>
            </p:cNvGrpSpPr>
            <p:nvPr/>
          </p:nvGrpSpPr>
          <p:grpSpPr bwMode="auto">
            <a:xfrm>
              <a:off x="1662113" y="3235325"/>
              <a:ext cx="77787" cy="74613"/>
              <a:chOff x="834" y="1956"/>
              <a:chExt cx="58" cy="58"/>
            </a:xfrm>
          </p:grpSpPr>
          <p:sp>
            <p:nvSpPr>
              <p:cNvPr id="212" name="Rectangle 247"/>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213" name="Line 24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203" name="Group 249"/>
            <p:cNvGrpSpPr>
              <a:grpSpLocks/>
            </p:cNvGrpSpPr>
            <p:nvPr/>
          </p:nvGrpSpPr>
          <p:grpSpPr bwMode="auto">
            <a:xfrm>
              <a:off x="1801813" y="3163893"/>
              <a:ext cx="556036" cy="224088"/>
              <a:chOff x="822" y="1082"/>
              <a:chExt cx="416" cy="176"/>
            </a:xfrm>
          </p:grpSpPr>
          <p:grpSp>
            <p:nvGrpSpPr>
              <p:cNvPr id="204" name="Group 250"/>
              <p:cNvGrpSpPr>
                <a:grpSpLocks/>
              </p:cNvGrpSpPr>
              <p:nvPr/>
            </p:nvGrpSpPr>
            <p:grpSpPr bwMode="auto">
              <a:xfrm>
                <a:off x="822" y="1082"/>
                <a:ext cx="115" cy="144"/>
                <a:chOff x="2313" y="1620"/>
                <a:chExt cx="246" cy="324"/>
              </a:xfrm>
            </p:grpSpPr>
            <p:sp>
              <p:nvSpPr>
                <p:cNvPr id="206" name="AutoShape 251"/>
                <p:cNvSpPr>
                  <a:spLocks noChangeArrowheads="1"/>
                </p:cNvSpPr>
                <p:nvPr/>
              </p:nvSpPr>
              <p:spPr bwMode="auto">
                <a:xfrm flipV="1">
                  <a:off x="2313" y="1620"/>
                  <a:ext cx="246" cy="323"/>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207" name="Line 25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208" name="Line 25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209" name="Line 25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210" name="Line 25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211" name="Line 25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205" name="Text Box 257"/>
              <p:cNvSpPr txBox="1">
                <a:spLocks noChangeArrowheads="1"/>
              </p:cNvSpPr>
              <p:nvPr/>
            </p:nvSpPr>
            <p:spPr bwMode="auto">
              <a:xfrm>
                <a:off x="911" y="1099"/>
                <a:ext cx="327" cy="159"/>
              </a:xfrm>
              <a:prstGeom prst="rect">
                <a:avLst/>
              </a:prstGeom>
              <a:noFill/>
              <a:ln w="9525" algn="ctr">
                <a:noFill/>
                <a:miter lim="800000"/>
                <a:headEnd/>
                <a:tailEnd/>
              </a:ln>
            </p:spPr>
            <p:txBody>
              <a:bodyPr wrap="none">
                <a:spAutoFit/>
              </a:bodyPr>
              <a:lstStyle/>
              <a:p>
                <a:pPr algn="l">
                  <a:lnSpc>
                    <a:spcPct val="90000"/>
                  </a:lnSpc>
                  <a:spcBef>
                    <a:spcPct val="40000"/>
                  </a:spcBef>
                </a:pPr>
                <a:r>
                  <a:rPr lang="en-US" sz="600"/>
                  <a:t>Item</a:t>
                </a:r>
              </a:p>
            </p:txBody>
          </p:sp>
        </p:grpSp>
      </p:grpSp>
      <p:grpSp>
        <p:nvGrpSpPr>
          <p:cNvPr id="296" name="Group 295"/>
          <p:cNvGrpSpPr/>
          <p:nvPr/>
        </p:nvGrpSpPr>
        <p:grpSpPr>
          <a:xfrm>
            <a:off x="6425109" y="1908020"/>
            <a:ext cx="1234591" cy="1662259"/>
            <a:chOff x="6911975" y="1738313"/>
            <a:chExt cx="1603375" cy="1924050"/>
          </a:xfrm>
        </p:grpSpPr>
        <p:sp>
          <p:nvSpPr>
            <p:cNvPr id="297" name="AutoShape 331"/>
            <p:cNvSpPr>
              <a:spLocks noChangeArrowheads="1"/>
            </p:cNvSpPr>
            <p:nvPr/>
          </p:nvSpPr>
          <p:spPr bwMode="auto">
            <a:xfrm>
              <a:off x="7186613" y="1738313"/>
              <a:ext cx="1328737" cy="1924050"/>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endParaRPr lang="en-US" sz="1100"/>
            </a:p>
          </p:txBody>
        </p:sp>
        <p:grpSp>
          <p:nvGrpSpPr>
            <p:cNvPr id="298" name="Group 332"/>
            <p:cNvGrpSpPr>
              <a:grpSpLocks/>
            </p:cNvGrpSpPr>
            <p:nvPr/>
          </p:nvGrpSpPr>
          <p:grpSpPr bwMode="auto">
            <a:xfrm>
              <a:off x="6911975" y="1870073"/>
              <a:ext cx="1449388" cy="1403922"/>
              <a:chOff x="1524" y="2702"/>
              <a:chExt cx="987" cy="972"/>
            </a:xfrm>
          </p:grpSpPr>
          <p:grpSp>
            <p:nvGrpSpPr>
              <p:cNvPr id="299" name="Group 333"/>
              <p:cNvGrpSpPr>
                <a:grpSpLocks/>
              </p:cNvGrpSpPr>
              <p:nvPr/>
            </p:nvGrpSpPr>
            <p:grpSpPr bwMode="auto">
              <a:xfrm flipH="1">
                <a:off x="2281" y="2708"/>
                <a:ext cx="117" cy="144"/>
                <a:chOff x="2313" y="1620"/>
                <a:chExt cx="246" cy="324"/>
              </a:xfrm>
            </p:grpSpPr>
            <p:sp>
              <p:nvSpPr>
                <p:cNvPr id="360" name="AutoShape 334"/>
                <p:cNvSpPr>
                  <a:spLocks noChangeArrowheads="1"/>
                </p:cNvSpPr>
                <p:nvPr/>
              </p:nvSpPr>
              <p:spPr bwMode="auto">
                <a:xfrm flipV="1">
                  <a:off x="2314" y="1619"/>
                  <a:ext cx="245"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61" name="Line 335"/>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362" name="Line 336"/>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363" name="Line 337"/>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364" name="Line 338"/>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365" name="Line 339"/>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300" name="Text Box 340"/>
              <p:cNvSpPr txBox="1">
                <a:spLocks noChangeArrowheads="1"/>
              </p:cNvSpPr>
              <p:nvPr/>
            </p:nvSpPr>
            <p:spPr bwMode="auto">
              <a:xfrm>
                <a:off x="1884" y="2702"/>
                <a:ext cx="424" cy="174"/>
              </a:xfrm>
              <a:prstGeom prst="rect">
                <a:avLst/>
              </a:prstGeom>
              <a:noFill/>
              <a:ln w="9525" algn="ctr">
                <a:noFill/>
                <a:miter lim="800000"/>
                <a:headEnd/>
                <a:tailEnd/>
              </a:ln>
            </p:spPr>
            <p:txBody>
              <a:bodyPr wrap="none">
                <a:spAutoFit/>
              </a:bodyPr>
              <a:lstStyle/>
              <a:p>
                <a:pPr algn="r">
                  <a:lnSpc>
                    <a:spcPct val="90000"/>
                  </a:lnSpc>
                  <a:spcBef>
                    <a:spcPct val="40000"/>
                  </a:spcBef>
                </a:pPr>
                <a:r>
                  <a:rPr lang="en-US" sz="900"/>
                  <a:t>Order</a:t>
                </a:r>
              </a:p>
            </p:txBody>
          </p:sp>
          <p:grpSp>
            <p:nvGrpSpPr>
              <p:cNvPr id="301" name="Group 341"/>
              <p:cNvGrpSpPr>
                <a:grpSpLocks/>
              </p:cNvGrpSpPr>
              <p:nvPr/>
            </p:nvGrpSpPr>
            <p:grpSpPr bwMode="auto">
              <a:xfrm flipH="1">
                <a:off x="2123" y="2864"/>
                <a:ext cx="117" cy="144"/>
                <a:chOff x="883" y="1396"/>
                <a:chExt cx="115" cy="144"/>
              </a:xfrm>
            </p:grpSpPr>
            <p:sp>
              <p:nvSpPr>
                <p:cNvPr id="353" name="AutoShape 3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54" name="Line 34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355" name="Line 34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356" name="Line 3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357" name="Line 3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358" name="Line 3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359" name="Line 3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302" name="Text Box 349"/>
              <p:cNvSpPr txBox="1">
                <a:spLocks noChangeArrowheads="1"/>
              </p:cNvSpPr>
              <p:nvPr/>
            </p:nvSpPr>
            <p:spPr bwMode="auto">
              <a:xfrm>
                <a:off x="1528" y="2850"/>
                <a:ext cx="631" cy="174"/>
              </a:xfrm>
              <a:prstGeom prst="rect">
                <a:avLst/>
              </a:prstGeom>
              <a:noFill/>
              <a:ln w="9525" algn="ctr">
                <a:noFill/>
                <a:miter lim="800000"/>
                <a:headEnd/>
                <a:tailEnd/>
              </a:ln>
            </p:spPr>
            <p:txBody>
              <a:bodyPr>
                <a:spAutoFit/>
              </a:bodyPr>
              <a:lstStyle/>
              <a:p>
                <a:pPr algn="r">
                  <a:lnSpc>
                    <a:spcPct val="90000"/>
                  </a:lnSpc>
                  <a:spcBef>
                    <a:spcPct val="40000"/>
                  </a:spcBef>
                </a:pPr>
                <a:r>
                  <a:rPr lang="en-US" sz="900"/>
                  <a:t>PO</a:t>
                </a:r>
              </a:p>
            </p:txBody>
          </p:sp>
          <p:grpSp>
            <p:nvGrpSpPr>
              <p:cNvPr id="303" name="Group 350"/>
              <p:cNvGrpSpPr>
                <a:grpSpLocks/>
              </p:cNvGrpSpPr>
              <p:nvPr/>
            </p:nvGrpSpPr>
            <p:grpSpPr bwMode="auto">
              <a:xfrm flipH="1">
                <a:off x="2123" y="3028"/>
                <a:ext cx="117" cy="144"/>
                <a:chOff x="883" y="1396"/>
                <a:chExt cx="115" cy="144"/>
              </a:xfrm>
            </p:grpSpPr>
            <p:sp>
              <p:nvSpPr>
                <p:cNvPr id="346" name="AutoShape 35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47" name="Line 35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348" name="Line 35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349" name="Line 35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350" name="Line 35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351" name="Line 35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352" name="Line 35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304" name="Text Box 358"/>
              <p:cNvSpPr txBox="1">
                <a:spLocks noChangeArrowheads="1"/>
              </p:cNvSpPr>
              <p:nvPr/>
            </p:nvSpPr>
            <p:spPr bwMode="auto">
              <a:xfrm>
                <a:off x="1524" y="3014"/>
                <a:ext cx="635" cy="174"/>
              </a:xfrm>
              <a:prstGeom prst="rect">
                <a:avLst/>
              </a:prstGeom>
              <a:noFill/>
              <a:ln w="9525" algn="ctr">
                <a:noFill/>
                <a:miter lim="800000"/>
                <a:headEnd/>
                <a:tailEnd/>
              </a:ln>
            </p:spPr>
            <p:txBody>
              <a:bodyPr>
                <a:spAutoFit/>
              </a:bodyPr>
              <a:lstStyle/>
              <a:p>
                <a:pPr algn="r">
                  <a:lnSpc>
                    <a:spcPct val="90000"/>
                  </a:lnSpc>
                  <a:spcBef>
                    <a:spcPct val="40000"/>
                  </a:spcBef>
                </a:pPr>
                <a:r>
                  <a:rPr lang="en-US" sz="900"/>
                  <a:t>Date</a:t>
                </a:r>
              </a:p>
            </p:txBody>
          </p:sp>
          <p:sp>
            <p:nvSpPr>
              <p:cNvPr id="305" name="Line 359"/>
              <p:cNvSpPr>
                <a:spLocks noChangeShapeType="1"/>
              </p:cNvSpPr>
              <p:nvPr/>
            </p:nvSpPr>
            <p:spPr bwMode="auto">
              <a:xfrm>
                <a:off x="2336" y="2858"/>
                <a:ext cx="2" cy="231"/>
              </a:xfrm>
              <a:prstGeom prst="line">
                <a:avLst/>
              </a:prstGeom>
              <a:noFill/>
              <a:ln w="12700" cap="rnd">
                <a:solidFill>
                  <a:srgbClr val="4D4D4D"/>
                </a:solidFill>
                <a:prstDash val="sysDot"/>
                <a:round/>
                <a:headEnd/>
                <a:tailEnd/>
              </a:ln>
            </p:spPr>
            <p:txBody>
              <a:bodyPr wrap="none" anchor="ctr"/>
              <a:lstStyle/>
              <a:p>
                <a:endParaRPr lang="en-US" sz="1100"/>
              </a:p>
            </p:txBody>
          </p:sp>
          <p:sp>
            <p:nvSpPr>
              <p:cNvPr id="306" name="Line 360"/>
              <p:cNvSpPr>
                <a:spLocks noChangeShapeType="1"/>
              </p:cNvSpPr>
              <p:nvPr/>
            </p:nvSpPr>
            <p:spPr bwMode="auto">
              <a:xfrm flipH="1">
                <a:off x="2408" y="2782"/>
                <a:ext cx="38"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307" name="Line 361"/>
              <p:cNvSpPr>
                <a:spLocks noChangeShapeType="1"/>
              </p:cNvSpPr>
              <p:nvPr/>
            </p:nvSpPr>
            <p:spPr bwMode="auto">
              <a:xfrm>
                <a:off x="2258" y="2938"/>
                <a:ext cx="81"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308" name="Line 362"/>
              <p:cNvSpPr>
                <a:spLocks noChangeShapeType="1"/>
              </p:cNvSpPr>
              <p:nvPr/>
            </p:nvSpPr>
            <p:spPr bwMode="auto">
              <a:xfrm>
                <a:off x="2258" y="3100"/>
                <a:ext cx="81" cy="0"/>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09" name="Group 363"/>
              <p:cNvGrpSpPr>
                <a:grpSpLocks/>
              </p:cNvGrpSpPr>
              <p:nvPr/>
            </p:nvGrpSpPr>
            <p:grpSpPr bwMode="auto">
              <a:xfrm flipH="1">
                <a:off x="2123" y="3354"/>
                <a:ext cx="117" cy="144"/>
                <a:chOff x="883" y="1396"/>
                <a:chExt cx="115" cy="144"/>
              </a:xfrm>
            </p:grpSpPr>
            <p:sp>
              <p:nvSpPr>
                <p:cNvPr id="339" name="AutoShape 36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40" name="Line 36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341" name="Line 36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342" name="Line 36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343" name="Line 36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344" name="Line 36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345" name="Line 37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310" name="Text Box 371"/>
              <p:cNvSpPr txBox="1">
                <a:spLocks noChangeArrowheads="1"/>
              </p:cNvSpPr>
              <p:nvPr/>
            </p:nvSpPr>
            <p:spPr bwMode="auto">
              <a:xfrm>
                <a:off x="1534" y="3341"/>
                <a:ext cx="625" cy="174"/>
              </a:xfrm>
              <a:prstGeom prst="rect">
                <a:avLst/>
              </a:prstGeom>
              <a:noFill/>
              <a:ln w="9525" algn="ctr">
                <a:noFill/>
                <a:miter lim="800000"/>
                <a:headEnd/>
                <a:tailEnd/>
              </a:ln>
            </p:spPr>
            <p:txBody>
              <a:bodyPr>
                <a:spAutoFit/>
              </a:bodyPr>
              <a:lstStyle/>
              <a:p>
                <a:pPr algn="r">
                  <a:lnSpc>
                    <a:spcPct val="90000"/>
                  </a:lnSpc>
                  <a:spcBef>
                    <a:spcPct val="40000"/>
                  </a:spcBef>
                </a:pPr>
                <a:r>
                  <a:rPr lang="en-US" sz="900"/>
                  <a:t>FieldA</a:t>
                </a:r>
              </a:p>
            </p:txBody>
          </p:sp>
          <p:sp>
            <p:nvSpPr>
              <p:cNvPr id="311" name="Line 372"/>
              <p:cNvSpPr>
                <a:spLocks noChangeShapeType="1"/>
              </p:cNvSpPr>
              <p:nvPr/>
            </p:nvSpPr>
            <p:spPr bwMode="auto">
              <a:xfrm>
                <a:off x="2260" y="3426"/>
                <a:ext cx="81" cy="0"/>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12" name="Group 373"/>
              <p:cNvGrpSpPr>
                <a:grpSpLocks/>
              </p:cNvGrpSpPr>
              <p:nvPr/>
            </p:nvGrpSpPr>
            <p:grpSpPr bwMode="auto">
              <a:xfrm flipH="1">
                <a:off x="2123" y="3516"/>
                <a:ext cx="117" cy="144"/>
                <a:chOff x="883" y="1396"/>
                <a:chExt cx="115" cy="144"/>
              </a:xfrm>
            </p:grpSpPr>
            <p:sp>
              <p:nvSpPr>
                <p:cNvPr id="332" name="AutoShape 37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33" name="Line 37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334" name="Line 37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335" name="Line 37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336" name="Line 37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337" name="Line 37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338" name="Line 38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313" name="Text Box 381"/>
              <p:cNvSpPr txBox="1">
                <a:spLocks noChangeArrowheads="1"/>
              </p:cNvSpPr>
              <p:nvPr/>
            </p:nvSpPr>
            <p:spPr bwMode="auto">
              <a:xfrm>
                <a:off x="1535" y="3500"/>
                <a:ext cx="624" cy="174"/>
              </a:xfrm>
              <a:prstGeom prst="rect">
                <a:avLst/>
              </a:prstGeom>
              <a:noFill/>
              <a:ln w="9525" algn="ctr">
                <a:noFill/>
                <a:miter lim="800000"/>
                <a:headEnd/>
                <a:tailEnd/>
              </a:ln>
            </p:spPr>
            <p:txBody>
              <a:bodyPr>
                <a:spAutoFit/>
              </a:bodyPr>
              <a:lstStyle/>
              <a:p>
                <a:pPr algn="r">
                  <a:lnSpc>
                    <a:spcPct val="90000"/>
                  </a:lnSpc>
                  <a:spcBef>
                    <a:spcPct val="40000"/>
                  </a:spcBef>
                </a:pPr>
                <a:r>
                  <a:rPr lang="en-US" sz="900"/>
                  <a:t>FieldB</a:t>
                </a:r>
              </a:p>
            </p:txBody>
          </p:sp>
          <p:sp>
            <p:nvSpPr>
              <p:cNvPr id="314" name="Line 382"/>
              <p:cNvSpPr>
                <a:spLocks noChangeShapeType="1"/>
              </p:cNvSpPr>
              <p:nvPr/>
            </p:nvSpPr>
            <p:spPr bwMode="auto">
              <a:xfrm>
                <a:off x="2260" y="3588"/>
                <a:ext cx="81" cy="0"/>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15" name="Group 383"/>
              <p:cNvGrpSpPr>
                <a:grpSpLocks/>
              </p:cNvGrpSpPr>
              <p:nvPr/>
            </p:nvGrpSpPr>
            <p:grpSpPr bwMode="auto">
              <a:xfrm flipH="1">
                <a:off x="2281" y="3188"/>
                <a:ext cx="117" cy="144"/>
                <a:chOff x="2313" y="1620"/>
                <a:chExt cx="246" cy="324"/>
              </a:xfrm>
            </p:grpSpPr>
            <p:sp>
              <p:nvSpPr>
                <p:cNvPr id="326" name="AutoShape 384"/>
                <p:cNvSpPr>
                  <a:spLocks noChangeArrowheads="1"/>
                </p:cNvSpPr>
                <p:nvPr/>
              </p:nvSpPr>
              <p:spPr bwMode="auto">
                <a:xfrm flipV="1">
                  <a:off x="2314" y="1620"/>
                  <a:ext cx="245"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27" name="Line 385"/>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328" name="Line 386"/>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329" name="Line 387"/>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330" name="Line 388"/>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331" name="Line 389"/>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316" name="Text Box 390"/>
              <p:cNvSpPr txBox="1">
                <a:spLocks noChangeArrowheads="1"/>
              </p:cNvSpPr>
              <p:nvPr/>
            </p:nvSpPr>
            <p:spPr bwMode="auto">
              <a:xfrm>
                <a:off x="1885" y="3182"/>
                <a:ext cx="423" cy="174"/>
              </a:xfrm>
              <a:prstGeom prst="rect">
                <a:avLst/>
              </a:prstGeom>
              <a:noFill/>
              <a:ln w="9525" algn="ctr">
                <a:noFill/>
                <a:miter lim="800000"/>
                <a:headEnd/>
                <a:tailEnd/>
              </a:ln>
            </p:spPr>
            <p:txBody>
              <a:bodyPr wrap="none">
                <a:spAutoFit/>
              </a:bodyPr>
              <a:lstStyle/>
              <a:p>
                <a:pPr algn="r">
                  <a:lnSpc>
                    <a:spcPct val="90000"/>
                  </a:lnSpc>
                  <a:spcBef>
                    <a:spcPct val="40000"/>
                  </a:spcBef>
                </a:pPr>
                <a:r>
                  <a:rPr lang="en-US" sz="900"/>
                  <a:t>Detail</a:t>
                </a:r>
              </a:p>
            </p:txBody>
          </p:sp>
          <p:sp>
            <p:nvSpPr>
              <p:cNvPr id="317" name="Line 391"/>
              <p:cNvSpPr>
                <a:spLocks noChangeShapeType="1"/>
              </p:cNvSpPr>
              <p:nvPr/>
            </p:nvSpPr>
            <p:spPr bwMode="auto">
              <a:xfrm flipH="1">
                <a:off x="2408" y="3262"/>
                <a:ext cx="38"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318" name="Line 392"/>
              <p:cNvSpPr>
                <a:spLocks noChangeShapeType="1"/>
              </p:cNvSpPr>
              <p:nvPr/>
            </p:nvSpPr>
            <p:spPr bwMode="auto">
              <a:xfrm>
                <a:off x="2481" y="2805"/>
                <a:ext cx="4" cy="440"/>
              </a:xfrm>
              <a:prstGeom prst="line">
                <a:avLst/>
              </a:prstGeom>
              <a:noFill/>
              <a:ln w="12700" cap="rnd">
                <a:solidFill>
                  <a:srgbClr val="4D4D4D"/>
                </a:solidFill>
                <a:prstDash val="sysDot"/>
                <a:round/>
                <a:headEnd/>
                <a:tailEnd/>
              </a:ln>
            </p:spPr>
            <p:txBody>
              <a:bodyPr wrap="none" anchor="ctr"/>
              <a:lstStyle/>
              <a:p>
                <a:endParaRPr lang="en-US" sz="1100"/>
              </a:p>
            </p:txBody>
          </p:sp>
          <p:sp>
            <p:nvSpPr>
              <p:cNvPr id="319" name="Line 393"/>
              <p:cNvSpPr>
                <a:spLocks noChangeShapeType="1"/>
              </p:cNvSpPr>
              <p:nvPr/>
            </p:nvSpPr>
            <p:spPr bwMode="auto">
              <a:xfrm>
                <a:off x="2340" y="3346"/>
                <a:ext cx="1" cy="239"/>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20" name="Group 394"/>
              <p:cNvGrpSpPr>
                <a:grpSpLocks/>
              </p:cNvGrpSpPr>
              <p:nvPr/>
            </p:nvGrpSpPr>
            <p:grpSpPr bwMode="auto">
              <a:xfrm>
                <a:off x="2452" y="3232"/>
                <a:ext cx="59" cy="58"/>
                <a:chOff x="834" y="1956"/>
                <a:chExt cx="58" cy="58"/>
              </a:xfrm>
            </p:grpSpPr>
            <p:sp>
              <p:nvSpPr>
                <p:cNvPr id="324" name="Rectangle 395"/>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325" name="Line 396"/>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321" name="Group 397"/>
              <p:cNvGrpSpPr>
                <a:grpSpLocks/>
              </p:cNvGrpSpPr>
              <p:nvPr/>
            </p:nvGrpSpPr>
            <p:grpSpPr bwMode="auto">
              <a:xfrm>
                <a:off x="2452" y="2752"/>
                <a:ext cx="59" cy="58"/>
                <a:chOff x="834" y="1956"/>
                <a:chExt cx="58" cy="58"/>
              </a:xfrm>
            </p:grpSpPr>
            <p:sp>
              <p:nvSpPr>
                <p:cNvPr id="322" name="Rectangle 39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323" name="Line 39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grpSp>
      <p:grpSp>
        <p:nvGrpSpPr>
          <p:cNvPr id="366" name="Group 365"/>
          <p:cNvGrpSpPr/>
          <p:nvPr/>
        </p:nvGrpSpPr>
        <p:grpSpPr>
          <a:xfrm>
            <a:off x="5348203" y="1908020"/>
            <a:ext cx="1050013" cy="1662259"/>
            <a:chOff x="5513388" y="1738313"/>
            <a:chExt cx="1363662" cy="1924050"/>
          </a:xfrm>
        </p:grpSpPr>
        <p:sp>
          <p:nvSpPr>
            <p:cNvPr id="367" name="AutoShape 258"/>
            <p:cNvSpPr>
              <a:spLocks noChangeArrowheads="1"/>
            </p:cNvSpPr>
            <p:nvPr/>
          </p:nvSpPr>
          <p:spPr bwMode="auto">
            <a:xfrm>
              <a:off x="5513388" y="1738313"/>
              <a:ext cx="1363662" cy="1924050"/>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endParaRPr lang="en-US" sz="1100"/>
            </a:p>
          </p:txBody>
        </p:sp>
        <p:grpSp>
          <p:nvGrpSpPr>
            <p:cNvPr id="368" name="Group 259"/>
            <p:cNvGrpSpPr>
              <a:grpSpLocks/>
            </p:cNvGrpSpPr>
            <p:nvPr/>
          </p:nvGrpSpPr>
          <p:grpSpPr bwMode="auto">
            <a:xfrm>
              <a:off x="6067426" y="2855912"/>
              <a:ext cx="758473" cy="251428"/>
              <a:chOff x="826" y="1293"/>
              <a:chExt cx="516" cy="175"/>
            </a:xfrm>
          </p:grpSpPr>
          <p:grpSp>
            <p:nvGrpSpPr>
              <p:cNvPr id="443" name="Group 260"/>
              <p:cNvGrpSpPr>
                <a:grpSpLocks/>
              </p:cNvGrpSpPr>
              <p:nvPr/>
            </p:nvGrpSpPr>
            <p:grpSpPr bwMode="auto">
              <a:xfrm>
                <a:off x="826" y="1294"/>
                <a:ext cx="115" cy="144"/>
                <a:chOff x="883" y="1396"/>
                <a:chExt cx="115" cy="144"/>
              </a:xfrm>
            </p:grpSpPr>
            <p:sp>
              <p:nvSpPr>
                <p:cNvPr id="445" name="AutoShape 261"/>
                <p:cNvSpPr>
                  <a:spLocks noChangeArrowheads="1"/>
                </p:cNvSpPr>
                <p:nvPr/>
              </p:nvSpPr>
              <p:spPr bwMode="auto">
                <a:xfrm flipV="1">
                  <a:off x="883" y="1396"/>
                  <a:ext cx="108"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46" name="Line 26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47" name="Line 26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48" name="Line 26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49" name="Line 26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50" name="Line 26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51" name="Line 26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444" name="Text Box 268"/>
              <p:cNvSpPr txBox="1">
                <a:spLocks noChangeArrowheads="1"/>
              </p:cNvSpPr>
              <p:nvPr/>
            </p:nvSpPr>
            <p:spPr bwMode="auto">
              <a:xfrm>
                <a:off x="913" y="1293"/>
                <a:ext cx="429"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Field1</a:t>
                </a:r>
              </a:p>
            </p:txBody>
          </p:sp>
        </p:grpSp>
        <p:grpSp>
          <p:nvGrpSpPr>
            <p:cNvPr id="369" name="Group 269"/>
            <p:cNvGrpSpPr>
              <a:grpSpLocks/>
            </p:cNvGrpSpPr>
            <p:nvPr/>
          </p:nvGrpSpPr>
          <p:grpSpPr bwMode="auto">
            <a:xfrm>
              <a:off x="6067426" y="3116262"/>
              <a:ext cx="758473" cy="251428"/>
              <a:chOff x="826" y="1293"/>
              <a:chExt cx="516" cy="175"/>
            </a:xfrm>
          </p:grpSpPr>
          <p:grpSp>
            <p:nvGrpSpPr>
              <p:cNvPr id="434" name="Group 270"/>
              <p:cNvGrpSpPr>
                <a:grpSpLocks/>
              </p:cNvGrpSpPr>
              <p:nvPr/>
            </p:nvGrpSpPr>
            <p:grpSpPr bwMode="auto">
              <a:xfrm>
                <a:off x="826" y="1294"/>
                <a:ext cx="115" cy="144"/>
                <a:chOff x="883" y="1396"/>
                <a:chExt cx="115" cy="144"/>
              </a:xfrm>
            </p:grpSpPr>
            <p:sp>
              <p:nvSpPr>
                <p:cNvPr id="436" name="AutoShape 271"/>
                <p:cNvSpPr>
                  <a:spLocks noChangeArrowheads="1"/>
                </p:cNvSpPr>
                <p:nvPr/>
              </p:nvSpPr>
              <p:spPr bwMode="auto">
                <a:xfrm flipV="1">
                  <a:off x="883" y="1396"/>
                  <a:ext cx="108"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37" name="Line 27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38" name="Line 27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39" name="Line 2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40" name="Line 2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41" name="Line 2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42" name="Line 2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435" name="Text Box 278"/>
              <p:cNvSpPr txBox="1">
                <a:spLocks noChangeArrowheads="1"/>
              </p:cNvSpPr>
              <p:nvPr/>
            </p:nvSpPr>
            <p:spPr bwMode="auto">
              <a:xfrm>
                <a:off x="913" y="1293"/>
                <a:ext cx="429"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Field2</a:t>
                </a:r>
              </a:p>
            </p:txBody>
          </p:sp>
        </p:grpSp>
        <p:grpSp>
          <p:nvGrpSpPr>
            <p:cNvPr id="370" name="Group 279"/>
            <p:cNvGrpSpPr>
              <a:grpSpLocks/>
            </p:cNvGrpSpPr>
            <p:nvPr/>
          </p:nvGrpSpPr>
          <p:grpSpPr bwMode="auto">
            <a:xfrm>
              <a:off x="5837240" y="1811338"/>
              <a:ext cx="851551" cy="251428"/>
              <a:chOff x="822" y="1079"/>
              <a:chExt cx="579" cy="175"/>
            </a:xfrm>
          </p:grpSpPr>
          <p:grpSp>
            <p:nvGrpSpPr>
              <p:cNvPr id="426" name="Group 280"/>
              <p:cNvGrpSpPr>
                <a:grpSpLocks/>
              </p:cNvGrpSpPr>
              <p:nvPr/>
            </p:nvGrpSpPr>
            <p:grpSpPr bwMode="auto">
              <a:xfrm>
                <a:off x="822" y="1082"/>
                <a:ext cx="115" cy="144"/>
                <a:chOff x="2313" y="1620"/>
                <a:chExt cx="246" cy="324"/>
              </a:xfrm>
            </p:grpSpPr>
            <p:sp>
              <p:nvSpPr>
                <p:cNvPr id="428" name="AutoShape 281"/>
                <p:cNvSpPr>
                  <a:spLocks noChangeArrowheads="1"/>
                </p:cNvSpPr>
                <p:nvPr/>
              </p:nvSpPr>
              <p:spPr bwMode="auto">
                <a:xfrm flipV="1">
                  <a:off x="2313" y="1621"/>
                  <a:ext cx="247" cy="323"/>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29" name="Line 28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430" name="Line 28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431" name="Line 28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432" name="Line 28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433" name="Line 28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427" name="Text Box 287"/>
              <p:cNvSpPr txBox="1">
                <a:spLocks noChangeArrowheads="1"/>
              </p:cNvSpPr>
              <p:nvPr/>
            </p:nvSpPr>
            <p:spPr bwMode="auto">
              <a:xfrm>
                <a:off x="911" y="1079"/>
                <a:ext cx="490"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Header</a:t>
                </a:r>
              </a:p>
            </p:txBody>
          </p:sp>
        </p:grpSp>
        <p:grpSp>
          <p:nvGrpSpPr>
            <p:cNvPr id="371" name="Group 288"/>
            <p:cNvGrpSpPr>
              <a:grpSpLocks/>
            </p:cNvGrpSpPr>
            <p:nvPr/>
          </p:nvGrpSpPr>
          <p:grpSpPr bwMode="auto">
            <a:xfrm>
              <a:off x="6054726" y="2062162"/>
              <a:ext cx="564244" cy="251428"/>
              <a:chOff x="826" y="1293"/>
              <a:chExt cx="384" cy="175"/>
            </a:xfrm>
          </p:grpSpPr>
          <p:grpSp>
            <p:nvGrpSpPr>
              <p:cNvPr id="417" name="Group 289"/>
              <p:cNvGrpSpPr>
                <a:grpSpLocks/>
              </p:cNvGrpSpPr>
              <p:nvPr/>
            </p:nvGrpSpPr>
            <p:grpSpPr bwMode="auto">
              <a:xfrm>
                <a:off x="826" y="1294"/>
                <a:ext cx="115" cy="144"/>
                <a:chOff x="883" y="1396"/>
                <a:chExt cx="115" cy="144"/>
              </a:xfrm>
            </p:grpSpPr>
            <p:sp>
              <p:nvSpPr>
                <p:cNvPr id="419" name="AutoShape 29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20" name="Line 29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21" name="Line 29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22" name="Line 29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23" name="Line 29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24" name="Line 29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25" name="Line 29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418" name="Text Box 297"/>
              <p:cNvSpPr txBox="1">
                <a:spLocks noChangeArrowheads="1"/>
              </p:cNvSpPr>
              <p:nvPr/>
            </p:nvSpPr>
            <p:spPr bwMode="auto">
              <a:xfrm>
                <a:off x="914" y="1293"/>
                <a:ext cx="296"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PO</a:t>
                </a:r>
              </a:p>
            </p:txBody>
          </p:sp>
        </p:grpSp>
        <p:grpSp>
          <p:nvGrpSpPr>
            <p:cNvPr id="372" name="Group 298"/>
            <p:cNvGrpSpPr>
              <a:grpSpLocks/>
            </p:cNvGrpSpPr>
            <p:nvPr/>
          </p:nvGrpSpPr>
          <p:grpSpPr bwMode="auto">
            <a:xfrm>
              <a:off x="5665788" y="1889125"/>
              <a:ext cx="85725" cy="84138"/>
              <a:chOff x="834" y="1956"/>
              <a:chExt cx="58" cy="58"/>
            </a:xfrm>
          </p:grpSpPr>
          <p:sp>
            <p:nvSpPr>
              <p:cNvPr id="415" name="Rectangle 299"/>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416" name="Line 300"/>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373" name="Group 301"/>
            <p:cNvGrpSpPr>
              <a:grpSpLocks/>
            </p:cNvGrpSpPr>
            <p:nvPr/>
          </p:nvGrpSpPr>
          <p:grpSpPr bwMode="auto">
            <a:xfrm>
              <a:off x="6069014" y="2322512"/>
              <a:ext cx="773237" cy="251428"/>
              <a:chOff x="826" y="1293"/>
              <a:chExt cx="526" cy="175"/>
            </a:xfrm>
          </p:grpSpPr>
          <p:grpSp>
            <p:nvGrpSpPr>
              <p:cNvPr id="406" name="Group 302"/>
              <p:cNvGrpSpPr>
                <a:grpSpLocks/>
              </p:cNvGrpSpPr>
              <p:nvPr/>
            </p:nvGrpSpPr>
            <p:grpSpPr bwMode="auto">
              <a:xfrm>
                <a:off x="826" y="1294"/>
                <a:ext cx="115" cy="144"/>
                <a:chOff x="883" y="1396"/>
                <a:chExt cx="115" cy="144"/>
              </a:xfrm>
            </p:grpSpPr>
            <p:sp>
              <p:nvSpPr>
                <p:cNvPr id="408" name="AutoShape 303"/>
                <p:cNvSpPr>
                  <a:spLocks noChangeArrowheads="1"/>
                </p:cNvSpPr>
                <p:nvPr/>
              </p:nvSpPr>
              <p:spPr bwMode="auto">
                <a:xfrm flipV="1">
                  <a:off x="883" y="1396"/>
                  <a:ext cx="108"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09" name="Line 30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10" name="Line 30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11" name="Line 30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12" name="Line 30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13" name="Line 30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14" name="Line 30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407" name="Text Box 310"/>
              <p:cNvSpPr txBox="1">
                <a:spLocks noChangeArrowheads="1"/>
              </p:cNvSpPr>
              <p:nvPr/>
            </p:nvSpPr>
            <p:spPr bwMode="auto">
              <a:xfrm>
                <a:off x="913" y="1293"/>
                <a:ext cx="439"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Status</a:t>
                </a:r>
              </a:p>
            </p:txBody>
          </p:sp>
        </p:grpSp>
        <p:sp>
          <p:nvSpPr>
            <p:cNvPr id="374" name="Line 311"/>
            <p:cNvSpPr>
              <a:spLocks noChangeShapeType="1"/>
            </p:cNvSpPr>
            <p:nvPr/>
          </p:nvSpPr>
          <p:spPr bwMode="auto">
            <a:xfrm>
              <a:off x="5929313" y="2049463"/>
              <a:ext cx="1587" cy="368300"/>
            </a:xfrm>
            <a:prstGeom prst="line">
              <a:avLst/>
            </a:prstGeom>
            <a:noFill/>
            <a:ln w="12700" cap="rnd">
              <a:solidFill>
                <a:srgbClr val="4D4D4D"/>
              </a:solidFill>
              <a:prstDash val="sysDot"/>
              <a:round/>
              <a:headEnd/>
              <a:tailEnd/>
            </a:ln>
          </p:spPr>
          <p:txBody>
            <a:bodyPr wrap="none" anchor="ctr"/>
            <a:lstStyle/>
            <a:p>
              <a:endParaRPr lang="en-US" sz="1100"/>
            </a:p>
          </p:txBody>
        </p:sp>
        <p:sp>
          <p:nvSpPr>
            <p:cNvPr id="375" name="Line 312"/>
            <p:cNvSpPr>
              <a:spLocks noChangeShapeType="1"/>
            </p:cNvSpPr>
            <p:nvPr/>
          </p:nvSpPr>
          <p:spPr bwMode="auto">
            <a:xfrm flipH="1">
              <a:off x="5762625" y="1928813"/>
              <a:ext cx="53975" cy="1587"/>
            </a:xfrm>
            <a:prstGeom prst="line">
              <a:avLst/>
            </a:prstGeom>
            <a:noFill/>
            <a:ln w="12700" cap="rnd">
              <a:solidFill>
                <a:srgbClr val="4D4D4D"/>
              </a:solidFill>
              <a:prstDash val="sysDot"/>
              <a:round/>
              <a:headEnd/>
              <a:tailEnd/>
            </a:ln>
          </p:spPr>
          <p:txBody>
            <a:bodyPr wrap="none" anchor="ctr"/>
            <a:lstStyle/>
            <a:p>
              <a:endParaRPr lang="en-US" sz="1100"/>
            </a:p>
          </p:txBody>
        </p:sp>
        <p:sp>
          <p:nvSpPr>
            <p:cNvPr id="376" name="Line 313"/>
            <p:cNvSpPr>
              <a:spLocks noChangeShapeType="1"/>
            </p:cNvSpPr>
            <p:nvPr/>
          </p:nvSpPr>
          <p:spPr bwMode="auto">
            <a:xfrm flipH="1">
              <a:off x="5942013" y="2162175"/>
              <a:ext cx="115887"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377" name="Line 314"/>
            <p:cNvSpPr>
              <a:spLocks noChangeShapeType="1"/>
            </p:cNvSpPr>
            <p:nvPr/>
          </p:nvSpPr>
          <p:spPr bwMode="auto">
            <a:xfrm flipH="1">
              <a:off x="5930900" y="2419350"/>
              <a:ext cx="127000"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378" name="Line 315"/>
            <p:cNvSpPr>
              <a:spLocks noChangeShapeType="1"/>
            </p:cNvSpPr>
            <p:nvPr/>
          </p:nvSpPr>
          <p:spPr bwMode="auto">
            <a:xfrm flipH="1">
              <a:off x="5945188" y="2962275"/>
              <a:ext cx="115887"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379" name="Line 316"/>
            <p:cNvSpPr>
              <a:spLocks noChangeShapeType="1"/>
            </p:cNvSpPr>
            <p:nvPr/>
          </p:nvSpPr>
          <p:spPr bwMode="auto">
            <a:xfrm flipH="1">
              <a:off x="5945188" y="3216275"/>
              <a:ext cx="115887" cy="1588"/>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80" name="Group 317"/>
            <p:cNvGrpSpPr>
              <a:grpSpLocks/>
            </p:cNvGrpSpPr>
            <p:nvPr/>
          </p:nvGrpSpPr>
          <p:grpSpPr bwMode="auto">
            <a:xfrm>
              <a:off x="6067426" y="3373437"/>
              <a:ext cx="758473" cy="251428"/>
              <a:chOff x="826" y="1293"/>
              <a:chExt cx="516" cy="175"/>
            </a:xfrm>
          </p:grpSpPr>
          <p:grpSp>
            <p:nvGrpSpPr>
              <p:cNvPr id="397" name="Group 318"/>
              <p:cNvGrpSpPr>
                <a:grpSpLocks/>
              </p:cNvGrpSpPr>
              <p:nvPr/>
            </p:nvGrpSpPr>
            <p:grpSpPr bwMode="auto">
              <a:xfrm>
                <a:off x="826" y="1294"/>
                <a:ext cx="115" cy="144"/>
                <a:chOff x="883" y="1396"/>
                <a:chExt cx="115" cy="144"/>
              </a:xfrm>
            </p:grpSpPr>
            <p:sp>
              <p:nvSpPr>
                <p:cNvPr id="399" name="AutoShape 319"/>
                <p:cNvSpPr>
                  <a:spLocks noChangeArrowheads="1"/>
                </p:cNvSpPr>
                <p:nvPr/>
              </p:nvSpPr>
              <p:spPr bwMode="auto">
                <a:xfrm flipV="1">
                  <a:off x="883" y="1396"/>
                  <a:ext cx="108"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00" name="Line 32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01" name="Line 32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02" name="Line 32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03" name="Line 32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04" name="Line 32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05" name="Line 32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398" name="Text Box 326"/>
              <p:cNvSpPr txBox="1">
                <a:spLocks noChangeArrowheads="1"/>
              </p:cNvSpPr>
              <p:nvPr/>
            </p:nvSpPr>
            <p:spPr bwMode="auto">
              <a:xfrm>
                <a:off x="913" y="1293"/>
                <a:ext cx="429"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Field3</a:t>
                </a:r>
              </a:p>
            </p:txBody>
          </p:sp>
        </p:grpSp>
        <p:sp>
          <p:nvSpPr>
            <p:cNvPr id="381" name="Line 327"/>
            <p:cNvSpPr>
              <a:spLocks noChangeShapeType="1"/>
            </p:cNvSpPr>
            <p:nvPr/>
          </p:nvSpPr>
          <p:spPr bwMode="auto">
            <a:xfrm flipH="1">
              <a:off x="5945188" y="3470275"/>
              <a:ext cx="122237" cy="1588"/>
            </a:xfrm>
            <a:prstGeom prst="line">
              <a:avLst/>
            </a:prstGeom>
            <a:noFill/>
            <a:ln w="12700" cap="rnd">
              <a:solidFill>
                <a:srgbClr val="4D4D4D"/>
              </a:solidFill>
              <a:prstDash val="sysDot"/>
              <a:round/>
              <a:headEnd/>
              <a:tailEnd/>
            </a:ln>
          </p:spPr>
          <p:txBody>
            <a:bodyPr wrap="none" anchor="ctr"/>
            <a:lstStyle/>
            <a:p>
              <a:endParaRPr lang="en-US" sz="1100"/>
            </a:p>
          </p:txBody>
        </p:sp>
        <p:sp>
          <p:nvSpPr>
            <p:cNvPr id="382" name="Line 328"/>
            <p:cNvSpPr>
              <a:spLocks noChangeShapeType="1"/>
            </p:cNvSpPr>
            <p:nvPr/>
          </p:nvSpPr>
          <p:spPr bwMode="auto">
            <a:xfrm flipH="1">
              <a:off x="5762625" y="2681288"/>
              <a:ext cx="53975" cy="1587"/>
            </a:xfrm>
            <a:prstGeom prst="line">
              <a:avLst/>
            </a:prstGeom>
            <a:noFill/>
            <a:ln w="12700" cap="rnd">
              <a:solidFill>
                <a:srgbClr val="4D4D4D"/>
              </a:solidFill>
              <a:prstDash val="sysDot"/>
              <a:round/>
              <a:headEnd/>
              <a:tailEnd/>
            </a:ln>
          </p:spPr>
          <p:txBody>
            <a:bodyPr wrap="none" anchor="ctr"/>
            <a:lstStyle/>
            <a:p>
              <a:endParaRPr lang="en-US" sz="1100"/>
            </a:p>
          </p:txBody>
        </p:sp>
        <p:sp>
          <p:nvSpPr>
            <p:cNvPr id="383" name="Line 329"/>
            <p:cNvSpPr>
              <a:spLocks noChangeShapeType="1"/>
            </p:cNvSpPr>
            <p:nvPr/>
          </p:nvSpPr>
          <p:spPr bwMode="auto">
            <a:xfrm>
              <a:off x="5703888" y="1976438"/>
              <a:ext cx="1587" cy="706437"/>
            </a:xfrm>
            <a:prstGeom prst="line">
              <a:avLst/>
            </a:prstGeom>
            <a:noFill/>
            <a:ln w="12700" cap="rnd">
              <a:solidFill>
                <a:srgbClr val="4D4D4D"/>
              </a:solidFill>
              <a:prstDash val="sysDot"/>
              <a:round/>
              <a:headEnd/>
              <a:tailEnd/>
            </a:ln>
          </p:spPr>
          <p:txBody>
            <a:bodyPr wrap="none" anchor="ctr"/>
            <a:lstStyle/>
            <a:p>
              <a:endParaRPr lang="en-US" sz="1100"/>
            </a:p>
          </p:txBody>
        </p:sp>
        <p:sp>
          <p:nvSpPr>
            <p:cNvPr id="384" name="Line 330"/>
            <p:cNvSpPr>
              <a:spLocks noChangeShapeType="1"/>
            </p:cNvSpPr>
            <p:nvPr/>
          </p:nvSpPr>
          <p:spPr bwMode="auto">
            <a:xfrm flipH="1">
              <a:off x="5930900" y="2751138"/>
              <a:ext cx="9525" cy="720725"/>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385" name="Group 400"/>
            <p:cNvGrpSpPr>
              <a:grpSpLocks/>
            </p:cNvGrpSpPr>
            <p:nvPr/>
          </p:nvGrpSpPr>
          <p:grpSpPr bwMode="auto">
            <a:xfrm>
              <a:off x="5665788" y="2641600"/>
              <a:ext cx="85725" cy="84138"/>
              <a:chOff x="834" y="1956"/>
              <a:chExt cx="58" cy="58"/>
            </a:xfrm>
          </p:grpSpPr>
          <p:sp>
            <p:nvSpPr>
              <p:cNvPr id="395" name="Rectangle 401"/>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396" name="Line 402"/>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100"/>
              </a:p>
            </p:txBody>
          </p:sp>
        </p:grpSp>
        <p:grpSp>
          <p:nvGrpSpPr>
            <p:cNvPr id="386" name="Group 403"/>
            <p:cNvGrpSpPr>
              <a:grpSpLocks/>
            </p:cNvGrpSpPr>
            <p:nvPr/>
          </p:nvGrpSpPr>
          <p:grpSpPr bwMode="auto">
            <a:xfrm>
              <a:off x="5824537" y="2563813"/>
              <a:ext cx="668464" cy="251428"/>
              <a:chOff x="822" y="1079"/>
              <a:chExt cx="455" cy="175"/>
            </a:xfrm>
          </p:grpSpPr>
          <p:grpSp>
            <p:nvGrpSpPr>
              <p:cNvPr id="387" name="Group 404"/>
              <p:cNvGrpSpPr>
                <a:grpSpLocks/>
              </p:cNvGrpSpPr>
              <p:nvPr/>
            </p:nvGrpSpPr>
            <p:grpSpPr bwMode="auto">
              <a:xfrm>
                <a:off x="822" y="1082"/>
                <a:ext cx="115" cy="144"/>
                <a:chOff x="2313" y="1620"/>
                <a:chExt cx="246" cy="324"/>
              </a:xfrm>
            </p:grpSpPr>
            <p:sp>
              <p:nvSpPr>
                <p:cNvPr id="389" name="AutoShape 405"/>
                <p:cNvSpPr>
                  <a:spLocks noChangeArrowheads="1"/>
                </p:cNvSpPr>
                <p:nvPr/>
              </p:nvSpPr>
              <p:spPr bwMode="auto">
                <a:xfrm flipV="1">
                  <a:off x="2313" y="1621"/>
                  <a:ext cx="245" cy="323"/>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90" name="Line 40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391" name="Line 40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392" name="Line 40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393" name="Line 40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394" name="Line 41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sp>
            <p:nvSpPr>
              <p:cNvPr id="388" name="Text Box 411"/>
              <p:cNvSpPr txBox="1">
                <a:spLocks noChangeArrowheads="1"/>
              </p:cNvSpPr>
              <p:nvPr/>
            </p:nvSpPr>
            <p:spPr bwMode="auto">
              <a:xfrm>
                <a:off x="911" y="1079"/>
                <a:ext cx="366" cy="175"/>
              </a:xfrm>
              <a:prstGeom prst="rect">
                <a:avLst/>
              </a:prstGeom>
              <a:noFill/>
              <a:ln w="9525" algn="ctr">
                <a:noFill/>
                <a:miter lim="800000"/>
                <a:headEnd/>
                <a:tailEnd/>
              </a:ln>
            </p:spPr>
            <p:txBody>
              <a:bodyPr wrap="none">
                <a:spAutoFit/>
              </a:bodyPr>
              <a:lstStyle/>
              <a:p>
                <a:pPr algn="l">
                  <a:lnSpc>
                    <a:spcPct val="90000"/>
                  </a:lnSpc>
                  <a:spcBef>
                    <a:spcPct val="40000"/>
                  </a:spcBef>
                </a:pPr>
                <a:r>
                  <a:rPr lang="en-US" sz="900"/>
                  <a:t>Item</a:t>
                </a:r>
              </a:p>
            </p:txBody>
          </p:sp>
        </p:grpSp>
      </p:grpSp>
      <p:sp>
        <p:nvSpPr>
          <p:cNvPr id="452" name="Line 412"/>
          <p:cNvSpPr>
            <a:spLocks noChangeShapeType="1"/>
          </p:cNvSpPr>
          <p:nvPr/>
        </p:nvSpPr>
        <p:spPr bwMode="auto">
          <a:xfrm flipV="1">
            <a:off x="6108516" y="2311241"/>
            <a:ext cx="746866" cy="1371"/>
          </a:xfrm>
          <a:prstGeom prst="line">
            <a:avLst/>
          </a:prstGeom>
          <a:noFill/>
          <a:ln w="28575">
            <a:solidFill>
              <a:srgbClr val="CC0000"/>
            </a:solidFill>
            <a:round/>
            <a:headEnd/>
            <a:tailEnd/>
          </a:ln>
        </p:spPr>
        <p:txBody>
          <a:bodyPr wrap="none" anchor="ctr"/>
          <a:lstStyle/>
          <a:p>
            <a:endParaRPr lang="en-US" sz="1100"/>
          </a:p>
        </p:txBody>
      </p:sp>
      <p:sp>
        <p:nvSpPr>
          <p:cNvPr id="453" name="Line 413"/>
          <p:cNvSpPr>
            <a:spLocks noChangeShapeType="1"/>
          </p:cNvSpPr>
          <p:nvPr/>
        </p:nvSpPr>
        <p:spPr bwMode="auto">
          <a:xfrm flipV="1">
            <a:off x="6258867" y="2932531"/>
            <a:ext cx="469389" cy="37031"/>
          </a:xfrm>
          <a:prstGeom prst="line">
            <a:avLst/>
          </a:prstGeom>
          <a:noFill/>
          <a:ln w="28575">
            <a:solidFill>
              <a:srgbClr val="CC0000"/>
            </a:solidFill>
            <a:round/>
            <a:headEnd/>
            <a:tailEnd/>
          </a:ln>
        </p:spPr>
        <p:txBody>
          <a:bodyPr wrap="none" anchor="ctr"/>
          <a:lstStyle/>
          <a:p>
            <a:endParaRPr lang="en-US" sz="1100"/>
          </a:p>
        </p:txBody>
      </p:sp>
      <p:sp>
        <p:nvSpPr>
          <p:cNvPr id="454" name="Line 414"/>
          <p:cNvSpPr>
            <a:spLocks noChangeShapeType="1"/>
          </p:cNvSpPr>
          <p:nvPr/>
        </p:nvSpPr>
        <p:spPr bwMode="auto">
          <a:xfrm flipH="1">
            <a:off x="6271091" y="3150600"/>
            <a:ext cx="452276" cy="246870"/>
          </a:xfrm>
          <a:prstGeom prst="line">
            <a:avLst/>
          </a:prstGeom>
          <a:noFill/>
          <a:ln w="28575">
            <a:solidFill>
              <a:srgbClr val="CC0000"/>
            </a:solidFill>
            <a:round/>
            <a:headEnd/>
            <a:tailEnd/>
          </a:ln>
        </p:spPr>
        <p:txBody>
          <a:bodyPr wrap="none" anchor="ctr"/>
          <a:lstStyle/>
          <a:p>
            <a:endParaRPr lang="en-US" sz="1100"/>
          </a:p>
        </p:txBody>
      </p:sp>
      <p:sp>
        <p:nvSpPr>
          <p:cNvPr id="455" name="AutoShape 416"/>
          <p:cNvSpPr>
            <a:spLocks noChangeArrowheads="1"/>
          </p:cNvSpPr>
          <p:nvPr/>
        </p:nvSpPr>
        <p:spPr bwMode="auto">
          <a:xfrm>
            <a:off x="2929138" y="4637306"/>
            <a:ext cx="1774878" cy="30721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100" dirty="0"/>
              <a:t>Orchestration Designer</a:t>
            </a:r>
          </a:p>
        </p:txBody>
      </p:sp>
      <p:sp>
        <p:nvSpPr>
          <p:cNvPr id="456" name="AutoShape 417"/>
          <p:cNvSpPr>
            <a:spLocks noChangeArrowheads="1"/>
          </p:cNvSpPr>
          <p:nvPr/>
        </p:nvSpPr>
        <p:spPr bwMode="auto">
          <a:xfrm>
            <a:off x="4591557" y="5218823"/>
            <a:ext cx="1598857" cy="30721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100"/>
              <a:t>Pipeline Designer</a:t>
            </a:r>
          </a:p>
        </p:txBody>
      </p:sp>
      <p:sp>
        <p:nvSpPr>
          <p:cNvPr id="457" name="AutoShape 418"/>
          <p:cNvSpPr>
            <a:spLocks noChangeArrowheads="1"/>
          </p:cNvSpPr>
          <p:nvPr/>
        </p:nvSpPr>
        <p:spPr bwMode="auto">
          <a:xfrm>
            <a:off x="4114834" y="3007964"/>
            <a:ext cx="1403278" cy="30721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100" dirty="0"/>
              <a:t>BizTalk Mapper</a:t>
            </a:r>
          </a:p>
        </p:txBody>
      </p:sp>
      <p:sp>
        <p:nvSpPr>
          <p:cNvPr id="458" name="AutoShape 419"/>
          <p:cNvSpPr>
            <a:spLocks noChangeArrowheads="1"/>
          </p:cNvSpPr>
          <p:nvPr/>
        </p:nvSpPr>
        <p:spPr bwMode="auto">
          <a:xfrm>
            <a:off x="2987811" y="2194663"/>
            <a:ext cx="1403278" cy="30721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100"/>
              <a:t>BizTalk Editor</a:t>
            </a:r>
          </a:p>
        </p:txBody>
      </p:sp>
      <p:grpSp>
        <p:nvGrpSpPr>
          <p:cNvPr id="459" name="Group 420"/>
          <p:cNvGrpSpPr>
            <a:grpSpLocks/>
          </p:cNvGrpSpPr>
          <p:nvPr/>
        </p:nvGrpSpPr>
        <p:grpSpPr bwMode="auto">
          <a:xfrm>
            <a:off x="1814338" y="4860861"/>
            <a:ext cx="1123356" cy="1035483"/>
            <a:chOff x="2503" y="1987"/>
            <a:chExt cx="776" cy="638"/>
          </a:xfrm>
        </p:grpSpPr>
        <p:sp>
          <p:nvSpPr>
            <p:cNvPr id="460" name="Line 421"/>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sz="1100"/>
            </a:p>
          </p:txBody>
        </p:sp>
        <p:sp>
          <p:nvSpPr>
            <p:cNvPr id="461" name="Line 422"/>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sz="1100"/>
            </a:p>
          </p:txBody>
        </p:sp>
        <p:sp>
          <p:nvSpPr>
            <p:cNvPr id="462" name="Line 423"/>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sz="1100"/>
            </a:p>
          </p:txBody>
        </p:sp>
        <p:sp>
          <p:nvSpPr>
            <p:cNvPr id="463" name="Line 424"/>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sz="1100"/>
            </a:p>
          </p:txBody>
        </p:sp>
        <p:sp>
          <p:nvSpPr>
            <p:cNvPr id="464" name="Oval 425"/>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sz="1100"/>
            </a:p>
          </p:txBody>
        </p:sp>
        <p:sp>
          <p:nvSpPr>
            <p:cNvPr id="465" name="AutoShape 426"/>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100"/>
            </a:p>
          </p:txBody>
        </p:sp>
        <p:sp>
          <p:nvSpPr>
            <p:cNvPr id="466" name="AutoShape 427"/>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100"/>
            </a:p>
          </p:txBody>
        </p:sp>
        <p:sp>
          <p:nvSpPr>
            <p:cNvPr id="467" name="AutoShape 428"/>
            <p:cNvSpPr>
              <a:spLocks noChangeArrowheads="1"/>
            </p:cNvSpPr>
            <p:nvPr/>
          </p:nvSpPr>
          <p:spPr bwMode="auto">
            <a:xfrm>
              <a:off x="2777" y="2483"/>
              <a:ext cx="231"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100"/>
            </a:p>
          </p:txBody>
        </p:sp>
        <p:sp>
          <p:nvSpPr>
            <p:cNvPr id="468" name="AutoShape 429"/>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100"/>
            </a:p>
          </p:txBody>
        </p:sp>
      </p:grpSp>
      <p:pic>
        <p:nvPicPr>
          <p:cNvPr id="469" name="Picture 430" descr="Pipe_3HorizontalRight"/>
          <p:cNvPicPr>
            <a:picLocks noChangeAspect="1" noChangeArrowheads="1"/>
          </p:cNvPicPr>
          <p:nvPr/>
        </p:nvPicPr>
        <p:blipFill>
          <a:blip r:embed="rId3" cstate="print"/>
          <a:srcRect/>
          <a:stretch>
            <a:fillRect/>
          </a:stretch>
        </p:blipFill>
        <p:spPr bwMode="auto">
          <a:xfrm>
            <a:off x="6492340" y="4212141"/>
            <a:ext cx="617295" cy="1769236"/>
          </a:xfrm>
          <a:prstGeom prst="rect">
            <a:avLst/>
          </a:prstGeom>
          <a:noFill/>
          <a:ln w="9525">
            <a:noFill/>
            <a:miter lim="800000"/>
            <a:headEnd/>
            <a:tailEnd/>
          </a:ln>
        </p:spPr>
      </p:pic>
    </p:spTree>
    <p:extLst>
      <p:ext uri="{BB962C8B-B14F-4D97-AF65-F5344CB8AC3E}">
        <p14:creationId xmlns:p14="http://schemas.microsoft.com/office/powerpoint/2010/main" val="5015005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BizTalk Schemas</a:t>
            </a:r>
          </a:p>
        </p:txBody>
      </p:sp>
      <p:sp>
        <p:nvSpPr>
          <p:cNvPr id="11" name="Subtitle 10"/>
          <p:cNvSpPr>
            <a:spLocks noGrp="1"/>
          </p:cNvSpPr>
          <p:nvPr>
            <p:ph type="subTitle" idx="1"/>
          </p:nvPr>
        </p:nvSpPr>
        <p:spPr/>
        <p:txBody>
          <a:bodyPr/>
          <a:lstStyle/>
          <a:p>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38</a:t>
            </a:fld>
            <a:endParaRPr lang="pt-PT" dirty="0"/>
          </a:p>
        </p:txBody>
      </p:sp>
    </p:spTree>
    <p:extLst>
      <p:ext uri="{BB962C8B-B14F-4D97-AF65-F5344CB8AC3E}">
        <p14:creationId xmlns:p14="http://schemas.microsoft.com/office/powerpoint/2010/main" val="227573521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schemas.png"/>
          <p:cNvPicPr>
            <a:picLocks noGrp="1" noChangeAspect="1"/>
          </p:cNvPicPr>
          <p:nvPr/>
        </p:nvPicPr>
        <p:blipFill rotWithShape="1">
          <a:blip r:embed="rId3">
            <a:extLst>
              <a:ext uri="{28A0092B-C50C-407E-A947-70E740481C1C}">
                <a14:useLocalDpi xmlns:a14="http://schemas.microsoft.com/office/drawing/2010/main" val="0"/>
              </a:ext>
            </a:extLst>
          </a:blip>
          <a:srcRect l="938" t="1046" r="3765" b="285"/>
          <a:stretch/>
        </p:blipFill>
        <p:spPr bwMode="auto">
          <a:xfrm>
            <a:off x="3733800" y="1811352"/>
            <a:ext cx="5459067" cy="374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2"/>
          <p:cNvSpPr>
            <a:spLocks noGrp="1"/>
          </p:cNvSpPr>
          <p:nvPr>
            <p:ph type="title"/>
          </p:nvPr>
        </p:nvSpPr>
        <p:spPr/>
        <p:txBody>
          <a:bodyPr/>
          <a:lstStyle/>
          <a:p>
            <a:r>
              <a:rPr lang="pt-PT" dirty="0"/>
              <a:t>BizTalk </a:t>
            </a:r>
            <a:r>
              <a:rPr lang="pt-PT" dirty="0" err="1" smtClean="0"/>
              <a:t>Schemas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39</a:t>
            </a:fld>
            <a:endParaRPr lang="pt-PT" noProof="0"/>
          </a:p>
        </p:txBody>
      </p:sp>
      <p:sp>
        <p:nvSpPr>
          <p:cNvPr id="9" name="AutoShape 4"/>
          <p:cNvSpPr>
            <a:spLocks noChangeArrowheads="1"/>
          </p:cNvSpPr>
          <p:nvPr/>
        </p:nvSpPr>
        <p:spPr bwMode="auto">
          <a:xfrm>
            <a:off x="152400" y="1883545"/>
            <a:ext cx="3653971" cy="3983855"/>
          </a:xfrm>
          <a:prstGeom prst="roundRect">
            <a:avLst>
              <a:gd name="adj" fmla="val 2399"/>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wrap="square" tIns="137160" bIns="137160">
            <a:spAutoFit/>
          </a:bodyPr>
          <a:lstStyle/>
          <a:p>
            <a:pPr marL="498475" indent="-498475">
              <a:spcBef>
                <a:spcPct val="30000"/>
              </a:spcBef>
              <a:buClr>
                <a:schemeClr val="folHlink"/>
              </a:buClr>
              <a:buSzPct val="75000"/>
              <a:buFont typeface="Wingdings 2" pitchFamily="18" charset="2"/>
              <a:buChar char="¢"/>
              <a:defRPr/>
            </a:pPr>
            <a:r>
              <a:rPr lang="en-US" sz="1600" kern="0" dirty="0"/>
              <a:t>Each unique document type requires a separate schema that defines the records and fields contained in that document. The XML schema defines:</a:t>
            </a:r>
          </a:p>
          <a:p>
            <a:pPr marL="955675" lvl="1" indent="-498475">
              <a:spcBef>
                <a:spcPct val="30000"/>
              </a:spcBef>
              <a:buClr>
                <a:schemeClr val="folHlink"/>
              </a:buClr>
              <a:buSzPct val="75000"/>
              <a:buFont typeface="Wingdings 2" pitchFamily="18" charset="2"/>
              <a:buChar char="¢"/>
              <a:defRPr/>
            </a:pPr>
            <a:r>
              <a:rPr lang="en-US" sz="1600" kern="0" dirty="0"/>
              <a:t> The elements, attributes, and data types that appear in a document.</a:t>
            </a:r>
          </a:p>
          <a:p>
            <a:pPr marL="955675" lvl="1" indent="-498475">
              <a:spcBef>
                <a:spcPct val="30000"/>
              </a:spcBef>
              <a:buClr>
                <a:schemeClr val="folHlink"/>
              </a:buClr>
              <a:buSzPct val="75000"/>
              <a:buFont typeface="Wingdings 2" pitchFamily="18" charset="2"/>
              <a:buChar char="¢"/>
              <a:defRPr/>
            </a:pPr>
            <a:r>
              <a:rPr lang="en-US" sz="1600" kern="0" dirty="0"/>
              <a:t>The ordering of tags in the document.</a:t>
            </a:r>
          </a:p>
          <a:p>
            <a:pPr marL="955675" lvl="1" indent="-498475">
              <a:spcBef>
                <a:spcPct val="30000"/>
              </a:spcBef>
              <a:buClr>
                <a:schemeClr val="folHlink"/>
              </a:buClr>
              <a:buSzPct val="75000"/>
              <a:buFont typeface="Wingdings 2" pitchFamily="18" charset="2"/>
              <a:buChar char="¢"/>
              <a:defRPr/>
            </a:pPr>
            <a:r>
              <a:rPr lang="en-US" sz="1600" kern="0" dirty="0"/>
              <a:t>Fields that are mandatory or that might occur multiple times in a single document.</a:t>
            </a:r>
            <a:endParaRPr lang="pt-PT" sz="1600" kern="0" dirty="0"/>
          </a:p>
        </p:txBody>
      </p:sp>
    </p:spTree>
    <p:extLst>
      <p:ext uri="{BB962C8B-B14F-4D97-AF65-F5344CB8AC3E}">
        <p14:creationId xmlns:p14="http://schemas.microsoft.com/office/powerpoint/2010/main" val="136848981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lnSpc>
                <a:spcPct val="100000"/>
              </a:lnSpc>
            </a:pPr>
            <a:r>
              <a:rPr lang="pt-PT" dirty="0" err="1" smtClean="0"/>
              <a:t>DevScope</a:t>
            </a:r>
            <a:endParaRPr lang="pt-PT" dirty="0"/>
          </a:p>
        </p:txBody>
      </p:sp>
      <p:sp>
        <p:nvSpPr>
          <p:cNvPr id="18" name="Text Placeholder 17"/>
          <p:cNvSpPr>
            <a:spLocks noGrp="1"/>
          </p:cNvSpPr>
          <p:nvPr>
            <p:ph type="body" sz="quarter" idx="10"/>
          </p:nvPr>
        </p:nvSpPr>
        <p:spPr/>
        <p:txBody>
          <a:bodyPr/>
          <a:lstStyle/>
          <a:p>
            <a:endParaRPr lang="pt-PT" dirty="0"/>
          </a:p>
        </p:txBody>
      </p:sp>
      <p:sp>
        <p:nvSpPr>
          <p:cNvPr id="19" name="Subtitle 18"/>
          <p:cNvSpPr>
            <a:spLocks noGrp="1"/>
          </p:cNvSpPr>
          <p:nvPr>
            <p:ph type="subTitle" idx="1"/>
          </p:nvPr>
        </p:nvSpPr>
        <p:spPr/>
        <p:txBody>
          <a:bodyPr/>
          <a:lstStyle/>
          <a:p>
            <a:r>
              <a:rPr lang="pt-PT" dirty="0" err="1"/>
              <a:t>who</a:t>
            </a:r>
            <a:r>
              <a:rPr lang="pt-PT" dirty="0"/>
              <a:t> </a:t>
            </a:r>
            <a:r>
              <a:rPr lang="pt-PT" dirty="0" err="1"/>
              <a:t>we</a:t>
            </a:r>
            <a:r>
              <a:rPr lang="pt-PT" dirty="0"/>
              <a:t> are</a:t>
            </a:r>
          </a:p>
        </p:txBody>
      </p:sp>
    </p:spTree>
    <p:extLst>
      <p:ext uri="{BB962C8B-B14F-4D97-AF65-F5344CB8AC3E}">
        <p14:creationId xmlns:p14="http://schemas.microsoft.com/office/powerpoint/2010/main" val="298381574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457200" y="3735288"/>
            <a:ext cx="8002587" cy="2339102"/>
          </a:xfrm>
          <a:prstGeom prst="roundRect">
            <a:avLst>
              <a:gd name="adj" fmla="val 0"/>
            </a:avLst>
          </a:prstGeom>
          <a:solidFill>
            <a:srgbClr val="F6F7EB"/>
          </a:solidFill>
          <a:ln w="9525" algn="ctr">
            <a:solidFill>
              <a:srgbClr val="808080"/>
            </a:solidFill>
            <a:round/>
            <a:headEnd/>
            <a:tailEnd/>
          </a:ln>
          <a:effectLst>
            <a:outerShdw dist="35921" dir="2700000" algn="ctr" rotWithShape="0">
              <a:schemeClr val="bg2"/>
            </a:outerShdw>
          </a:effectLst>
        </p:spPr>
        <p:txBody>
          <a:bodyPr wrap="square" tIns="91440" bIns="91440" anchor="ctr">
            <a:noAutofit/>
          </a:bodyPr>
          <a:lstStyle/>
          <a:p>
            <a:pPr algn="l"/>
            <a:r>
              <a:rPr lang="en-US" sz="1400" dirty="0">
                <a:solidFill>
                  <a:srgbClr val="0000FF"/>
                </a:solidFill>
                <a:latin typeface="Lucida Sans Typewriter" pitchFamily="49" charset="0"/>
              </a:rPr>
              <a:t>&lt;</a:t>
            </a:r>
            <a:r>
              <a:rPr lang="en-US" sz="1400" dirty="0" err="1" smtClean="0">
                <a:solidFill>
                  <a:srgbClr val="A31515"/>
                </a:solidFill>
                <a:latin typeface="Lucida Sans Typewriter" pitchFamily="49" charset="0"/>
              </a:rPr>
              <a:t>salesReport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 </a:t>
            </a:r>
            <a:r>
              <a:rPr lang="en-US" sz="1400" dirty="0">
                <a:solidFill>
                  <a:srgbClr val="FF0000"/>
                </a:solidFill>
                <a:latin typeface="Lucida Sans Typewriter" pitchFamily="49" charset="0"/>
              </a:rPr>
              <a:t>id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err="1">
                <a:solidFill>
                  <a:srgbClr val="0000FF"/>
                </a:solidFill>
                <a:latin typeface="Lucida Sans Typewriter" pitchFamily="49" charset="0"/>
              </a:rPr>
              <a:t>Fabrikam</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widget1004</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100</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smtClean="0">
                <a:solidFill>
                  <a:srgbClr val="0000FF"/>
                </a:solidFill>
                <a:latin typeface="Lucida Sans Typewriter" pitchFamily="49" charset="0"/>
              </a:rPr>
              <a:t>&lt;</a:t>
            </a:r>
            <a:r>
              <a:rPr lang="en-US" sz="1400" smtClean="0">
                <a:solidFill>
                  <a:srgbClr val="A31515"/>
                </a:solidFill>
                <a:latin typeface="Lucida Sans Typewriter" pitchFamily="49" charset="0"/>
              </a:rPr>
              <a:t>price </a:t>
            </a:r>
            <a:r>
              <a:rPr lang="en-US" sz="1400" smtClean="0">
                <a:solidFill>
                  <a:srgbClr val="FF0000"/>
                </a:solidFill>
                <a:latin typeface="Lucida Sans Typewriter" pitchFamily="49" charset="0"/>
              </a:rPr>
              <a:t>currency</a:t>
            </a:r>
            <a:r>
              <a:rPr lang="en-US" sz="1400">
                <a:solidFill>
                  <a:srgbClr val="0000FF"/>
                </a:solidFill>
                <a:latin typeface="Lucida Sans Typewriter" pitchFamily="49" charset="0"/>
              </a:rPr>
              <a:t>=</a:t>
            </a:r>
            <a:r>
              <a:rPr lang="en-US" sz="1400">
                <a:solidFill>
                  <a:prstClr val="black"/>
                </a:solidFill>
                <a:latin typeface="Lucida Sans Typewriter" pitchFamily="49" charset="0"/>
              </a:rPr>
              <a:t>"</a:t>
            </a:r>
            <a:r>
              <a:rPr lang="en-US" sz="1400">
                <a:solidFill>
                  <a:srgbClr val="0000FF"/>
                </a:solidFill>
                <a:latin typeface="Lucida Sans Typewriter" pitchFamily="49" charset="0"/>
              </a:rPr>
              <a:t>USD</a:t>
            </a:r>
            <a:r>
              <a:rPr lang="en-US" sz="1400">
                <a:solidFill>
                  <a:prstClr val="black"/>
                </a:solidFill>
                <a:latin typeface="Lucida Sans Typewriter" pitchFamily="49" charset="0"/>
              </a:rPr>
              <a:t>"</a:t>
            </a:r>
            <a:r>
              <a:rPr lang="en-US" sz="1400" smtClean="0">
                <a:solidFill>
                  <a:srgbClr val="0000FF"/>
                </a:solidFill>
                <a:latin typeface="Lucida Sans Typewriter" pitchFamily="49" charset="0"/>
              </a:rPr>
              <a:t>&gt;</a:t>
            </a:r>
            <a:r>
              <a:rPr lang="en-US" sz="1400" dirty="0" smtClean="0">
                <a:solidFill>
                  <a:prstClr val="black"/>
                </a:solidFill>
                <a:latin typeface="Lucida Sans Typewriter" pitchFamily="49" charset="0"/>
              </a:rPr>
              <a:t>35</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price</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p:txBody>
      </p:sp>
      <p:sp>
        <p:nvSpPr>
          <p:cNvPr id="17" name="AutoShape 4"/>
          <p:cNvSpPr>
            <a:spLocks noChangeArrowheads="1"/>
          </p:cNvSpPr>
          <p:nvPr/>
        </p:nvSpPr>
        <p:spPr bwMode="auto">
          <a:xfrm>
            <a:off x="457200" y="3735288"/>
            <a:ext cx="8002587" cy="2339102"/>
          </a:xfrm>
          <a:prstGeom prst="roundRect">
            <a:avLst>
              <a:gd name="adj" fmla="val 0"/>
            </a:avLst>
          </a:prstGeom>
          <a:solidFill>
            <a:srgbClr val="F6F7EB"/>
          </a:solidFill>
          <a:ln w="9525" algn="ctr">
            <a:solidFill>
              <a:srgbClr val="808080"/>
            </a:solidFill>
            <a:round/>
            <a:headEnd/>
            <a:tailEnd/>
          </a:ln>
          <a:effectLst>
            <a:outerShdw dist="35921" dir="2700000" algn="ctr" rotWithShape="0">
              <a:schemeClr val="bg2"/>
            </a:outerShdw>
          </a:effectLst>
        </p:spPr>
        <p:txBody>
          <a:bodyPr wrap="square" tIns="91440" bIns="91440" anchor="ctr">
            <a:noAutofit/>
          </a:bodyPr>
          <a:lstStyle/>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a:solidFill>
                  <a:srgbClr val="0000FF"/>
                </a:solidFill>
                <a:latin typeface="Lucida Sans Typewriter" pitchFamily="49" charset="0"/>
              </a:rPr>
              <a:t> </a:t>
            </a:r>
            <a:r>
              <a:rPr lang="en-US" sz="1400" dirty="0" err="1">
                <a:solidFill>
                  <a:srgbClr val="FF0000"/>
                </a:solidFill>
                <a:latin typeface="Lucida Sans Typewriter" pitchFamily="49" charset="0"/>
              </a:rPr>
              <a:t>xmlns</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http://adventure-works.com/</a:t>
            </a:r>
            <a:r>
              <a:rPr lang="en-US" sz="1400" dirty="0" err="1">
                <a:solidFill>
                  <a:srgbClr val="0000FF"/>
                </a:solidFill>
                <a:latin typeface="Lucida Sans Typewriter" pitchFamily="49" charset="0"/>
              </a:rPr>
              <a:t>salesReport</a:t>
            </a:r>
            <a:r>
              <a:rPr lang="en-US" sz="1400" dirty="0" smtClean="0">
                <a:solidFill>
                  <a:prstClr val="black"/>
                </a:solidFill>
                <a:latin typeface="Lucida Sans Typewriter" pitchFamily="49" charset="0"/>
              </a:rPr>
              <a: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 </a:t>
            </a:r>
            <a:r>
              <a:rPr lang="en-US" sz="1400" dirty="0">
                <a:solidFill>
                  <a:srgbClr val="FF0000"/>
                </a:solidFill>
                <a:latin typeface="Lucida Sans Typewriter" pitchFamily="49" charset="0"/>
              </a:rPr>
              <a:t>id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err="1">
                <a:solidFill>
                  <a:srgbClr val="0000FF"/>
                </a:solidFill>
                <a:latin typeface="Lucida Sans Typewriter" pitchFamily="49" charset="0"/>
              </a:rPr>
              <a:t>Fabrikam</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widget1004</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100</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price </a:t>
            </a:r>
            <a:r>
              <a:rPr lang="en-US" sz="1400" dirty="0" smtClean="0">
                <a:solidFill>
                  <a:srgbClr val="FF0000"/>
                </a:solidFill>
                <a:latin typeface="Lucida Sans Typewriter" pitchFamily="49" charset="0"/>
              </a:rPr>
              <a:t>currency</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USD</a:t>
            </a:r>
            <a:r>
              <a:rPr lang="en-US" sz="1400" dirty="0">
                <a:solidFill>
                  <a:prstClr val="black"/>
                </a:solidFill>
                <a:latin typeface="Lucida Sans Typewriter" pitchFamily="49" charset="0"/>
              </a:rPr>
              <a:t>"</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35</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price</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p:txBody>
      </p:sp>
      <p:sp>
        <p:nvSpPr>
          <p:cNvPr id="13" name="Title 12"/>
          <p:cNvSpPr>
            <a:spLocks noGrp="1"/>
          </p:cNvSpPr>
          <p:nvPr>
            <p:ph type="title"/>
          </p:nvPr>
        </p:nvSpPr>
        <p:spPr/>
        <p:txBody>
          <a:bodyPr/>
          <a:lstStyle/>
          <a:p>
            <a:r>
              <a:rPr lang="en-US" dirty="0"/>
              <a:t>What Are XML Namespaces?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40</a:t>
            </a:fld>
            <a:endParaRPr lang="pt-PT" noProof="0"/>
          </a:p>
        </p:txBody>
      </p:sp>
      <p:sp>
        <p:nvSpPr>
          <p:cNvPr id="18" name="AutoShape 4"/>
          <p:cNvSpPr>
            <a:spLocks noChangeArrowheads="1"/>
          </p:cNvSpPr>
          <p:nvPr/>
        </p:nvSpPr>
        <p:spPr bwMode="auto">
          <a:xfrm>
            <a:off x="457200" y="3735288"/>
            <a:ext cx="8002587" cy="2339102"/>
          </a:xfrm>
          <a:prstGeom prst="roundRect">
            <a:avLst>
              <a:gd name="adj" fmla="val 0"/>
            </a:avLst>
          </a:prstGeom>
          <a:solidFill>
            <a:srgbClr val="F6F7EB"/>
          </a:solidFill>
          <a:ln w="9525" algn="ctr">
            <a:solidFill>
              <a:srgbClr val="808080"/>
            </a:solidFill>
            <a:round/>
            <a:headEnd/>
            <a:tailEnd/>
          </a:ln>
          <a:effectLst>
            <a:outerShdw dist="35921" dir="2700000" algn="ctr" rotWithShape="0">
              <a:schemeClr val="bg2"/>
            </a:outerShdw>
          </a:effectLst>
        </p:spPr>
        <p:txBody>
          <a:bodyPr wrap="square" tIns="91440" bIns="91440" anchor="ctr">
            <a:spAutoFit/>
          </a:bodyPr>
          <a:lstStyle/>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a:solidFill>
                  <a:srgbClr val="0000FF"/>
                </a:solidFill>
                <a:latin typeface="Lucida Sans Typewriter" pitchFamily="49" charset="0"/>
              </a:rPr>
              <a:t> </a:t>
            </a:r>
            <a:r>
              <a:rPr lang="en-US" sz="1400" dirty="0" err="1">
                <a:solidFill>
                  <a:srgbClr val="FF0000"/>
                </a:solidFill>
                <a:latin typeface="Lucida Sans Typewriter" pitchFamily="49" charset="0"/>
              </a:rPr>
              <a:t>xmlns</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http://adventure-works.com/</a:t>
            </a:r>
            <a:r>
              <a:rPr lang="en-US" sz="1400" dirty="0" err="1">
                <a:solidFill>
                  <a:srgbClr val="0000FF"/>
                </a:solidFill>
                <a:latin typeface="Lucida Sans Typewriter" pitchFamily="49" charset="0"/>
              </a:rPr>
              <a:t>salesReport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
            </a:r>
            <a:br>
              <a:rPr lang="en-US" sz="1400" dirty="0" smtClean="0">
                <a:solidFill>
                  <a:srgbClr val="0000FF"/>
                </a:solidFill>
                <a:latin typeface="Lucida Sans Typewriter" pitchFamily="49" charset="0"/>
              </a:rPr>
            </a:br>
            <a:r>
              <a:rPr lang="en-US" sz="1400" dirty="0" smtClean="0">
                <a:solidFill>
                  <a:srgbClr val="0000FF"/>
                </a:solidFill>
                <a:latin typeface="Lucida Sans Typewriter" pitchFamily="49" charset="0"/>
              </a:rPr>
              <a:t>             </a:t>
            </a:r>
            <a:r>
              <a:rPr lang="en-US" sz="1400" dirty="0" err="1">
                <a:solidFill>
                  <a:srgbClr val="FF0000"/>
                </a:solidFill>
                <a:latin typeface="Lucida Sans Typewriter" pitchFamily="49" charset="0"/>
              </a:rPr>
              <a:t>xmlns:prod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http://adventure-works.com/products</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 </a:t>
            </a:r>
            <a:r>
              <a:rPr lang="en-US" sz="1400" dirty="0">
                <a:solidFill>
                  <a:srgbClr val="FF0000"/>
                </a:solidFill>
                <a:latin typeface="Lucida Sans Typewriter" pitchFamily="49" charset="0"/>
              </a:rPr>
              <a:t>id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err="1">
                <a:solidFill>
                  <a:srgbClr val="0000FF"/>
                </a:solidFill>
                <a:latin typeface="Lucida Sans Typewriter" pitchFamily="49" charset="0"/>
              </a:rPr>
              <a:t>Fabrikam</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widget1004</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id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100</a:t>
            </a:r>
            <a:r>
              <a:rPr lang="en-US" sz="1400" dirty="0" smtClean="0">
                <a:solidFill>
                  <a:srgbClr val="0000FF"/>
                </a:solidFill>
                <a:latin typeface="Lucida Sans Typewriter" pitchFamily="49" charset="0"/>
              </a:rPr>
              <a:t>&lt;/</a:t>
            </a:r>
            <a:r>
              <a:rPr lang="en-US" sz="1400" dirty="0" err="1" smtClean="0">
                <a:solidFill>
                  <a:srgbClr val="A31515"/>
                </a:solidFill>
                <a:latin typeface="Lucida Sans Typewriter" pitchFamily="49" charset="0"/>
              </a:rPr>
              <a:t>unitsSold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a:t>
            </a:r>
            <a:r>
              <a:rPr lang="en-US" sz="1400" smtClean="0">
                <a:solidFill>
                  <a:srgbClr val="0000FF"/>
                </a:solidFill>
                <a:latin typeface="Lucida Sans Typewriter" pitchFamily="49" charset="0"/>
              </a:rPr>
              <a:t>&lt;</a:t>
            </a:r>
            <a:r>
              <a:rPr lang="en-US" sz="1400" smtClean="0">
                <a:solidFill>
                  <a:srgbClr val="A31515"/>
                </a:solidFill>
                <a:latin typeface="Lucida Sans Typewriter" pitchFamily="49" charset="0"/>
              </a:rPr>
              <a:t>price </a:t>
            </a:r>
            <a:r>
              <a:rPr lang="en-US" sz="1400" smtClean="0">
                <a:solidFill>
                  <a:srgbClr val="FF0000"/>
                </a:solidFill>
                <a:latin typeface="Lucida Sans Typewriter" pitchFamily="49" charset="0"/>
              </a:rPr>
              <a:t>currency</a:t>
            </a:r>
            <a:r>
              <a:rPr lang="en-US" sz="1400">
                <a:solidFill>
                  <a:srgbClr val="0000FF"/>
                </a:solidFill>
                <a:latin typeface="Lucida Sans Typewriter" pitchFamily="49" charset="0"/>
              </a:rPr>
              <a:t>=</a:t>
            </a:r>
            <a:r>
              <a:rPr lang="en-US" sz="1400">
                <a:solidFill>
                  <a:prstClr val="black"/>
                </a:solidFill>
                <a:latin typeface="Lucida Sans Typewriter" pitchFamily="49" charset="0"/>
              </a:rPr>
              <a:t>"</a:t>
            </a:r>
            <a:r>
              <a:rPr lang="en-US" sz="1400">
                <a:solidFill>
                  <a:srgbClr val="0000FF"/>
                </a:solidFill>
                <a:latin typeface="Lucida Sans Typewriter" pitchFamily="49" charset="0"/>
              </a:rPr>
              <a:t>USD</a:t>
            </a:r>
            <a:r>
              <a:rPr lang="en-US" sz="1400">
                <a:solidFill>
                  <a:prstClr val="black"/>
                </a:solidFill>
                <a:latin typeface="Lucida Sans Typewriter" pitchFamily="49" charset="0"/>
              </a:rPr>
              <a:t>"</a:t>
            </a:r>
            <a:r>
              <a:rPr lang="en-US" sz="1400" smtClean="0">
                <a:solidFill>
                  <a:srgbClr val="0000FF"/>
                </a:solidFill>
                <a:latin typeface="Lucida Sans Typewriter" pitchFamily="49" charset="0"/>
              </a:rPr>
              <a:t>&gt;</a:t>
            </a:r>
            <a:r>
              <a:rPr lang="en-US" sz="1400" dirty="0" smtClean="0">
                <a:solidFill>
                  <a:prstClr val="black"/>
                </a:solidFill>
                <a:latin typeface="Lucida Sans Typewriter" pitchFamily="49" charset="0"/>
              </a:rPr>
              <a:t>35</a:t>
            </a:r>
            <a:r>
              <a:rPr lang="en-US" sz="1400" dirty="0" smtClean="0">
                <a:solidFill>
                  <a:srgbClr val="0000FF"/>
                </a:solidFill>
                <a:latin typeface="Lucida Sans Typewriter" pitchFamily="49" charset="0"/>
              </a:rPr>
              <a:t>&lt;/</a:t>
            </a:r>
            <a:r>
              <a:rPr lang="en-US" sz="1400" dirty="0" smtClean="0">
                <a:solidFill>
                  <a:srgbClr val="A31515"/>
                </a:solidFill>
                <a:latin typeface="Lucida Sans Typewriter" pitchFamily="49" charset="0"/>
              </a:rPr>
              <a:t>price</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p:txBody>
      </p:sp>
      <p:sp>
        <p:nvSpPr>
          <p:cNvPr id="20" name="AutoShape 2"/>
          <p:cNvSpPr>
            <a:spLocks noChangeArrowheads="1"/>
          </p:cNvSpPr>
          <p:nvPr/>
        </p:nvSpPr>
        <p:spPr bwMode="auto">
          <a:xfrm>
            <a:off x="502444" y="1447800"/>
            <a:ext cx="8002587" cy="2083979"/>
          </a:xfrm>
          <a:prstGeom prst="roundRect">
            <a:avLst>
              <a:gd name="adj" fmla="val 5879"/>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defRPr/>
            </a:pPr>
            <a:r>
              <a:rPr lang="en-US" b="1" dirty="0"/>
              <a:t>Namespaces</a:t>
            </a:r>
          </a:p>
        </p:txBody>
      </p:sp>
      <p:sp>
        <p:nvSpPr>
          <p:cNvPr id="21" name="AutoShape 5"/>
          <p:cNvSpPr>
            <a:spLocks noChangeArrowheads="1"/>
          </p:cNvSpPr>
          <p:nvPr/>
        </p:nvSpPr>
        <p:spPr bwMode="auto">
          <a:xfrm>
            <a:off x="763354" y="1905000"/>
            <a:ext cx="7481387" cy="1501188"/>
          </a:xfrm>
          <a:prstGeom prst="roundRect">
            <a:avLst>
              <a:gd name="adj" fmla="val 5978"/>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wrap="square" tIns="137160" bIns="137160">
            <a:spAutoFit/>
          </a:bodyPr>
          <a:lstStyle/>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Provide unique names for elements and attributes</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Prevent naming conflicts with other schemas</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Use the </a:t>
            </a:r>
            <a:r>
              <a:rPr lang="en-US" sz="1600" dirty="0" err="1"/>
              <a:t>xmlns</a:t>
            </a:r>
            <a:r>
              <a:rPr lang="en-US" sz="1600" dirty="0"/>
              <a:t> attribute to declare the namespace the element belongs to</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A prefix is added to the declaration to remove ambiguity</a:t>
            </a:r>
          </a:p>
        </p:txBody>
      </p:sp>
      <p:sp>
        <p:nvSpPr>
          <p:cNvPr id="19" name="AutoShape 4"/>
          <p:cNvSpPr>
            <a:spLocks noChangeArrowheads="1"/>
          </p:cNvSpPr>
          <p:nvPr/>
        </p:nvSpPr>
        <p:spPr bwMode="auto">
          <a:xfrm>
            <a:off x="457200" y="3735288"/>
            <a:ext cx="8002587" cy="2339102"/>
          </a:xfrm>
          <a:prstGeom prst="roundRect">
            <a:avLst>
              <a:gd name="adj" fmla="val 0"/>
            </a:avLst>
          </a:prstGeom>
          <a:solidFill>
            <a:srgbClr val="F6F7EB"/>
          </a:solidFill>
          <a:ln w="9525" algn="ctr">
            <a:solidFill>
              <a:srgbClr val="808080"/>
            </a:solidFill>
            <a:round/>
            <a:headEnd/>
            <a:tailEnd/>
          </a:ln>
          <a:effectLst>
            <a:outerShdw dist="35921" dir="2700000" algn="ctr" rotWithShape="0">
              <a:schemeClr val="bg2"/>
            </a:outerShdw>
          </a:effectLst>
        </p:spPr>
        <p:txBody>
          <a:bodyPr wrap="square" tIns="91440" bIns="91440" anchor="ctr">
            <a:spAutoFit/>
          </a:bodyPr>
          <a:lstStyle/>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a:solidFill>
                  <a:srgbClr val="0000FF"/>
                </a:solidFill>
                <a:latin typeface="Lucida Sans Typewriter" pitchFamily="49" charset="0"/>
              </a:rPr>
              <a:t> </a:t>
            </a:r>
            <a:r>
              <a:rPr lang="en-US" sz="1400" dirty="0" err="1">
                <a:solidFill>
                  <a:srgbClr val="FF0000"/>
                </a:solidFill>
                <a:latin typeface="Lucida Sans Typewriter" pitchFamily="49" charset="0"/>
              </a:rPr>
              <a:t>xmlns</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http://adventure-works.com/</a:t>
            </a:r>
            <a:r>
              <a:rPr lang="en-US" sz="1400" dirty="0" err="1">
                <a:solidFill>
                  <a:srgbClr val="0000FF"/>
                </a:solidFill>
                <a:latin typeface="Lucida Sans Typewriter" pitchFamily="49" charset="0"/>
              </a:rPr>
              <a:t>salesReport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 </a:t>
            </a:r>
            <a:r>
              <a:rPr lang="en-US" sz="1400" dirty="0" smtClean="0">
                <a:solidFill>
                  <a:srgbClr val="0000FF"/>
                </a:solidFill>
                <a:latin typeface="Lucida Sans Typewriter" pitchFamily="49" charset="0"/>
              </a:rPr>
              <a:t/>
            </a:r>
            <a:br>
              <a:rPr lang="en-US" sz="1400" dirty="0" smtClean="0">
                <a:solidFill>
                  <a:srgbClr val="0000FF"/>
                </a:solidFill>
                <a:latin typeface="Lucida Sans Typewriter" pitchFamily="49" charset="0"/>
              </a:rPr>
            </a:br>
            <a:r>
              <a:rPr lang="en-US" sz="1400" dirty="0" smtClean="0">
                <a:solidFill>
                  <a:srgbClr val="0000FF"/>
                </a:solidFill>
                <a:latin typeface="Lucida Sans Typewriter" pitchFamily="49" charset="0"/>
              </a:rPr>
              <a:t>             </a:t>
            </a:r>
            <a:r>
              <a:rPr lang="en-US" sz="1400" dirty="0" err="1">
                <a:solidFill>
                  <a:srgbClr val="FF0000"/>
                </a:solidFill>
                <a:latin typeface="Lucida Sans Typewriter" pitchFamily="49" charset="0"/>
              </a:rPr>
              <a:t>xmlns:prod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http://adventure-works.com/products</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 </a:t>
            </a:r>
            <a:r>
              <a:rPr lang="en-US" sz="1400" dirty="0">
                <a:solidFill>
                  <a:srgbClr val="FF0000"/>
                </a:solidFill>
                <a:latin typeface="Lucida Sans Typewriter" pitchFamily="49" charset="0"/>
              </a:rPr>
              <a:t>id</a:t>
            </a:r>
            <a:r>
              <a:rPr lang="en-US" sz="1400" dirty="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err="1">
                <a:solidFill>
                  <a:srgbClr val="0000FF"/>
                </a:solidFill>
                <a:latin typeface="Lucida Sans Typewriter" pitchFamily="49" charset="0"/>
              </a:rPr>
              <a:t>Fabrikam</a:t>
            </a:r>
            <a:r>
              <a:rPr lang="en-US" sz="1400" dirty="0">
                <a:solidFill>
                  <a:prstClr val="black"/>
                </a:solidFill>
                <a:latin typeface="Lucida Sans Typewriter" pitchFamily="49" charset="0"/>
              </a:rPr>
              <a:t>"</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err="1">
                <a:solidFill>
                  <a:srgbClr val="A31515"/>
                </a:solidFill>
                <a:latin typeface="Lucida Sans Typewriter" pitchFamily="49" charset="0"/>
              </a:rPr>
              <a:t>prod:id</a:t>
            </a:r>
            <a:r>
              <a:rPr lang="en-US" sz="1400" dirty="0">
                <a:solidFill>
                  <a:srgbClr val="0000FF"/>
                </a:solidFill>
                <a:latin typeface="Lucida Sans Typewriter" pitchFamily="49" charset="0"/>
              </a:rPr>
              <a:t>&gt;</a:t>
            </a:r>
            <a:r>
              <a:rPr lang="en-US" sz="1400" dirty="0">
                <a:solidFill>
                  <a:prstClr val="black"/>
                </a:solidFill>
                <a:latin typeface="Lucida Sans Typewriter" pitchFamily="49" charset="0"/>
              </a:rPr>
              <a:t>widget1004</a:t>
            </a:r>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prod:id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err="1">
                <a:solidFill>
                  <a:srgbClr val="A31515"/>
                </a:solidFill>
                <a:latin typeface="Lucida Sans Typewriter" pitchFamily="49" charset="0"/>
              </a:rPr>
              <a:t>prod:unitsSold</a:t>
            </a:r>
            <a:r>
              <a:rPr lang="en-US" sz="1400" dirty="0">
                <a:solidFill>
                  <a:srgbClr val="0000FF"/>
                </a:solidFill>
                <a:latin typeface="Lucida Sans Typewriter" pitchFamily="49" charset="0"/>
              </a:rPr>
              <a:t>&gt;</a:t>
            </a:r>
            <a:r>
              <a:rPr lang="en-US" sz="1400" dirty="0">
                <a:solidFill>
                  <a:prstClr val="black"/>
                </a:solidFill>
                <a:latin typeface="Lucida Sans Typewriter" pitchFamily="49" charset="0"/>
              </a:rPr>
              <a:t>100</a:t>
            </a:r>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prod:unitsSold</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err="1" smtClean="0">
                <a:solidFill>
                  <a:srgbClr val="A31515"/>
                </a:solidFill>
                <a:latin typeface="Lucida Sans Typewriter" pitchFamily="49" charset="0"/>
              </a:rPr>
              <a:t>prod:price</a:t>
            </a:r>
            <a:r>
              <a:rPr lang="en-US" sz="1400" dirty="0" smtClean="0">
                <a:solidFill>
                  <a:srgbClr val="A31515"/>
                </a:solidFill>
                <a:latin typeface="Lucida Sans Typewriter" pitchFamily="49" charset="0"/>
              </a:rPr>
              <a:t> </a:t>
            </a:r>
            <a:r>
              <a:rPr lang="en-US" sz="1400" dirty="0" err="1" smtClean="0">
                <a:solidFill>
                  <a:srgbClr val="FF0000"/>
                </a:solidFill>
                <a:latin typeface="Lucida Sans Typewriter" pitchFamily="49" charset="0"/>
              </a:rPr>
              <a:t>prod:currency</a:t>
            </a:r>
            <a:r>
              <a:rPr lang="en-US" sz="1400" dirty="0" smtClean="0">
                <a:solidFill>
                  <a:srgbClr val="0000FF"/>
                </a:solidFill>
                <a:latin typeface="Lucida Sans Typewriter" pitchFamily="49" charset="0"/>
              </a:rPr>
              <a:t>=</a:t>
            </a:r>
            <a:r>
              <a:rPr lang="en-US" sz="1400" dirty="0">
                <a:solidFill>
                  <a:prstClr val="black"/>
                </a:solidFill>
                <a:latin typeface="Lucida Sans Typewriter" pitchFamily="49" charset="0"/>
              </a:rPr>
              <a:t>"</a:t>
            </a:r>
            <a:r>
              <a:rPr lang="en-US" sz="1400" dirty="0" smtClean="0">
                <a:solidFill>
                  <a:srgbClr val="0000FF"/>
                </a:solidFill>
                <a:latin typeface="Lucida Sans Typewriter" pitchFamily="49" charset="0"/>
              </a:rPr>
              <a:t>USD</a:t>
            </a:r>
            <a:r>
              <a:rPr lang="en-US" sz="1400" dirty="0" smtClean="0">
                <a:solidFill>
                  <a:prstClr val="black"/>
                </a:solidFill>
                <a:latin typeface="Lucida Sans Typewriter" pitchFamily="49" charset="0"/>
              </a:rPr>
              <a:t>"</a:t>
            </a:r>
            <a:r>
              <a:rPr lang="en-US" sz="1400" dirty="0" smtClean="0">
                <a:solidFill>
                  <a:srgbClr val="0000FF"/>
                </a:solidFill>
                <a:latin typeface="Lucida Sans Typewriter" pitchFamily="49" charset="0"/>
              </a:rPr>
              <a:t>&gt;</a:t>
            </a:r>
            <a:r>
              <a:rPr lang="en-US" sz="1400" dirty="0" smtClean="0">
                <a:solidFill>
                  <a:prstClr val="black"/>
                </a:solidFill>
                <a:latin typeface="Lucida Sans Typewriter" pitchFamily="49" charset="0"/>
              </a:rPr>
              <a:t>35</a:t>
            </a:r>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prod:price</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sales</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  &lt;/</a:t>
            </a:r>
            <a:r>
              <a:rPr lang="en-US" sz="1400" dirty="0">
                <a:solidFill>
                  <a:srgbClr val="A31515"/>
                </a:solidFill>
                <a:latin typeface="Lucida Sans Typewriter" pitchFamily="49" charset="0"/>
              </a:rPr>
              <a:t>customer</a:t>
            </a:r>
            <a:r>
              <a:rPr lang="en-US" sz="1400" dirty="0">
                <a:solidFill>
                  <a:srgbClr val="0000FF"/>
                </a:solidFill>
                <a:latin typeface="Lucida Sans Typewriter" pitchFamily="49" charset="0"/>
              </a:rPr>
              <a:t>&gt;</a:t>
            </a:r>
            <a:endParaRPr lang="en-US" sz="1400" dirty="0">
              <a:solidFill>
                <a:prstClr val="black"/>
              </a:solidFill>
              <a:latin typeface="Lucida Sans Typewriter" pitchFamily="49" charset="0"/>
            </a:endParaRPr>
          </a:p>
          <a:p>
            <a:pPr algn="l"/>
            <a:r>
              <a:rPr lang="en-US" sz="1400" dirty="0">
                <a:solidFill>
                  <a:srgbClr val="0000FF"/>
                </a:solidFill>
                <a:latin typeface="Lucida Sans Typewriter" pitchFamily="49" charset="0"/>
              </a:rPr>
              <a:t>&lt;/</a:t>
            </a:r>
            <a:r>
              <a:rPr lang="en-US" sz="1400" dirty="0" err="1">
                <a:solidFill>
                  <a:srgbClr val="A31515"/>
                </a:solidFill>
                <a:latin typeface="Lucida Sans Typewriter" pitchFamily="49" charset="0"/>
              </a:rPr>
              <a:t>salesReport</a:t>
            </a:r>
            <a:r>
              <a:rPr lang="en-US" sz="1400" dirty="0" smtClean="0">
                <a:solidFill>
                  <a:srgbClr val="0000FF"/>
                </a:solidFill>
                <a:latin typeface="Lucida Sans Typewriter" pitchFamily="49" charset="0"/>
              </a:rPr>
              <a:t>&gt;</a:t>
            </a:r>
            <a:endParaRPr lang="en-US" sz="1400" dirty="0">
              <a:solidFill>
                <a:prstClr val="black"/>
              </a:solidFill>
              <a:latin typeface="Lucida Sans Typewriter" pitchFamily="49" charset="0"/>
            </a:endParaRPr>
          </a:p>
        </p:txBody>
      </p:sp>
    </p:spTree>
    <p:extLst>
      <p:ext uri="{BB962C8B-B14F-4D97-AF65-F5344CB8AC3E}">
        <p14:creationId xmlns:p14="http://schemas.microsoft.com/office/powerpoint/2010/main" val="2638980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How Does BizTalk Use XML Namespaces?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41</a:t>
            </a:fld>
            <a:endParaRPr lang="pt-PT" noProof="0"/>
          </a:p>
        </p:txBody>
      </p:sp>
      <p:sp>
        <p:nvSpPr>
          <p:cNvPr id="15" name="AutoShape 5"/>
          <p:cNvSpPr>
            <a:spLocks noChangeArrowheads="1"/>
          </p:cNvSpPr>
          <p:nvPr/>
        </p:nvSpPr>
        <p:spPr bwMode="auto">
          <a:xfrm>
            <a:off x="3766988" y="1893529"/>
            <a:ext cx="3319612" cy="4525092"/>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p:spPr>
        <p:txBody>
          <a:bodyPr/>
          <a:lstStyle/>
          <a:p>
            <a:r>
              <a:rPr lang="en-US" b="1" dirty="0"/>
              <a:t>BizTalk Server</a:t>
            </a:r>
          </a:p>
        </p:txBody>
      </p:sp>
      <p:grpSp>
        <p:nvGrpSpPr>
          <p:cNvPr id="16" name="Group 7"/>
          <p:cNvGrpSpPr>
            <a:grpSpLocks/>
          </p:cNvGrpSpPr>
          <p:nvPr/>
        </p:nvGrpSpPr>
        <p:grpSpPr bwMode="auto">
          <a:xfrm>
            <a:off x="4044995" y="3767129"/>
            <a:ext cx="674314" cy="977662"/>
            <a:chOff x="2496" y="720"/>
            <a:chExt cx="594" cy="798"/>
          </a:xfrm>
        </p:grpSpPr>
        <p:sp>
          <p:nvSpPr>
            <p:cNvPr id="17" name="Rectangle 8"/>
            <p:cNvSpPr>
              <a:spLocks noChangeArrowheads="1"/>
            </p:cNvSpPr>
            <p:nvPr/>
          </p:nvSpPr>
          <p:spPr bwMode="auto">
            <a:xfrm>
              <a:off x="2496" y="720"/>
              <a:ext cx="594" cy="798"/>
            </a:xfrm>
            <a:prstGeom prst="rect">
              <a:avLst/>
            </a:prstGeom>
            <a:solidFill>
              <a:schemeClr val="bg2">
                <a:alpha val="30196"/>
              </a:schemeClr>
            </a:solidFill>
            <a:ln w="19050" algn="ctr">
              <a:solidFill>
                <a:schemeClr val="tx1"/>
              </a:solidFill>
              <a:prstDash val="sysDot"/>
              <a:miter lim="800000"/>
              <a:headEnd/>
              <a:tailEnd/>
            </a:ln>
          </p:spPr>
          <p:txBody>
            <a:bodyPr wrap="none" anchor="ctr"/>
            <a:lstStyle/>
            <a:p>
              <a:endParaRPr lang="en-US" sz="1100"/>
            </a:p>
          </p:txBody>
        </p:sp>
        <p:grpSp>
          <p:nvGrpSpPr>
            <p:cNvPr id="18" name="Group 9"/>
            <p:cNvGrpSpPr>
              <a:grpSpLocks/>
            </p:cNvGrpSpPr>
            <p:nvPr/>
          </p:nvGrpSpPr>
          <p:grpSpPr bwMode="auto">
            <a:xfrm>
              <a:off x="2608" y="809"/>
              <a:ext cx="310" cy="645"/>
              <a:chOff x="2980" y="1853"/>
              <a:chExt cx="310" cy="645"/>
            </a:xfrm>
          </p:grpSpPr>
          <p:grpSp>
            <p:nvGrpSpPr>
              <p:cNvPr id="19" name="Group 10"/>
              <p:cNvGrpSpPr>
                <a:grpSpLocks/>
              </p:cNvGrpSpPr>
              <p:nvPr/>
            </p:nvGrpSpPr>
            <p:grpSpPr bwMode="auto">
              <a:xfrm>
                <a:off x="3193" y="2381"/>
                <a:ext cx="97" cy="117"/>
                <a:chOff x="883" y="1396"/>
                <a:chExt cx="115" cy="144"/>
              </a:xfrm>
            </p:grpSpPr>
            <p:sp>
              <p:nvSpPr>
                <p:cNvPr id="62" name="AutoShape 11"/>
                <p:cNvSpPr>
                  <a:spLocks noChangeArrowheads="1"/>
                </p:cNvSpPr>
                <p:nvPr/>
              </p:nvSpPr>
              <p:spPr bwMode="auto">
                <a:xfrm flipV="1">
                  <a:off x="883" y="1394"/>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63" name="Line 1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64" name="Line 1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65" name="Line 1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66" name="Line 1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67" name="Line 1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68" name="Line 1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grpSp>
            <p:nvGrpSpPr>
              <p:cNvPr id="20" name="Group 18"/>
              <p:cNvGrpSpPr>
                <a:grpSpLocks/>
              </p:cNvGrpSpPr>
              <p:nvPr/>
            </p:nvGrpSpPr>
            <p:grpSpPr bwMode="auto">
              <a:xfrm>
                <a:off x="3068" y="1853"/>
                <a:ext cx="97" cy="116"/>
                <a:chOff x="2313" y="1620"/>
                <a:chExt cx="246" cy="324"/>
              </a:xfrm>
            </p:grpSpPr>
            <p:sp>
              <p:nvSpPr>
                <p:cNvPr id="56" name="AutoShape 19"/>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57" name="Line 20"/>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58" name="Line 21"/>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59" name="Line 22"/>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60" name="Line 23"/>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61" name="Line 24"/>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grpSp>
            <p:nvGrpSpPr>
              <p:cNvPr id="21" name="Group 25"/>
              <p:cNvGrpSpPr>
                <a:grpSpLocks/>
              </p:cNvGrpSpPr>
              <p:nvPr/>
            </p:nvGrpSpPr>
            <p:grpSpPr bwMode="auto">
              <a:xfrm>
                <a:off x="3193" y="1978"/>
                <a:ext cx="97" cy="117"/>
                <a:chOff x="883" y="1396"/>
                <a:chExt cx="115" cy="144"/>
              </a:xfrm>
            </p:grpSpPr>
            <p:sp>
              <p:nvSpPr>
                <p:cNvPr id="49" name="AutoShape 2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50" name="Line 2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51" name="Line 2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52" name="Line 2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53" name="Line 3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54" name="Line 3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55" name="Line 3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2" name="Rectangle 33"/>
              <p:cNvSpPr>
                <a:spLocks noChangeArrowheads="1"/>
              </p:cNvSpPr>
              <p:nvPr/>
            </p:nvSpPr>
            <p:spPr bwMode="auto">
              <a:xfrm>
                <a:off x="2980" y="1898"/>
                <a:ext cx="49" cy="47"/>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23" name="Line 34"/>
              <p:cNvSpPr>
                <a:spLocks noChangeShapeType="1"/>
              </p:cNvSpPr>
              <p:nvPr/>
            </p:nvSpPr>
            <p:spPr bwMode="auto">
              <a:xfrm>
                <a:off x="2991" y="1923"/>
                <a:ext cx="28" cy="1"/>
              </a:xfrm>
              <a:prstGeom prst="line">
                <a:avLst/>
              </a:prstGeom>
              <a:noFill/>
              <a:ln w="9525">
                <a:solidFill>
                  <a:srgbClr val="4D4D4D"/>
                </a:solidFill>
                <a:round/>
                <a:headEnd/>
                <a:tailEnd/>
              </a:ln>
            </p:spPr>
            <p:txBody>
              <a:bodyPr wrap="none" anchor="ctr"/>
              <a:lstStyle/>
              <a:p>
                <a:endParaRPr lang="en-US" sz="1100"/>
              </a:p>
            </p:txBody>
          </p:sp>
          <p:grpSp>
            <p:nvGrpSpPr>
              <p:cNvPr id="24" name="Group 35"/>
              <p:cNvGrpSpPr>
                <a:grpSpLocks/>
              </p:cNvGrpSpPr>
              <p:nvPr/>
            </p:nvGrpSpPr>
            <p:grpSpPr bwMode="auto">
              <a:xfrm>
                <a:off x="3193" y="2111"/>
                <a:ext cx="97" cy="116"/>
                <a:chOff x="883" y="1396"/>
                <a:chExt cx="115" cy="144"/>
              </a:xfrm>
            </p:grpSpPr>
            <p:sp>
              <p:nvSpPr>
                <p:cNvPr id="42" name="AutoShape 3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43" name="Line 3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44" name="Line 3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45" name="Line 3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46" name="Line 4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47" name="Line 4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48" name="Line 4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25" name="Line 43"/>
              <p:cNvSpPr>
                <a:spLocks noChangeShapeType="1"/>
              </p:cNvSpPr>
              <p:nvPr/>
            </p:nvSpPr>
            <p:spPr bwMode="auto">
              <a:xfrm>
                <a:off x="3111" y="1978"/>
                <a:ext cx="1" cy="192"/>
              </a:xfrm>
              <a:prstGeom prst="line">
                <a:avLst/>
              </a:prstGeom>
              <a:noFill/>
              <a:ln w="12700" cap="rnd">
                <a:solidFill>
                  <a:srgbClr val="4D4D4D"/>
                </a:solidFill>
                <a:prstDash val="sysDot"/>
                <a:round/>
                <a:headEnd/>
                <a:tailEnd/>
              </a:ln>
            </p:spPr>
            <p:txBody>
              <a:bodyPr wrap="none" anchor="ctr"/>
              <a:lstStyle/>
              <a:p>
                <a:endParaRPr lang="en-US" sz="1100"/>
              </a:p>
            </p:txBody>
          </p:sp>
          <p:sp>
            <p:nvSpPr>
              <p:cNvPr id="26" name="Line 44"/>
              <p:cNvSpPr>
                <a:spLocks noChangeShapeType="1"/>
              </p:cNvSpPr>
              <p:nvPr/>
            </p:nvSpPr>
            <p:spPr bwMode="auto">
              <a:xfrm flipH="1">
                <a:off x="3032" y="1922"/>
                <a:ext cx="31"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27" name="Line 45"/>
              <p:cNvSpPr>
                <a:spLocks noChangeShapeType="1"/>
              </p:cNvSpPr>
              <p:nvPr/>
            </p:nvSpPr>
            <p:spPr bwMode="auto">
              <a:xfrm flipH="1">
                <a:off x="3113" y="2041"/>
                <a:ext cx="66"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28" name="Line 46"/>
              <p:cNvSpPr>
                <a:spLocks noChangeShapeType="1"/>
              </p:cNvSpPr>
              <p:nvPr/>
            </p:nvSpPr>
            <p:spPr bwMode="auto">
              <a:xfrm flipH="1">
                <a:off x="3107" y="2171"/>
                <a:ext cx="72"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29" name="Line 47"/>
              <p:cNvSpPr>
                <a:spLocks noChangeShapeType="1"/>
              </p:cNvSpPr>
              <p:nvPr/>
            </p:nvSpPr>
            <p:spPr bwMode="auto">
              <a:xfrm flipH="1">
                <a:off x="3115" y="2447"/>
                <a:ext cx="66"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30" name="Line 48"/>
              <p:cNvSpPr>
                <a:spLocks noChangeShapeType="1"/>
              </p:cNvSpPr>
              <p:nvPr/>
            </p:nvSpPr>
            <p:spPr bwMode="auto">
              <a:xfrm flipH="1">
                <a:off x="3032" y="2304"/>
                <a:ext cx="31"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31" name="Line 49"/>
              <p:cNvSpPr>
                <a:spLocks noChangeShapeType="1"/>
              </p:cNvSpPr>
              <p:nvPr/>
            </p:nvSpPr>
            <p:spPr bwMode="auto">
              <a:xfrm>
                <a:off x="3004" y="1950"/>
                <a:ext cx="1" cy="355"/>
              </a:xfrm>
              <a:prstGeom prst="line">
                <a:avLst/>
              </a:prstGeom>
              <a:noFill/>
              <a:ln w="12700" cap="rnd">
                <a:solidFill>
                  <a:srgbClr val="4D4D4D"/>
                </a:solidFill>
                <a:prstDash val="sysDot"/>
                <a:round/>
                <a:headEnd/>
                <a:tailEnd/>
              </a:ln>
            </p:spPr>
            <p:txBody>
              <a:bodyPr wrap="none" anchor="ctr"/>
              <a:lstStyle/>
              <a:p>
                <a:endParaRPr lang="en-US" sz="1100"/>
              </a:p>
            </p:txBody>
          </p:sp>
          <p:sp>
            <p:nvSpPr>
              <p:cNvPr id="32" name="Line 50"/>
              <p:cNvSpPr>
                <a:spLocks noChangeShapeType="1"/>
              </p:cNvSpPr>
              <p:nvPr/>
            </p:nvSpPr>
            <p:spPr bwMode="auto">
              <a:xfrm>
                <a:off x="3116" y="2302"/>
                <a:ext cx="1" cy="136"/>
              </a:xfrm>
              <a:prstGeom prst="line">
                <a:avLst/>
              </a:prstGeom>
              <a:noFill/>
              <a:ln w="12700" cap="rnd">
                <a:solidFill>
                  <a:srgbClr val="4D4D4D"/>
                </a:solidFill>
                <a:prstDash val="sysDot"/>
                <a:round/>
                <a:headEnd/>
                <a:tailEnd/>
              </a:ln>
            </p:spPr>
            <p:txBody>
              <a:bodyPr wrap="none" anchor="ctr"/>
              <a:lstStyle/>
              <a:p>
                <a:endParaRPr lang="en-US" sz="1100"/>
              </a:p>
            </p:txBody>
          </p:sp>
          <p:sp>
            <p:nvSpPr>
              <p:cNvPr id="33" name="Rectangle 51"/>
              <p:cNvSpPr>
                <a:spLocks noChangeArrowheads="1"/>
              </p:cNvSpPr>
              <p:nvPr/>
            </p:nvSpPr>
            <p:spPr bwMode="auto">
              <a:xfrm>
                <a:off x="2980" y="2280"/>
                <a:ext cx="49" cy="47"/>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34" name="Line 52"/>
              <p:cNvSpPr>
                <a:spLocks noChangeShapeType="1"/>
              </p:cNvSpPr>
              <p:nvPr/>
            </p:nvSpPr>
            <p:spPr bwMode="auto">
              <a:xfrm>
                <a:off x="2991" y="2305"/>
                <a:ext cx="28" cy="1"/>
              </a:xfrm>
              <a:prstGeom prst="line">
                <a:avLst/>
              </a:prstGeom>
              <a:noFill/>
              <a:ln w="9525">
                <a:solidFill>
                  <a:srgbClr val="4D4D4D"/>
                </a:solidFill>
                <a:round/>
                <a:headEnd/>
                <a:tailEnd/>
              </a:ln>
            </p:spPr>
            <p:txBody>
              <a:bodyPr wrap="none" anchor="ctr"/>
              <a:lstStyle/>
              <a:p>
                <a:endParaRPr lang="en-US" sz="1100"/>
              </a:p>
            </p:txBody>
          </p:sp>
          <p:grpSp>
            <p:nvGrpSpPr>
              <p:cNvPr id="35" name="Group 53"/>
              <p:cNvGrpSpPr>
                <a:grpSpLocks/>
              </p:cNvGrpSpPr>
              <p:nvPr/>
            </p:nvGrpSpPr>
            <p:grpSpPr bwMode="auto">
              <a:xfrm>
                <a:off x="3068" y="2235"/>
                <a:ext cx="97" cy="116"/>
                <a:chOff x="2313" y="1620"/>
                <a:chExt cx="246" cy="324"/>
              </a:xfrm>
            </p:grpSpPr>
            <p:sp>
              <p:nvSpPr>
                <p:cNvPr id="36" name="AutoShape 54"/>
                <p:cNvSpPr>
                  <a:spLocks noChangeArrowheads="1"/>
                </p:cNvSpPr>
                <p:nvPr/>
              </p:nvSpPr>
              <p:spPr bwMode="auto">
                <a:xfrm flipV="1">
                  <a:off x="2313" y="1619"/>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37" name="Line 55"/>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38" name="Line 56"/>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39" name="Line 57"/>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40" name="Line 58"/>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41" name="Line 59"/>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grpSp>
      </p:grpSp>
      <p:sp>
        <p:nvSpPr>
          <p:cNvPr id="69" name="Text Box 60"/>
          <p:cNvSpPr txBox="1">
            <a:spLocks noChangeArrowheads="1"/>
          </p:cNvSpPr>
          <p:nvPr/>
        </p:nvSpPr>
        <p:spPr bwMode="auto">
          <a:xfrm>
            <a:off x="4764262" y="2417168"/>
            <a:ext cx="1865137" cy="1001877"/>
          </a:xfrm>
          <a:prstGeom prst="rect">
            <a:avLst/>
          </a:prstGeom>
          <a:noFill/>
          <a:ln w="9525" algn="ctr">
            <a:noFill/>
            <a:miter lim="800000"/>
            <a:headEnd/>
            <a:tailEnd/>
          </a:ln>
        </p:spPr>
        <p:txBody>
          <a:bodyPr anchor="ctr"/>
          <a:lstStyle/>
          <a:p>
            <a:pPr algn="l">
              <a:lnSpc>
                <a:spcPct val="90000"/>
              </a:lnSpc>
            </a:pPr>
            <a:r>
              <a:rPr lang="en-US" sz="1400" dirty="0"/>
              <a:t>Schema A</a:t>
            </a:r>
            <a:br>
              <a:rPr lang="en-US" sz="1400" dirty="0"/>
            </a:br>
            <a:r>
              <a:rPr lang="en-US" sz="1400" b="0" dirty="0" err="1"/>
              <a:t>TargetNamespace</a:t>
            </a:r>
            <a:r>
              <a:rPr lang="en-US" sz="1400" b="0" dirty="0"/>
              <a:t>=</a:t>
            </a:r>
            <a:br>
              <a:rPr lang="en-US" sz="1400" b="0" dirty="0"/>
            </a:br>
            <a:r>
              <a:rPr lang="en-US" sz="1400" b="0" dirty="0"/>
              <a:t>“</a:t>
            </a:r>
            <a:r>
              <a:rPr lang="en-US" sz="1400" b="0" dirty="0" err="1"/>
              <a:t>NewOrders</a:t>
            </a:r>
            <a:r>
              <a:rPr lang="en-US" sz="1400" b="0" dirty="0"/>
              <a:t>”</a:t>
            </a:r>
          </a:p>
        </p:txBody>
      </p:sp>
      <p:grpSp>
        <p:nvGrpSpPr>
          <p:cNvPr id="70" name="Group 61"/>
          <p:cNvGrpSpPr>
            <a:grpSpLocks/>
          </p:cNvGrpSpPr>
          <p:nvPr/>
        </p:nvGrpSpPr>
        <p:grpSpPr bwMode="auto">
          <a:xfrm>
            <a:off x="4044995" y="2429276"/>
            <a:ext cx="674314" cy="977662"/>
            <a:chOff x="2496" y="720"/>
            <a:chExt cx="594" cy="798"/>
          </a:xfrm>
        </p:grpSpPr>
        <p:sp>
          <p:nvSpPr>
            <p:cNvPr id="71" name="Rectangle 62"/>
            <p:cNvSpPr>
              <a:spLocks noChangeArrowheads="1"/>
            </p:cNvSpPr>
            <p:nvPr/>
          </p:nvSpPr>
          <p:spPr bwMode="auto">
            <a:xfrm>
              <a:off x="2496" y="720"/>
              <a:ext cx="594" cy="798"/>
            </a:xfrm>
            <a:prstGeom prst="rect">
              <a:avLst/>
            </a:prstGeom>
            <a:solidFill>
              <a:schemeClr val="bg2">
                <a:alpha val="30196"/>
              </a:schemeClr>
            </a:solidFill>
            <a:ln w="19050" algn="ctr">
              <a:solidFill>
                <a:schemeClr val="tx1"/>
              </a:solidFill>
              <a:prstDash val="sysDot"/>
              <a:miter lim="800000"/>
              <a:headEnd/>
              <a:tailEnd/>
            </a:ln>
          </p:spPr>
          <p:txBody>
            <a:bodyPr wrap="none" anchor="ctr"/>
            <a:lstStyle/>
            <a:p>
              <a:endParaRPr lang="en-US" sz="1100"/>
            </a:p>
          </p:txBody>
        </p:sp>
        <p:grpSp>
          <p:nvGrpSpPr>
            <p:cNvPr id="72" name="Group 63"/>
            <p:cNvGrpSpPr>
              <a:grpSpLocks/>
            </p:cNvGrpSpPr>
            <p:nvPr/>
          </p:nvGrpSpPr>
          <p:grpSpPr bwMode="auto">
            <a:xfrm>
              <a:off x="2608" y="809"/>
              <a:ext cx="310" cy="645"/>
              <a:chOff x="2980" y="1853"/>
              <a:chExt cx="310" cy="645"/>
            </a:xfrm>
          </p:grpSpPr>
          <p:grpSp>
            <p:nvGrpSpPr>
              <p:cNvPr id="73" name="Group 64"/>
              <p:cNvGrpSpPr>
                <a:grpSpLocks/>
              </p:cNvGrpSpPr>
              <p:nvPr/>
            </p:nvGrpSpPr>
            <p:grpSpPr bwMode="auto">
              <a:xfrm>
                <a:off x="3193" y="2381"/>
                <a:ext cx="97" cy="117"/>
                <a:chOff x="883" y="1396"/>
                <a:chExt cx="115" cy="144"/>
              </a:xfrm>
            </p:grpSpPr>
            <p:sp>
              <p:nvSpPr>
                <p:cNvPr id="116" name="AutoShape 65"/>
                <p:cNvSpPr>
                  <a:spLocks noChangeArrowheads="1"/>
                </p:cNvSpPr>
                <p:nvPr/>
              </p:nvSpPr>
              <p:spPr bwMode="auto">
                <a:xfrm flipV="1">
                  <a:off x="883" y="1394"/>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17" name="Line 6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18" name="Line 6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19" name="Line 6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20" name="Line 6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21" name="Line 7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22" name="Line 7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grpSp>
            <p:nvGrpSpPr>
              <p:cNvPr id="74" name="Group 72"/>
              <p:cNvGrpSpPr>
                <a:grpSpLocks/>
              </p:cNvGrpSpPr>
              <p:nvPr/>
            </p:nvGrpSpPr>
            <p:grpSpPr bwMode="auto">
              <a:xfrm>
                <a:off x="3068" y="1853"/>
                <a:ext cx="97" cy="116"/>
                <a:chOff x="2313" y="1620"/>
                <a:chExt cx="246" cy="324"/>
              </a:xfrm>
            </p:grpSpPr>
            <p:sp>
              <p:nvSpPr>
                <p:cNvPr id="110" name="AutoShape 73"/>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11" name="Line 74"/>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112" name="Line 75"/>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113" name="Line 76"/>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114" name="Line 77"/>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115" name="Line 78"/>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grpSp>
            <p:nvGrpSpPr>
              <p:cNvPr id="75" name="Group 79"/>
              <p:cNvGrpSpPr>
                <a:grpSpLocks/>
              </p:cNvGrpSpPr>
              <p:nvPr/>
            </p:nvGrpSpPr>
            <p:grpSpPr bwMode="auto">
              <a:xfrm>
                <a:off x="3193" y="1978"/>
                <a:ext cx="97" cy="117"/>
                <a:chOff x="883" y="1396"/>
                <a:chExt cx="115" cy="144"/>
              </a:xfrm>
            </p:grpSpPr>
            <p:sp>
              <p:nvSpPr>
                <p:cNvPr id="103" name="AutoShape 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104" name="Line 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105" name="Line 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106" name="Line 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07" name="Line 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08" name="Line 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09" name="Line 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76" name="Rectangle 87"/>
              <p:cNvSpPr>
                <a:spLocks noChangeArrowheads="1"/>
              </p:cNvSpPr>
              <p:nvPr/>
            </p:nvSpPr>
            <p:spPr bwMode="auto">
              <a:xfrm>
                <a:off x="2980" y="1898"/>
                <a:ext cx="49" cy="47"/>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77" name="Line 88"/>
              <p:cNvSpPr>
                <a:spLocks noChangeShapeType="1"/>
              </p:cNvSpPr>
              <p:nvPr/>
            </p:nvSpPr>
            <p:spPr bwMode="auto">
              <a:xfrm>
                <a:off x="2991" y="1923"/>
                <a:ext cx="28" cy="1"/>
              </a:xfrm>
              <a:prstGeom prst="line">
                <a:avLst/>
              </a:prstGeom>
              <a:noFill/>
              <a:ln w="9525">
                <a:solidFill>
                  <a:srgbClr val="4D4D4D"/>
                </a:solidFill>
                <a:round/>
                <a:headEnd/>
                <a:tailEnd/>
              </a:ln>
            </p:spPr>
            <p:txBody>
              <a:bodyPr wrap="none" anchor="ctr"/>
              <a:lstStyle/>
              <a:p>
                <a:endParaRPr lang="en-US" sz="1100"/>
              </a:p>
            </p:txBody>
          </p:sp>
          <p:grpSp>
            <p:nvGrpSpPr>
              <p:cNvPr id="78" name="Group 89"/>
              <p:cNvGrpSpPr>
                <a:grpSpLocks/>
              </p:cNvGrpSpPr>
              <p:nvPr/>
            </p:nvGrpSpPr>
            <p:grpSpPr bwMode="auto">
              <a:xfrm>
                <a:off x="3193" y="2111"/>
                <a:ext cx="97" cy="116"/>
                <a:chOff x="883" y="1396"/>
                <a:chExt cx="115" cy="144"/>
              </a:xfrm>
            </p:grpSpPr>
            <p:sp>
              <p:nvSpPr>
                <p:cNvPr id="96" name="AutoShape 9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97" name="Line 9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100"/>
                </a:p>
              </p:txBody>
            </p:sp>
            <p:sp>
              <p:nvSpPr>
                <p:cNvPr id="98" name="Line 9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100"/>
                </a:p>
              </p:txBody>
            </p:sp>
            <p:sp>
              <p:nvSpPr>
                <p:cNvPr id="99" name="Line 9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100"/>
                </a:p>
              </p:txBody>
            </p:sp>
            <p:sp>
              <p:nvSpPr>
                <p:cNvPr id="100" name="Line 9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100"/>
                </a:p>
              </p:txBody>
            </p:sp>
            <p:sp>
              <p:nvSpPr>
                <p:cNvPr id="101" name="Line 9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100"/>
                </a:p>
              </p:txBody>
            </p:sp>
            <p:sp>
              <p:nvSpPr>
                <p:cNvPr id="102" name="Line 9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100"/>
                </a:p>
              </p:txBody>
            </p:sp>
          </p:grpSp>
          <p:sp>
            <p:nvSpPr>
              <p:cNvPr id="79" name="Line 97"/>
              <p:cNvSpPr>
                <a:spLocks noChangeShapeType="1"/>
              </p:cNvSpPr>
              <p:nvPr/>
            </p:nvSpPr>
            <p:spPr bwMode="auto">
              <a:xfrm>
                <a:off x="3111" y="1978"/>
                <a:ext cx="1" cy="192"/>
              </a:xfrm>
              <a:prstGeom prst="line">
                <a:avLst/>
              </a:prstGeom>
              <a:noFill/>
              <a:ln w="12700" cap="rnd">
                <a:solidFill>
                  <a:srgbClr val="4D4D4D"/>
                </a:solidFill>
                <a:prstDash val="sysDot"/>
                <a:round/>
                <a:headEnd/>
                <a:tailEnd/>
              </a:ln>
            </p:spPr>
            <p:txBody>
              <a:bodyPr wrap="none" anchor="ctr"/>
              <a:lstStyle/>
              <a:p>
                <a:endParaRPr lang="en-US" sz="1100"/>
              </a:p>
            </p:txBody>
          </p:sp>
          <p:sp>
            <p:nvSpPr>
              <p:cNvPr id="80" name="Line 98"/>
              <p:cNvSpPr>
                <a:spLocks noChangeShapeType="1"/>
              </p:cNvSpPr>
              <p:nvPr/>
            </p:nvSpPr>
            <p:spPr bwMode="auto">
              <a:xfrm flipH="1">
                <a:off x="3032" y="1922"/>
                <a:ext cx="31"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81" name="Line 99"/>
              <p:cNvSpPr>
                <a:spLocks noChangeShapeType="1"/>
              </p:cNvSpPr>
              <p:nvPr/>
            </p:nvSpPr>
            <p:spPr bwMode="auto">
              <a:xfrm flipH="1">
                <a:off x="3113" y="2041"/>
                <a:ext cx="66"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82" name="Line 100"/>
              <p:cNvSpPr>
                <a:spLocks noChangeShapeType="1"/>
              </p:cNvSpPr>
              <p:nvPr/>
            </p:nvSpPr>
            <p:spPr bwMode="auto">
              <a:xfrm flipH="1">
                <a:off x="3107" y="2171"/>
                <a:ext cx="72"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83" name="Line 101"/>
              <p:cNvSpPr>
                <a:spLocks noChangeShapeType="1"/>
              </p:cNvSpPr>
              <p:nvPr/>
            </p:nvSpPr>
            <p:spPr bwMode="auto">
              <a:xfrm flipH="1">
                <a:off x="3115" y="2447"/>
                <a:ext cx="66"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84" name="Line 102"/>
              <p:cNvSpPr>
                <a:spLocks noChangeShapeType="1"/>
              </p:cNvSpPr>
              <p:nvPr/>
            </p:nvSpPr>
            <p:spPr bwMode="auto">
              <a:xfrm flipH="1">
                <a:off x="3032" y="2304"/>
                <a:ext cx="31" cy="1"/>
              </a:xfrm>
              <a:prstGeom prst="line">
                <a:avLst/>
              </a:prstGeom>
              <a:noFill/>
              <a:ln w="12700" cap="rnd">
                <a:solidFill>
                  <a:srgbClr val="4D4D4D"/>
                </a:solidFill>
                <a:prstDash val="sysDot"/>
                <a:round/>
                <a:headEnd/>
                <a:tailEnd/>
              </a:ln>
            </p:spPr>
            <p:txBody>
              <a:bodyPr wrap="none" anchor="ctr"/>
              <a:lstStyle/>
              <a:p>
                <a:endParaRPr lang="en-US" sz="1100"/>
              </a:p>
            </p:txBody>
          </p:sp>
          <p:sp>
            <p:nvSpPr>
              <p:cNvPr id="85" name="Line 103"/>
              <p:cNvSpPr>
                <a:spLocks noChangeShapeType="1"/>
              </p:cNvSpPr>
              <p:nvPr/>
            </p:nvSpPr>
            <p:spPr bwMode="auto">
              <a:xfrm>
                <a:off x="3004" y="1950"/>
                <a:ext cx="1" cy="355"/>
              </a:xfrm>
              <a:prstGeom prst="line">
                <a:avLst/>
              </a:prstGeom>
              <a:noFill/>
              <a:ln w="12700" cap="rnd">
                <a:solidFill>
                  <a:srgbClr val="4D4D4D"/>
                </a:solidFill>
                <a:prstDash val="sysDot"/>
                <a:round/>
                <a:headEnd/>
                <a:tailEnd/>
              </a:ln>
            </p:spPr>
            <p:txBody>
              <a:bodyPr wrap="none" anchor="ctr"/>
              <a:lstStyle/>
              <a:p>
                <a:endParaRPr lang="en-US" sz="1100"/>
              </a:p>
            </p:txBody>
          </p:sp>
          <p:sp>
            <p:nvSpPr>
              <p:cNvPr id="86" name="Line 104"/>
              <p:cNvSpPr>
                <a:spLocks noChangeShapeType="1"/>
              </p:cNvSpPr>
              <p:nvPr/>
            </p:nvSpPr>
            <p:spPr bwMode="auto">
              <a:xfrm>
                <a:off x="3116" y="2302"/>
                <a:ext cx="1" cy="136"/>
              </a:xfrm>
              <a:prstGeom prst="line">
                <a:avLst/>
              </a:prstGeom>
              <a:noFill/>
              <a:ln w="12700" cap="rnd">
                <a:solidFill>
                  <a:srgbClr val="4D4D4D"/>
                </a:solidFill>
                <a:prstDash val="sysDot"/>
                <a:round/>
                <a:headEnd/>
                <a:tailEnd/>
              </a:ln>
            </p:spPr>
            <p:txBody>
              <a:bodyPr wrap="none" anchor="ctr"/>
              <a:lstStyle/>
              <a:p>
                <a:endParaRPr lang="en-US" sz="1100"/>
              </a:p>
            </p:txBody>
          </p:sp>
          <p:sp>
            <p:nvSpPr>
              <p:cNvPr id="87" name="Rectangle 105"/>
              <p:cNvSpPr>
                <a:spLocks noChangeArrowheads="1"/>
              </p:cNvSpPr>
              <p:nvPr/>
            </p:nvSpPr>
            <p:spPr bwMode="auto">
              <a:xfrm>
                <a:off x="2980" y="2280"/>
                <a:ext cx="49" cy="47"/>
              </a:xfrm>
              <a:prstGeom prst="rect">
                <a:avLst/>
              </a:prstGeom>
              <a:solidFill>
                <a:schemeClr val="bg1"/>
              </a:solidFill>
              <a:ln w="9525" algn="ctr">
                <a:solidFill>
                  <a:srgbClr val="4D4D4D"/>
                </a:solidFill>
                <a:miter lim="800000"/>
                <a:headEnd/>
                <a:tailEnd/>
              </a:ln>
            </p:spPr>
            <p:txBody>
              <a:bodyPr wrap="none" anchor="ctr"/>
              <a:lstStyle/>
              <a:p>
                <a:endParaRPr lang="en-US" sz="1100"/>
              </a:p>
            </p:txBody>
          </p:sp>
          <p:sp>
            <p:nvSpPr>
              <p:cNvPr id="88" name="Line 106"/>
              <p:cNvSpPr>
                <a:spLocks noChangeShapeType="1"/>
              </p:cNvSpPr>
              <p:nvPr/>
            </p:nvSpPr>
            <p:spPr bwMode="auto">
              <a:xfrm>
                <a:off x="2991" y="2305"/>
                <a:ext cx="28" cy="1"/>
              </a:xfrm>
              <a:prstGeom prst="line">
                <a:avLst/>
              </a:prstGeom>
              <a:noFill/>
              <a:ln w="9525">
                <a:solidFill>
                  <a:srgbClr val="4D4D4D"/>
                </a:solidFill>
                <a:round/>
                <a:headEnd/>
                <a:tailEnd/>
              </a:ln>
            </p:spPr>
            <p:txBody>
              <a:bodyPr wrap="none" anchor="ctr"/>
              <a:lstStyle/>
              <a:p>
                <a:endParaRPr lang="en-US" sz="1100"/>
              </a:p>
            </p:txBody>
          </p:sp>
          <p:grpSp>
            <p:nvGrpSpPr>
              <p:cNvPr id="89" name="Group 107"/>
              <p:cNvGrpSpPr>
                <a:grpSpLocks/>
              </p:cNvGrpSpPr>
              <p:nvPr/>
            </p:nvGrpSpPr>
            <p:grpSpPr bwMode="auto">
              <a:xfrm>
                <a:off x="3068" y="2235"/>
                <a:ext cx="97" cy="116"/>
                <a:chOff x="2313" y="1620"/>
                <a:chExt cx="246" cy="324"/>
              </a:xfrm>
            </p:grpSpPr>
            <p:sp>
              <p:nvSpPr>
                <p:cNvPr id="90" name="AutoShape 108"/>
                <p:cNvSpPr>
                  <a:spLocks noChangeArrowheads="1"/>
                </p:cNvSpPr>
                <p:nvPr/>
              </p:nvSpPr>
              <p:spPr bwMode="auto">
                <a:xfrm flipV="1">
                  <a:off x="2313" y="1619"/>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100"/>
                </a:p>
              </p:txBody>
            </p:sp>
            <p:sp>
              <p:nvSpPr>
                <p:cNvPr id="91" name="Line 109"/>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100"/>
                </a:p>
              </p:txBody>
            </p:sp>
            <p:sp>
              <p:nvSpPr>
                <p:cNvPr id="92" name="Line 110"/>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100"/>
                </a:p>
              </p:txBody>
            </p:sp>
            <p:sp>
              <p:nvSpPr>
                <p:cNvPr id="93" name="Line 111"/>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100"/>
                </a:p>
              </p:txBody>
            </p:sp>
            <p:sp>
              <p:nvSpPr>
                <p:cNvPr id="94" name="Line 112"/>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100"/>
                </a:p>
              </p:txBody>
            </p:sp>
            <p:sp>
              <p:nvSpPr>
                <p:cNvPr id="95" name="Line 113"/>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100"/>
                </a:p>
              </p:txBody>
            </p:sp>
          </p:grpSp>
        </p:grpSp>
      </p:grpSp>
      <p:sp>
        <p:nvSpPr>
          <p:cNvPr id="123" name="Text Box 114"/>
          <p:cNvSpPr txBox="1">
            <a:spLocks noChangeArrowheads="1"/>
          </p:cNvSpPr>
          <p:nvPr/>
        </p:nvSpPr>
        <p:spPr bwMode="auto">
          <a:xfrm>
            <a:off x="4764262" y="3755022"/>
            <a:ext cx="2017537" cy="1001877"/>
          </a:xfrm>
          <a:prstGeom prst="rect">
            <a:avLst/>
          </a:prstGeom>
          <a:noFill/>
          <a:ln w="9525" algn="ctr">
            <a:noFill/>
            <a:miter lim="800000"/>
            <a:headEnd/>
            <a:tailEnd/>
          </a:ln>
        </p:spPr>
        <p:txBody>
          <a:bodyPr anchor="ctr"/>
          <a:lstStyle/>
          <a:p>
            <a:pPr algn="l">
              <a:lnSpc>
                <a:spcPct val="90000"/>
              </a:lnSpc>
            </a:pPr>
            <a:r>
              <a:rPr lang="en-US" sz="1400" dirty="0"/>
              <a:t>Schema B</a:t>
            </a:r>
            <a:br>
              <a:rPr lang="en-US" sz="1400" dirty="0"/>
            </a:br>
            <a:r>
              <a:rPr lang="en-US" sz="1400" b="0" dirty="0" err="1"/>
              <a:t>TargetNamespace</a:t>
            </a:r>
            <a:r>
              <a:rPr lang="en-US" sz="1400" b="0" dirty="0"/>
              <a:t>=</a:t>
            </a:r>
            <a:br>
              <a:rPr lang="en-US" sz="1400" b="0" dirty="0"/>
            </a:br>
            <a:r>
              <a:rPr lang="en-US" sz="1400" b="0" dirty="0"/>
              <a:t>“</a:t>
            </a:r>
            <a:r>
              <a:rPr lang="en-US" sz="1400" b="0" dirty="0" err="1"/>
              <a:t>OrdersUpdate</a:t>
            </a:r>
            <a:r>
              <a:rPr lang="en-US" sz="1400" b="0" dirty="0"/>
              <a:t>”</a:t>
            </a:r>
          </a:p>
        </p:txBody>
      </p:sp>
      <p:grpSp>
        <p:nvGrpSpPr>
          <p:cNvPr id="124" name="Group 123"/>
          <p:cNvGrpSpPr/>
          <p:nvPr/>
        </p:nvGrpSpPr>
        <p:grpSpPr>
          <a:xfrm>
            <a:off x="990600" y="1893529"/>
            <a:ext cx="2509028" cy="985230"/>
            <a:chOff x="1049338" y="1450975"/>
            <a:chExt cx="2716212" cy="1033463"/>
          </a:xfrm>
        </p:grpSpPr>
        <p:sp>
          <p:nvSpPr>
            <p:cNvPr id="125" name="AutoShape 4"/>
            <p:cNvSpPr>
              <a:spLocks noChangeArrowheads="1"/>
            </p:cNvSpPr>
            <p:nvPr/>
          </p:nvSpPr>
          <p:spPr bwMode="auto">
            <a:xfrm>
              <a:off x="1049338" y="1450975"/>
              <a:ext cx="2716212" cy="1033463"/>
            </a:xfrm>
            <a:prstGeom prst="roundRect">
              <a:avLst>
                <a:gd name="adj" fmla="val 4167"/>
              </a:avLst>
            </a:prstGeom>
            <a:gradFill rotWithShape="1">
              <a:gsLst>
                <a:gs pos="0">
                  <a:srgbClr val="E4CD9A"/>
                </a:gs>
                <a:gs pos="100000">
                  <a:srgbClr val="F2E7CE"/>
                </a:gs>
              </a:gsLst>
              <a:lin ang="2700000" scaled="1"/>
            </a:gradFill>
            <a:ln w="9525" algn="ctr">
              <a:solidFill>
                <a:srgbClr val="333333"/>
              </a:solidFill>
              <a:round/>
              <a:headEnd/>
              <a:tailEnd/>
            </a:ln>
            <a:effectLst>
              <a:outerShdw dist="35921" dir="2700000" algn="ctr" rotWithShape="0">
                <a:srgbClr val="5F5F5F">
                  <a:alpha val="50000"/>
                </a:srgbClr>
              </a:outerShdw>
            </a:effectLst>
          </p:spPr>
          <p:txBody>
            <a:bodyPr anchor="ctr"/>
            <a:lstStyle/>
            <a:p>
              <a:pPr algn="l">
                <a:lnSpc>
                  <a:spcPct val="90000"/>
                </a:lnSpc>
                <a:defRPr/>
              </a:pPr>
              <a:r>
                <a:rPr lang="en-US" sz="1400" dirty="0"/>
                <a:t>Message A</a:t>
              </a:r>
              <a:br>
                <a:rPr lang="en-US" sz="1400" dirty="0"/>
              </a:br>
              <a:r>
                <a:rPr lang="en-US" sz="1400" b="0" dirty="0" err="1"/>
                <a:t>TargetNamespace</a:t>
              </a:r>
              <a:r>
                <a:rPr lang="en-US" sz="1400" b="0" dirty="0"/>
                <a:t>=</a:t>
              </a:r>
              <a:br>
                <a:rPr lang="en-US" sz="1400" b="0" dirty="0"/>
              </a:br>
              <a:r>
                <a:rPr lang="en-US" sz="1400" b="0" dirty="0"/>
                <a:t>“</a:t>
              </a:r>
              <a:r>
                <a:rPr lang="en-US" sz="1400" b="0" dirty="0" err="1"/>
                <a:t>NewOrders</a:t>
              </a:r>
              <a:r>
                <a:rPr lang="en-US" sz="1400" b="0" dirty="0"/>
                <a:t>”</a:t>
              </a:r>
              <a:endParaRPr lang="en-US" sz="1400" dirty="0"/>
            </a:p>
          </p:txBody>
        </p:sp>
        <p:pic>
          <p:nvPicPr>
            <p:cNvPr id="126" name="Picture 116" descr="Documen_Writing01"/>
            <p:cNvPicPr>
              <a:picLocks noChangeAspect="1" noChangeArrowheads="1"/>
            </p:cNvPicPr>
            <p:nvPr/>
          </p:nvPicPr>
          <p:blipFill>
            <a:blip r:embed="rId3" cstate="print"/>
            <a:srcRect/>
            <a:stretch>
              <a:fillRect/>
            </a:stretch>
          </p:blipFill>
          <p:spPr bwMode="auto">
            <a:xfrm>
              <a:off x="3019425" y="1520825"/>
              <a:ext cx="560388" cy="914400"/>
            </a:xfrm>
            <a:prstGeom prst="rect">
              <a:avLst/>
            </a:prstGeom>
            <a:noFill/>
            <a:ln w="9525">
              <a:noFill/>
              <a:miter lim="800000"/>
              <a:headEnd/>
              <a:tailEnd/>
            </a:ln>
          </p:spPr>
        </p:pic>
      </p:grpSp>
      <p:grpSp>
        <p:nvGrpSpPr>
          <p:cNvPr id="127" name="Group 126"/>
          <p:cNvGrpSpPr/>
          <p:nvPr/>
        </p:nvGrpSpPr>
        <p:grpSpPr>
          <a:xfrm>
            <a:off x="990600" y="3493202"/>
            <a:ext cx="2509028" cy="985229"/>
            <a:chOff x="1049338" y="3128963"/>
            <a:chExt cx="2716212" cy="1033462"/>
          </a:xfrm>
        </p:grpSpPr>
        <p:sp>
          <p:nvSpPr>
            <p:cNvPr id="128" name="AutoShape 3"/>
            <p:cNvSpPr>
              <a:spLocks noChangeArrowheads="1"/>
            </p:cNvSpPr>
            <p:nvPr/>
          </p:nvSpPr>
          <p:spPr bwMode="auto">
            <a:xfrm>
              <a:off x="1049338" y="3128963"/>
              <a:ext cx="2716212" cy="1033462"/>
            </a:xfrm>
            <a:prstGeom prst="roundRect">
              <a:avLst>
                <a:gd name="adj" fmla="val 4167"/>
              </a:avLst>
            </a:prstGeom>
            <a:gradFill rotWithShape="1">
              <a:gsLst>
                <a:gs pos="0">
                  <a:srgbClr val="E4CD9A"/>
                </a:gs>
                <a:gs pos="100000">
                  <a:srgbClr val="F2E7CE"/>
                </a:gs>
              </a:gsLst>
              <a:lin ang="2700000" scaled="1"/>
            </a:gradFill>
            <a:ln w="9525" algn="ctr">
              <a:solidFill>
                <a:srgbClr val="333333"/>
              </a:solidFill>
              <a:round/>
              <a:headEnd/>
              <a:tailEnd/>
            </a:ln>
            <a:effectLst>
              <a:outerShdw dist="35921" dir="2700000" algn="ctr" rotWithShape="0">
                <a:srgbClr val="5F5F5F">
                  <a:alpha val="50000"/>
                </a:srgbClr>
              </a:outerShdw>
            </a:effectLst>
          </p:spPr>
          <p:txBody>
            <a:bodyPr anchor="ctr"/>
            <a:lstStyle/>
            <a:p>
              <a:pPr algn="l">
                <a:lnSpc>
                  <a:spcPct val="90000"/>
                </a:lnSpc>
                <a:defRPr/>
              </a:pPr>
              <a:r>
                <a:rPr lang="en-US" sz="1400"/>
                <a:t>Message B</a:t>
              </a:r>
              <a:br>
                <a:rPr lang="en-US" sz="1400"/>
              </a:br>
              <a:r>
                <a:rPr lang="en-US" sz="1400" b="0"/>
                <a:t>TargetNamespace=</a:t>
              </a:r>
              <a:br>
                <a:rPr lang="en-US" sz="1400" b="0"/>
              </a:br>
              <a:r>
                <a:rPr lang="en-US" sz="1400" b="0"/>
                <a:t>“OrderUpdate”</a:t>
              </a:r>
            </a:p>
          </p:txBody>
        </p:sp>
        <p:pic>
          <p:nvPicPr>
            <p:cNvPr id="129" name="Picture 117" descr="Documen_Writing01"/>
            <p:cNvPicPr>
              <a:picLocks noChangeAspect="1" noChangeArrowheads="1"/>
            </p:cNvPicPr>
            <p:nvPr/>
          </p:nvPicPr>
          <p:blipFill>
            <a:blip r:embed="rId3" cstate="print"/>
            <a:srcRect/>
            <a:stretch>
              <a:fillRect/>
            </a:stretch>
          </p:blipFill>
          <p:spPr bwMode="auto">
            <a:xfrm>
              <a:off x="3019425" y="3175000"/>
              <a:ext cx="560388" cy="914400"/>
            </a:xfrm>
            <a:prstGeom prst="rect">
              <a:avLst/>
            </a:prstGeom>
            <a:noFill/>
            <a:ln w="9525">
              <a:noFill/>
              <a:miter lim="800000"/>
              <a:headEnd/>
              <a:tailEnd/>
            </a:ln>
          </p:spPr>
        </p:pic>
      </p:grpSp>
      <p:grpSp>
        <p:nvGrpSpPr>
          <p:cNvPr id="130" name="Group 129"/>
          <p:cNvGrpSpPr/>
          <p:nvPr/>
        </p:nvGrpSpPr>
        <p:grpSpPr>
          <a:xfrm>
            <a:off x="990600" y="5029312"/>
            <a:ext cx="2509028" cy="985230"/>
            <a:chOff x="1049338" y="4740275"/>
            <a:chExt cx="2716212" cy="1033463"/>
          </a:xfrm>
        </p:grpSpPr>
        <p:sp>
          <p:nvSpPr>
            <p:cNvPr id="131" name="AutoShape 2"/>
            <p:cNvSpPr>
              <a:spLocks noChangeArrowheads="1"/>
            </p:cNvSpPr>
            <p:nvPr/>
          </p:nvSpPr>
          <p:spPr bwMode="auto">
            <a:xfrm>
              <a:off x="1049338" y="4740275"/>
              <a:ext cx="2716212" cy="1033463"/>
            </a:xfrm>
            <a:prstGeom prst="roundRect">
              <a:avLst>
                <a:gd name="adj" fmla="val 4167"/>
              </a:avLst>
            </a:prstGeom>
            <a:gradFill rotWithShape="1">
              <a:gsLst>
                <a:gs pos="0">
                  <a:srgbClr val="E4CD9A"/>
                </a:gs>
                <a:gs pos="100000">
                  <a:srgbClr val="F2E7CE"/>
                </a:gs>
              </a:gsLst>
              <a:lin ang="2700000" scaled="1"/>
            </a:gradFill>
            <a:ln w="9525" algn="ctr">
              <a:solidFill>
                <a:srgbClr val="333333"/>
              </a:solidFill>
              <a:round/>
              <a:headEnd/>
              <a:tailEnd/>
            </a:ln>
            <a:effectLst>
              <a:outerShdw dist="35921" dir="2700000" algn="ctr" rotWithShape="0">
                <a:srgbClr val="5F5F5F">
                  <a:alpha val="50000"/>
                </a:srgbClr>
              </a:outerShdw>
            </a:effectLst>
          </p:spPr>
          <p:txBody>
            <a:bodyPr anchor="ctr"/>
            <a:lstStyle/>
            <a:p>
              <a:pPr algn="l">
                <a:lnSpc>
                  <a:spcPct val="90000"/>
                </a:lnSpc>
                <a:defRPr/>
              </a:pPr>
              <a:r>
                <a:rPr lang="en-US" sz="1400"/>
                <a:t>Message C</a:t>
              </a:r>
              <a:br>
                <a:rPr lang="en-US" sz="1400"/>
              </a:br>
              <a:r>
                <a:rPr lang="en-US" sz="1400" b="0"/>
                <a:t>TargetNamespace=</a:t>
              </a:r>
              <a:br>
                <a:rPr lang="en-US" sz="1400" b="0"/>
              </a:br>
              <a:r>
                <a:rPr lang="en-US" sz="1400" b="0"/>
                <a:t>“Inventory”</a:t>
              </a:r>
            </a:p>
          </p:txBody>
        </p:sp>
        <p:pic>
          <p:nvPicPr>
            <p:cNvPr id="132" name="Picture 118" descr="Documen_Writing01"/>
            <p:cNvPicPr>
              <a:picLocks noChangeAspect="1" noChangeArrowheads="1"/>
            </p:cNvPicPr>
            <p:nvPr/>
          </p:nvPicPr>
          <p:blipFill>
            <a:blip r:embed="rId3" cstate="print"/>
            <a:srcRect/>
            <a:stretch>
              <a:fillRect/>
            </a:stretch>
          </p:blipFill>
          <p:spPr bwMode="auto">
            <a:xfrm>
              <a:off x="3019425" y="4786313"/>
              <a:ext cx="560388" cy="914400"/>
            </a:xfrm>
            <a:prstGeom prst="rect">
              <a:avLst/>
            </a:prstGeom>
            <a:noFill/>
            <a:ln w="9525">
              <a:noFill/>
              <a:miter lim="800000"/>
              <a:headEnd/>
              <a:tailEnd/>
            </a:ln>
          </p:spPr>
        </p:pic>
      </p:grpSp>
      <p:pic>
        <p:nvPicPr>
          <p:cNvPr id="133" name="Picture 119" descr="Server"/>
          <p:cNvPicPr>
            <a:picLocks noChangeAspect="1" noChangeArrowheads="1"/>
          </p:cNvPicPr>
          <p:nvPr/>
        </p:nvPicPr>
        <p:blipFill>
          <a:blip r:embed="rId4" cstate="print"/>
          <a:srcRect/>
          <a:stretch>
            <a:fillRect/>
          </a:stretch>
        </p:blipFill>
        <p:spPr bwMode="auto">
          <a:xfrm>
            <a:off x="5774086" y="5058067"/>
            <a:ext cx="650654" cy="983716"/>
          </a:xfrm>
          <a:prstGeom prst="rect">
            <a:avLst/>
          </a:prstGeom>
          <a:noFill/>
          <a:ln w="9525">
            <a:noFill/>
            <a:miter lim="800000"/>
            <a:headEnd/>
            <a:tailEnd/>
          </a:ln>
        </p:spPr>
      </p:pic>
      <p:pic>
        <p:nvPicPr>
          <p:cNvPr id="134" name="Picture 120" descr="Diagram"/>
          <p:cNvPicPr>
            <a:picLocks noChangeAspect="1" noChangeArrowheads="1"/>
          </p:cNvPicPr>
          <p:nvPr/>
        </p:nvPicPr>
        <p:blipFill>
          <a:blip r:embed="rId5" cstate="print"/>
          <a:srcRect/>
          <a:stretch>
            <a:fillRect/>
          </a:stretch>
        </p:blipFill>
        <p:spPr bwMode="auto">
          <a:xfrm>
            <a:off x="6257936" y="5274484"/>
            <a:ext cx="371464" cy="773352"/>
          </a:xfrm>
          <a:prstGeom prst="rect">
            <a:avLst/>
          </a:prstGeom>
          <a:noFill/>
          <a:ln w="9525">
            <a:noFill/>
            <a:miter lim="800000"/>
            <a:headEnd/>
            <a:tailEnd/>
          </a:ln>
        </p:spPr>
      </p:pic>
      <p:grpSp>
        <p:nvGrpSpPr>
          <p:cNvPr id="135" name="Group 134"/>
          <p:cNvGrpSpPr/>
          <p:nvPr/>
        </p:nvGrpSpPr>
        <p:grpSpPr>
          <a:xfrm>
            <a:off x="4028431" y="5092875"/>
            <a:ext cx="1811566" cy="947394"/>
            <a:chOff x="4475162" y="4806950"/>
            <a:chExt cx="2430976" cy="993775"/>
          </a:xfrm>
        </p:grpSpPr>
        <p:sp>
          <p:nvSpPr>
            <p:cNvPr id="136" name="Text Box 115"/>
            <p:cNvSpPr txBox="1">
              <a:spLocks noChangeArrowheads="1"/>
            </p:cNvSpPr>
            <p:nvPr/>
          </p:nvSpPr>
          <p:spPr bwMode="auto">
            <a:xfrm>
              <a:off x="5511351" y="5088613"/>
              <a:ext cx="1394787" cy="450850"/>
            </a:xfrm>
            <a:prstGeom prst="rect">
              <a:avLst/>
            </a:prstGeom>
            <a:noFill/>
            <a:ln w="9525" algn="ctr">
              <a:noFill/>
              <a:miter lim="800000"/>
              <a:headEnd/>
              <a:tailEnd/>
            </a:ln>
          </p:spPr>
          <p:txBody>
            <a:bodyPr anchor="ctr"/>
            <a:lstStyle/>
            <a:p>
              <a:pPr algn="l">
                <a:lnSpc>
                  <a:spcPct val="90000"/>
                </a:lnSpc>
              </a:pPr>
              <a:r>
                <a:rPr lang="en-US" sz="1400" dirty="0"/>
                <a:t>No Match</a:t>
              </a:r>
              <a:endParaRPr lang="en-US" sz="1400" b="0" dirty="0"/>
            </a:p>
          </p:txBody>
        </p:sp>
        <p:pic>
          <p:nvPicPr>
            <p:cNvPr id="137" name="Picture 121" descr="StopSymbol"/>
            <p:cNvPicPr>
              <a:picLocks noChangeAspect="1" noChangeArrowheads="1"/>
            </p:cNvPicPr>
            <p:nvPr/>
          </p:nvPicPr>
          <p:blipFill>
            <a:blip r:embed="rId6" cstate="print"/>
            <a:srcRect/>
            <a:stretch>
              <a:fillRect/>
            </a:stretch>
          </p:blipFill>
          <p:spPr bwMode="auto">
            <a:xfrm>
              <a:off x="4475162" y="4806950"/>
              <a:ext cx="987423" cy="993775"/>
            </a:xfrm>
            <a:prstGeom prst="rect">
              <a:avLst/>
            </a:prstGeom>
            <a:noFill/>
            <a:ln w="9525">
              <a:noFill/>
              <a:miter lim="800000"/>
              <a:headEnd/>
              <a:tailEnd/>
            </a:ln>
          </p:spPr>
        </p:pic>
      </p:grpSp>
      <p:sp>
        <p:nvSpPr>
          <p:cNvPr id="138" name="Freeform 122"/>
          <p:cNvSpPr>
            <a:spLocks/>
          </p:cNvSpPr>
          <p:nvPr/>
        </p:nvSpPr>
        <p:spPr bwMode="auto">
          <a:xfrm rot="20831354">
            <a:off x="3334007" y="2435329"/>
            <a:ext cx="713354" cy="364732"/>
          </a:xfrm>
          <a:custGeom>
            <a:avLst/>
            <a:gdLst>
              <a:gd name="T0" fmla="*/ 10327 w 1205"/>
              <a:gd name="T1" fmla="*/ 20638 h 482"/>
              <a:gd name="T2" fmla="*/ 43692 w 1205"/>
              <a:gd name="T3" fmla="*/ 11113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3 h 482"/>
              <a:gd name="T18" fmla="*/ 386877 w 1205"/>
              <a:gd name="T19" fmla="*/ 30956 h 482"/>
              <a:gd name="T20" fmla="*/ 443280 w 1205"/>
              <a:gd name="T21" fmla="*/ 46831 h 482"/>
              <a:gd name="T22" fmla="*/ 499683 w 1205"/>
              <a:gd name="T23" fmla="*/ 65088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8 h 482"/>
              <a:gd name="T34" fmla="*/ 795203 w 1205"/>
              <a:gd name="T35" fmla="*/ 215107 h 482"/>
              <a:gd name="T36" fmla="*/ 817447 w 1205"/>
              <a:gd name="T37" fmla="*/ 221457 h 482"/>
              <a:gd name="T38" fmla="*/ 831746 w 1205"/>
              <a:gd name="T39" fmla="*/ 184150 h 482"/>
              <a:gd name="T40" fmla="*/ 938197 w 1205"/>
              <a:gd name="T41" fmla="*/ 351632 h 482"/>
              <a:gd name="T42" fmla="*/ 923103 w 1205"/>
              <a:gd name="T43" fmla="*/ 372269 h 482"/>
              <a:gd name="T44" fmla="*/ 768988 w 1205"/>
              <a:gd name="T45" fmla="*/ 327819 h 482"/>
              <a:gd name="T46" fmla="*/ 754689 w 1205"/>
              <a:gd name="T47" fmla="*/ 300832 h 482"/>
              <a:gd name="T48" fmla="*/ 772166 w 1205"/>
              <a:gd name="T49" fmla="*/ 288132 h 482"/>
              <a:gd name="T50" fmla="*/ 758661 w 1205"/>
              <a:gd name="T51" fmla="*/ 275432 h 482"/>
              <a:gd name="T52" fmla="*/ 712585 w 1205"/>
              <a:gd name="T53" fmla="*/ 240507 h 482"/>
              <a:gd name="T54" fmla="*/ 681603 w 1205"/>
              <a:gd name="T55" fmla="*/ 218282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3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8 h 482"/>
              <a:gd name="T82" fmla="*/ 0 w 1205"/>
              <a:gd name="T83" fmla="*/ 23813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00"/>
          </a:p>
        </p:txBody>
      </p:sp>
      <p:sp>
        <p:nvSpPr>
          <p:cNvPr id="139" name="Freeform 123"/>
          <p:cNvSpPr>
            <a:spLocks/>
          </p:cNvSpPr>
          <p:nvPr/>
        </p:nvSpPr>
        <p:spPr bwMode="auto">
          <a:xfrm rot="12090987" flipH="1">
            <a:off x="3334007" y="5412205"/>
            <a:ext cx="713354" cy="364731"/>
          </a:xfrm>
          <a:custGeom>
            <a:avLst/>
            <a:gdLst>
              <a:gd name="T0" fmla="*/ 10327 w 1205"/>
              <a:gd name="T1" fmla="*/ 20637 h 482"/>
              <a:gd name="T2" fmla="*/ 43692 w 1205"/>
              <a:gd name="T3" fmla="*/ 11112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2 h 482"/>
              <a:gd name="T18" fmla="*/ 386877 w 1205"/>
              <a:gd name="T19" fmla="*/ 30956 h 482"/>
              <a:gd name="T20" fmla="*/ 443280 w 1205"/>
              <a:gd name="T21" fmla="*/ 46831 h 482"/>
              <a:gd name="T22" fmla="*/ 499683 w 1205"/>
              <a:gd name="T23" fmla="*/ 65087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7 h 482"/>
              <a:gd name="T34" fmla="*/ 795203 w 1205"/>
              <a:gd name="T35" fmla="*/ 215106 h 482"/>
              <a:gd name="T36" fmla="*/ 817447 w 1205"/>
              <a:gd name="T37" fmla="*/ 221456 h 482"/>
              <a:gd name="T38" fmla="*/ 831746 w 1205"/>
              <a:gd name="T39" fmla="*/ 184150 h 482"/>
              <a:gd name="T40" fmla="*/ 938197 w 1205"/>
              <a:gd name="T41" fmla="*/ 351631 h 482"/>
              <a:gd name="T42" fmla="*/ 923103 w 1205"/>
              <a:gd name="T43" fmla="*/ 372268 h 482"/>
              <a:gd name="T44" fmla="*/ 768988 w 1205"/>
              <a:gd name="T45" fmla="*/ 327818 h 482"/>
              <a:gd name="T46" fmla="*/ 754689 w 1205"/>
              <a:gd name="T47" fmla="*/ 300831 h 482"/>
              <a:gd name="T48" fmla="*/ 772166 w 1205"/>
              <a:gd name="T49" fmla="*/ 288131 h 482"/>
              <a:gd name="T50" fmla="*/ 758661 w 1205"/>
              <a:gd name="T51" fmla="*/ 275431 h 482"/>
              <a:gd name="T52" fmla="*/ 712585 w 1205"/>
              <a:gd name="T53" fmla="*/ 240506 h 482"/>
              <a:gd name="T54" fmla="*/ 681603 w 1205"/>
              <a:gd name="T55" fmla="*/ 218281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2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7 h 482"/>
              <a:gd name="T82" fmla="*/ 0 w 1205"/>
              <a:gd name="T83" fmla="*/ 23812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00"/>
          </a:p>
        </p:txBody>
      </p:sp>
      <p:sp>
        <p:nvSpPr>
          <p:cNvPr id="140" name="Freeform 124"/>
          <p:cNvSpPr>
            <a:spLocks/>
          </p:cNvSpPr>
          <p:nvPr/>
        </p:nvSpPr>
        <p:spPr bwMode="auto">
          <a:xfrm rot="20015107">
            <a:off x="3334007" y="3918470"/>
            <a:ext cx="713354" cy="364732"/>
          </a:xfrm>
          <a:custGeom>
            <a:avLst/>
            <a:gdLst>
              <a:gd name="T0" fmla="*/ 10327 w 1205"/>
              <a:gd name="T1" fmla="*/ 20638 h 482"/>
              <a:gd name="T2" fmla="*/ 43692 w 1205"/>
              <a:gd name="T3" fmla="*/ 11113 h 482"/>
              <a:gd name="T4" fmla="*/ 77852 w 1205"/>
              <a:gd name="T5" fmla="*/ 5556 h 482"/>
              <a:gd name="T6" fmla="*/ 114395 w 1205"/>
              <a:gd name="T7" fmla="*/ 794 h 482"/>
              <a:gd name="T8" fmla="*/ 139816 w 1205"/>
              <a:gd name="T9" fmla="*/ 0 h 482"/>
              <a:gd name="T10" fmla="*/ 192247 w 1205"/>
              <a:gd name="T11" fmla="*/ 794 h 482"/>
              <a:gd name="T12" fmla="*/ 246267 w 1205"/>
              <a:gd name="T13" fmla="*/ 3969 h 482"/>
              <a:gd name="T14" fmla="*/ 301081 w 1205"/>
              <a:gd name="T15" fmla="*/ 12700 h 482"/>
              <a:gd name="T16" fmla="*/ 357484 w 1205"/>
              <a:gd name="T17" fmla="*/ 23813 h 482"/>
              <a:gd name="T18" fmla="*/ 386877 w 1205"/>
              <a:gd name="T19" fmla="*/ 30956 h 482"/>
              <a:gd name="T20" fmla="*/ 443280 w 1205"/>
              <a:gd name="T21" fmla="*/ 46831 h 482"/>
              <a:gd name="T22" fmla="*/ 499683 w 1205"/>
              <a:gd name="T23" fmla="*/ 65088 h 482"/>
              <a:gd name="T24" fmla="*/ 553703 w 1205"/>
              <a:gd name="T25" fmla="*/ 85725 h 482"/>
              <a:gd name="T26" fmla="*/ 607723 w 1205"/>
              <a:gd name="T27" fmla="*/ 107950 h 482"/>
              <a:gd name="T28" fmla="*/ 659360 w 1205"/>
              <a:gd name="T29" fmla="*/ 133350 h 482"/>
              <a:gd name="T30" fmla="*/ 707818 w 1205"/>
              <a:gd name="T31" fmla="*/ 158750 h 482"/>
              <a:gd name="T32" fmla="*/ 753894 w 1205"/>
              <a:gd name="T33" fmla="*/ 185738 h 482"/>
              <a:gd name="T34" fmla="*/ 795203 w 1205"/>
              <a:gd name="T35" fmla="*/ 215107 h 482"/>
              <a:gd name="T36" fmla="*/ 817447 w 1205"/>
              <a:gd name="T37" fmla="*/ 221457 h 482"/>
              <a:gd name="T38" fmla="*/ 831746 w 1205"/>
              <a:gd name="T39" fmla="*/ 184150 h 482"/>
              <a:gd name="T40" fmla="*/ 938197 w 1205"/>
              <a:gd name="T41" fmla="*/ 351632 h 482"/>
              <a:gd name="T42" fmla="*/ 923103 w 1205"/>
              <a:gd name="T43" fmla="*/ 372269 h 482"/>
              <a:gd name="T44" fmla="*/ 768988 w 1205"/>
              <a:gd name="T45" fmla="*/ 327819 h 482"/>
              <a:gd name="T46" fmla="*/ 754689 w 1205"/>
              <a:gd name="T47" fmla="*/ 300832 h 482"/>
              <a:gd name="T48" fmla="*/ 772166 w 1205"/>
              <a:gd name="T49" fmla="*/ 288132 h 482"/>
              <a:gd name="T50" fmla="*/ 758661 w 1205"/>
              <a:gd name="T51" fmla="*/ 275432 h 482"/>
              <a:gd name="T52" fmla="*/ 712585 w 1205"/>
              <a:gd name="T53" fmla="*/ 240507 h 482"/>
              <a:gd name="T54" fmla="*/ 681603 w 1205"/>
              <a:gd name="T55" fmla="*/ 218282 h 482"/>
              <a:gd name="T56" fmla="*/ 625200 w 1205"/>
              <a:gd name="T57" fmla="*/ 181769 h 482"/>
              <a:gd name="T58" fmla="*/ 580713 w 1205"/>
              <a:gd name="T59" fmla="*/ 154781 h 482"/>
              <a:gd name="T60" fmla="*/ 533049 w 1205"/>
              <a:gd name="T61" fmla="*/ 129381 h 482"/>
              <a:gd name="T62" fmla="*/ 480618 w 1205"/>
              <a:gd name="T63" fmla="*/ 105569 h 482"/>
              <a:gd name="T64" fmla="*/ 424214 w 1205"/>
              <a:gd name="T65" fmla="*/ 82550 h 482"/>
              <a:gd name="T66" fmla="*/ 365428 w 1205"/>
              <a:gd name="T67" fmla="*/ 61913 h 482"/>
              <a:gd name="T68" fmla="*/ 305053 w 1205"/>
              <a:gd name="T69" fmla="*/ 43656 h 482"/>
              <a:gd name="T70" fmla="*/ 239912 w 1205"/>
              <a:gd name="T71" fmla="*/ 29369 h 482"/>
              <a:gd name="T72" fmla="*/ 206546 w 1205"/>
              <a:gd name="T73" fmla="*/ 24606 h 482"/>
              <a:gd name="T74" fmla="*/ 173181 w 1205"/>
              <a:gd name="T75" fmla="*/ 21431 h 482"/>
              <a:gd name="T76" fmla="*/ 104068 w 1205"/>
              <a:gd name="T77" fmla="*/ 18256 h 482"/>
              <a:gd name="T78" fmla="*/ 69908 w 1205"/>
              <a:gd name="T79" fmla="*/ 18256 h 482"/>
              <a:gd name="T80" fmla="*/ 34954 w 1205"/>
              <a:gd name="T81" fmla="*/ 20638 h 482"/>
              <a:gd name="T82" fmla="*/ 0 w 1205"/>
              <a:gd name="T83" fmla="*/ 23813 h 4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5"/>
              <a:gd name="T127" fmla="*/ 0 h 482"/>
              <a:gd name="T128" fmla="*/ 1205 w 1205"/>
              <a:gd name="T129" fmla="*/ 482 h 4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4901"/>
            </a:srgbClr>
          </a:solidFill>
          <a:ln w="9525">
            <a:noFill/>
            <a:round/>
            <a:headEnd/>
            <a:tailEnd/>
          </a:ln>
        </p:spPr>
        <p:txBody>
          <a:bodyPr/>
          <a:lstStyle/>
          <a:p>
            <a:endParaRPr lang="en-US" sz="1100"/>
          </a:p>
        </p:txBody>
      </p:sp>
    </p:spTree>
    <p:extLst>
      <p:ext uri="{BB962C8B-B14F-4D97-AF65-F5344CB8AC3E}">
        <p14:creationId xmlns:p14="http://schemas.microsoft.com/office/powerpoint/2010/main" val="397096222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normAutofit fontScale="92500" lnSpcReduction="20000"/>
          </a:bodyPr>
          <a:lstStyle/>
          <a:p>
            <a:endParaRPr lang="pt-PT"/>
          </a:p>
        </p:txBody>
      </p:sp>
      <p:sp>
        <p:nvSpPr>
          <p:cNvPr id="13" name="Title 12"/>
          <p:cNvSpPr>
            <a:spLocks noGrp="1"/>
          </p:cNvSpPr>
          <p:nvPr>
            <p:ph type="title"/>
          </p:nvPr>
        </p:nvSpPr>
        <p:spPr/>
        <p:txBody>
          <a:bodyPr/>
          <a:lstStyle/>
          <a:p>
            <a:r>
              <a:rPr lang="en-US" dirty="0"/>
              <a:t>Supported BizTalk Schema Types </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42</a:t>
            </a:fld>
            <a:endParaRPr lang="pt-PT" noProof="0"/>
          </a:p>
        </p:txBody>
      </p:sp>
      <p:graphicFrame>
        <p:nvGraphicFramePr>
          <p:cNvPr id="10" name="Group 3"/>
          <p:cNvGraphicFramePr>
            <a:graphicFrameLocks noGrp="1"/>
          </p:cNvGraphicFramePr>
          <p:nvPr>
            <p:extLst/>
          </p:nvPr>
        </p:nvGraphicFramePr>
        <p:xfrm>
          <a:off x="533400" y="1600201"/>
          <a:ext cx="8001000" cy="4571999"/>
        </p:xfrm>
        <a:graphic>
          <a:graphicData uri="http://schemas.openxmlformats.org/drawingml/2006/table">
            <a:tbl>
              <a:tblPr/>
              <a:tblGrid>
                <a:gridCol w="2530203"/>
                <a:gridCol w="5470797"/>
              </a:tblGrid>
              <a:tr h="438759">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Arial Narrow" pitchFamily="34" charset="0"/>
                        </a:rPr>
                        <a:t>Message Type</a:t>
                      </a:r>
                    </a:p>
                  </a:txBody>
                  <a:tcPr marT="60960" marB="6096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Details</a:t>
                      </a:r>
                    </a:p>
                  </a:txBody>
                  <a:tcPr marT="60960" marB="6096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1179562">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Arial Narrow" pitchFamily="34" charset="0"/>
                        </a:rPr>
                        <a:t>XML</a:t>
                      </a:r>
                    </a:p>
                  </a:txBody>
                  <a:tcPr marT="60960" marB="60960"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Supports native XML message types</a:t>
                      </a:r>
                    </a:p>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Defined in XML Schema definition language (XSD)</a:t>
                      </a:r>
                    </a:p>
                  </a:txBody>
                  <a:tcPr marT="60960" marB="6096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634220">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Flat File</a:t>
                      </a:r>
                    </a:p>
                  </a:txBody>
                  <a:tcPr marT="60960" marB="60960"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Supports delimited or positional file formats</a:t>
                      </a:r>
                    </a:p>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XML tags used to represent values</a:t>
                      </a:r>
                    </a:p>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Tag information stored using the annotation capabilities of XSD</a:t>
                      </a:r>
                    </a:p>
                  </a:txBody>
                  <a:tcPr marT="60960" marB="6096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31945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EDI</a:t>
                      </a:r>
                    </a:p>
                  </a:txBody>
                  <a:tcPr marT="60960" marB="60960"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Specially formatted text message </a:t>
                      </a:r>
                    </a:p>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BizTalk supports EDIFACT and X12 formats</a:t>
                      </a:r>
                    </a:p>
                    <a:p>
                      <a:pPr marL="231775" marR="0" lvl="0" indent="-231775" algn="l" defTabSz="914400" rtl="0" eaLnBrk="0" fontAlgn="base" latinLnBrk="0" hangingPunct="0">
                        <a:lnSpc>
                          <a:spcPct val="90000"/>
                        </a:lnSpc>
                        <a:spcBef>
                          <a:spcPct val="40000"/>
                        </a:spcBef>
                        <a:spcAft>
                          <a:spcPct val="0"/>
                        </a:spcAft>
                        <a:buClr>
                          <a:srgbClr val="B3C8DF"/>
                        </a:buClr>
                        <a:buSzPct val="70000"/>
                        <a:buFont typeface="Arial Narrow" pitchFamily="34" charset="0"/>
                        <a:buBlip>
                          <a:blip r:embed="rId3"/>
                        </a:buBlip>
                        <a:tabLst/>
                      </a:pPr>
                      <a:r>
                        <a:rPr kumimoji="0" lang="en-US" sz="1800" b="0" i="0" u="none" strike="noStrike" cap="none" normalizeH="0" baseline="0" dirty="0" smtClean="0">
                          <a:ln>
                            <a:noFill/>
                          </a:ln>
                          <a:solidFill>
                            <a:schemeClr val="tx1"/>
                          </a:solidFill>
                          <a:effectLst/>
                          <a:latin typeface="Arial Narrow" pitchFamily="34" charset="0"/>
                        </a:rPr>
                        <a:t>XSD annotations used to define format </a:t>
                      </a:r>
                    </a:p>
                  </a:txBody>
                  <a:tcPr marT="60960" marB="6096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6" name="Group 5"/>
          <p:cNvGrpSpPr/>
          <p:nvPr/>
        </p:nvGrpSpPr>
        <p:grpSpPr>
          <a:xfrm>
            <a:off x="762000" y="3592519"/>
            <a:ext cx="2173543" cy="1240368"/>
            <a:chOff x="766763" y="3414713"/>
            <a:chExt cx="2090737" cy="1384301"/>
          </a:xfrm>
        </p:grpSpPr>
        <p:sp>
          <p:nvSpPr>
            <p:cNvPr id="12" name="Rectangle 21"/>
            <p:cNvSpPr>
              <a:spLocks noChangeArrowheads="1"/>
            </p:cNvSpPr>
            <p:nvPr/>
          </p:nvSpPr>
          <p:spPr bwMode="auto">
            <a:xfrm>
              <a:off x="766763" y="3414713"/>
              <a:ext cx="561975" cy="27463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r>
                <a:rPr lang="en-US" sz="700" dirty="0"/>
                <a:t>Node</a:t>
              </a:r>
            </a:p>
          </p:txBody>
        </p:sp>
        <p:sp>
          <p:nvSpPr>
            <p:cNvPr id="14" name="Rectangle 22"/>
            <p:cNvSpPr>
              <a:spLocks noChangeArrowheads="1"/>
            </p:cNvSpPr>
            <p:nvPr/>
          </p:nvSpPr>
          <p:spPr bwMode="auto">
            <a:xfrm>
              <a:off x="1328738" y="3414713"/>
              <a:ext cx="565150" cy="2587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r>
                <a:rPr lang="en-US" sz="700"/>
                <a:t>Structure</a:t>
              </a:r>
            </a:p>
          </p:txBody>
        </p:sp>
        <p:sp>
          <p:nvSpPr>
            <p:cNvPr id="15" name="Rectangle 23"/>
            <p:cNvSpPr>
              <a:spLocks noChangeArrowheads="1"/>
            </p:cNvSpPr>
            <p:nvPr/>
          </p:nvSpPr>
          <p:spPr bwMode="auto">
            <a:xfrm>
              <a:off x="1893888" y="3414713"/>
              <a:ext cx="484187" cy="2587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r>
                <a:rPr lang="en-US" sz="700"/>
                <a:t>Start</a:t>
              </a:r>
            </a:p>
          </p:txBody>
        </p:sp>
        <p:sp>
          <p:nvSpPr>
            <p:cNvPr id="16" name="Rectangle 24"/>
            <p:cNvSpPr>
              <a:spLocks noChangeArrowheads="1"/>
            </p:cNvSpPr>
            <p:nvPr/>
          </p:nvSpPr>
          <p:spPr bwMode="auto">
            <a:xfrm>
              <a:off x="2378075" y="3414713"/>
              <a:ext cx="479425" cy="2587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r>
                <a:rPr lang="en-US" sz="700"/>
                <a:t>Length</a:t>
              </a:r>
            </a:p>
          </p:txBody>
        </p:sp>
        <p:sp>
          <p:nvSpPr>
            <p:cNvPr id="17" name="Rectangle 25"/>
            <p:cNvSpPr>
              <a:spLocks noChangeArrowheads="1"/>
            </p:cNvSpPr>
            <p:nvPr/>
          </p:nvSpPr>
          <p:spPr bwMode="auto">
            <a:xfrm>
              <a:off x="766763" y="3671888"/>
              <a:ext cx="561975" cy="21431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36576" tIns="18288" bIns="18288" anchor="ctr"/>
            <a:lstStyle/>
            <a:p>
              <a:pPr algn="l"/>
              <a:r>
                <a:rPr lang="en-US" sz="700" b="0"/>
                <a:t>Description</a:t>
              </a:r>
            </a:p>
          </p:txBody>
        </p:sp>
        <p:sp>
          <p:nvSpPr>
            <p:cNvPr id="18" name="Rectangle 26"/>
            <p:cNvSpPr>
              <a:spLocks noChangeArrowheads="1"/>
            </p:cNvSpPr>
            <p:nvPr/>
          </p:nvSpPr>
          <p:spPr bwMode="auto">
            <a:xfrm>
              <a:off x="1328738" y="3673476"/>
              <a:ext cx="565150"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Delimited</a:t>
              </a:r>
            </a:p>
          </p:txBody>
        </p:sp>
        <p:sp>
          <p:nvSpPr>
            <p:cNvPr id="19" name="Rectangle 27"/>
            <p:cNvSpPr>
              <a:spLocks noChangeArrowheads="1"/>
            </p:cNvSpPr>
            <p:nvPr/>
          </p:nvSpPr>
          <p:spPr bwMode="auto">
            <a:xfrm>
              <a:off x="1893888" y="3673476"/>
              <a:ext cx="484187"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0</a:t>
              </a:r>
            </a:p>
          </p:txBody>
        </p:sp>
        <p:sp>
          <p:nvSpPr>
            <p:cNvPr id="20" name="Rectangle 28"/>
            <p:cNvSpPr>
              <a:spLocks noChangeArrowheads="1"/>
            </p:cNvSpPr>
            <p:nvPr/>
          </p:nvSpPr>
          <p:spPr bwMode="auto">
            <a:xfrm>
              <a:off x="2378075" y="3673476"/>
              <a:ext cx="479425"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50</a:t>
              </a:r>
            </a:p>
          </p:txBody>
        </p:sp>
        <p:sp>
          <p:nvSpPr>
            <p:cNvPr id="21" name="Rectangle 29"/>
            <p:cNvSpPr>
              <a:spLocks noChangeArrowheads="1"/>
            </p:cNvSpPr>
            <p:nvPr/>
          </p:nvSpPr>
          <p:spPr bwMode="auto">
            <a:xfrm>
              <a:off x="766763" y="3868738"/>
              <a:ext cx="561975" cy="21431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45720" tIns="18288" bIns="18288" anchor="ctr"/>
            <a:lstStyle/>
            <a:p>
              <a:pPr algn="l"/>
              <a:r>
                <a:rPr lang="en-US" sz="700" b="0"/>
                <a:t>UnitPrice</a:t>
              </a:r>
            </a:p>
          </p:txBody>
        </p:sp>
        <p:sp>
          <p:nvSpPr>
            <p:cNvPr id="22" name="Rectangle 30"/>
            <p:cNvSpPr>
              <a:spLocks noChangeArrowheads="1"/>
            </p:cNvSpPr>
            <p:nvPr/>
          </p:nvSpPr>
          <p:spPr bwMode="auto">
            <a:xfrm>
              <a:off x="1328738" y="3870326"/>
              <a:ext cx="565150"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dirty="0"/>
                <a:t>Delimited</a:t>
              </a:r>
            </a:p>
          </p:txBody>
        </p:sp>
        <p:sp>
          <p:nvSpPr>
            <p:cNvPr id="23" name="Rectangle 31"/>
            <p:cNvSpPr>
              <a:spLocks noChangeArrowheads="1"/>
            </p:cNvSpPr>
            <p:nvPr/>
          </p:nvSpPr>
          <p:spPr bwMode="auto">
            <a:xfrm>
              <a:off x="1893888" y="3870326"/>
              <a:ext cx="484187"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50</a:t>
              </a:r>
            </a:p>
          </p:txBody>
        </p:sp>
        <p:sp>
          <p:nvSpPr>
            <p:cNvPr id="24" name="Rectangle 32"/>
            <p:cNvSpPr>
              <a:spLocks noChangeArrowheads="1"/>
            </p:cNvSpPr>
            <p:nvPr/>
          </p:nvSpPr>
          <p:spPr bwMode="auto">
            <a:xfrm>
              <a:off x="2378075" y="3870326"/>
              <a:ext cx="479425" cy="19685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10</a:t>
              </a:r>
            </a:p>
          </p:txBody>
        </p:sp>
        <p:sp>
          <p:nvSpPr>
            <p:cNvPr id="25" name="Rectangle 33"/>
            <p:cNvSpPr>
              <a:spLocks noChangeArrowheads="1"/>
            </p:cNvSpPr>
            <p:nvPr/>
          </p:nvSpPr>
          <p:spPr bwMode="auto">
            <a:xfrm>
              <a:off x="766763" y="4065588"/>
              <a:ext cx="561975" cy="2254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45720" tIns="18288" bIns="18288" anchor="ctr"/>
            <a:lstStyle/>
            <a:p>
              <a:pPr algn="l"/>
              <a:r>
                <a:rPr lang="en-US" sz="700" b="0"/>
                <a:t>Quantity</a:t>
              </a:r>
            </a:p>
          </p:txBody>
        </p:sp>
        <p:sp>
          <p:nvSpPr>
            <p:cNvPr id="26" name="Rectangle 34"/>
            <p:cNvSpPr>
              <a:spLocks noChangeArrowheads="1"/>
            </p:cNvSpPr>
            <p:nvPr/>
          </p:nvSpPr>
          <p:spPr bwMode="auto">
            <a:xfrm>
              <a:off x="1328738" y="4067176"/>
              <a:ext cx="565150" cy="2079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Delimited</a:t>
              </a:r>
            </a:p>
          </p:txBody>
        </p:sp>
        <p:sp>
          <p:nvSpPr>
            <p:cNvPr id="27" name="Rectangle 35"/>
            <p:cNvSpPr>
              <a:spLocks noChangeArrowheads="1"/>
            </p:cNvSpPr>
            <p:nvPr/>
          </p:nvSpPr>
          <p:spPr bwMode="auto">
            <a:xfrm>
              <a:off x="1893888" y="4067176"/>
              <a:ext cx="484187" cy="2079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60</a:t>
              </a:r>
            </a:p>
          </p:txBody>
        </p:sp>
        <p:sp>
          <p:nvSpPr>
            <p:cNvPr id="28" name="Rectangle 36"/>
            <p:cNvSpPr>
              <a:spLocks noChangeArrowheads="1"/>
            </p:cNvSpPr>
            <p:nvPr/>
          </p:nvSpPr>
          <p:spPr bwMode="auto">
            <a:xfrm>
              <a:off x="2378075" y="4067176"/>
              <a:ext cx="479425" cy="20796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10</a:t>
              </a:r>
            </a:p>
          </p:txBody>
        </p:sp>
        <p:sp>
          <p:nvSpPr>
            <p:cNvPr id="29" name="Rectangle 37"/>
            <p:cNvSpPr>
              <a:spLocks noChangeArrowheads="1"/>
            </p:cNvSpPr>
            <p:nvPr/>
          </p:nvSpPr>
          <p:spPr bwMode="auto">
            <a:xfrm>
              <a:off x="766763" y="4275138"/>
              <a:ext cx="561975" cy="20320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45720" tIns="18288" bIns="18288" anchor="ctr"/>
            <a:lstStyle/>
            <a:p>
              <a:pPr algn="l"/>
              <a:r>
                <a:rPr lang="en-US" sz="700" b="0"/>
                <a:t>TotalPrice</a:t>
              </a:r>
            </a:p>
          </p:txBody>
        </p:sp>
        <p:sp>
          <p:nvSpPr>
            <p:cNvPr id="30" name="Rectangle 38"/>
            <p:cNvSpPr>
              <a:spLocks noChangeArrowheads="1"/>
            </p:cNvSpPr>
            <p:nvPr/>
          </p:nvSpPr>
          <p:spPr bwMode="auto">
            <a:xfrm>
              <a:off x="1328738" y="4275138"/>
              <a:ext cx="565150" cy="1873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Delimited</a:t>
              </a:r>
            </a:p>
          </p:txBody>
        </p:sp>
        <p:sp>
          <p:nvSpPr>
            <p:cNvPr id="31" name="Rectangle 39"/>
            <p:cNvSpPr>
              <a:spLocks noChangeArrowheads="1"/>
            </p:cNvSpPr>
            <p:nvPr/>
          </p:nvSpPr>
          <p:spPr bwMode="auto">
            <a:xfrm>
              <a:off x="1893888" y="4275138"/>
              <a:ext cx="484187" cy="1873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70</a:t>
              </a:r>
            </a:p>
          </p:txBody>
        </p:sp>
        <p:sp>
          <p:nvSpPr>
            <p:cNvPr id="32" name="Rectangle 40"/>
            <p:cNvSpPr>
              <a:spLocks noChangeArrowheads="1"/>
            </p:cNvSpPr>
            <p:nvPr/>
          </p:nvSpPr>
          <p:spPr bwMode="auto">
            <a:xfrm>
              <a:off x="2378075" y="4275138"/>
              <a:ext cx="479425" cy="1873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10</a:t>
              </a:r>
            </a:p>
          </p:txBody>
        </p:sp>
        <p:sp>
          <p:nvSpPr>
            <p:cNvPr id="33" name="Rectangle 41"/>
            <p:cNvSpPr>
              <a:spLocks noChangeArrowheads="1"/>
            </p:cNvSpPr>
            <p:nvPr/>
          </p:nvSpPr>
          <p:spPr bwMode="auto">
            <a:xfrm>
              <a:off x="766763" y="4464051"/>
              <a:ext cx="561975" cy="1873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45720" tIns="18288" bIns="18288" anchor="ctr"/>
            <a:lstStyle/>
            <a:p>
              <a:pPr algn="l"/>
              <a:r>
                <a:rPr lang="en-US" sz="700" b="0"/>
                <a:t>ItemID</a:t>
              </a:r>
            </a:p>
          </p:txBody>
        </p:sp>
        <p:sp>
          <p:nvSpPr>
            <p:cNvPr id="34" name="Rectangle 42"/>
            <p:cNvSpPr>
              <a:spLocks noChangeArrowheads="1"/>
            </p:cNvSpPr>
            <p:nvPr/>
          </p:nvSpPr>
          <p:spPr bwMode="auto">
            <a:xfrm>
              <a:off x="1328738" y="4462463"/>
              <a:ext cx="565150" cy="17303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Delimited</a:t>
              </a:r>
            </a:p>
          </p:txBody>
        </p:sp>
        <p:sp>
          <p:nvSpPr>
            <p:cNvPr id="35" name="Rectangle 43"/>
            <p:cNvSpPr>
              <a:spLocks noChangeArrowheads="1"/>
            </p:cNvSpPr>
            <p:nvPr/>
          </p:nvSpPr>
          <p:spPr bwMode="auto">
            <a:xfrm>
              <a:off x="1893888" y="4462463"/>
              <a:ext cx="484187" cy="17303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80</a:t>
              </a:r>
            </a:p>
          </p:txBody>
        </p:sp>
        <p:sp>
          <p:nvSpPr>
            <p:cNvPr id="36" name="Rectangle 44"/>
            <p:cNvSpPr>
              <a:spLocks noChangeArrowheads="1"/>
            </p:cNvSpPr>
            <p:nvPr/>
          </p:nvSpPr>
          <p:spPr bwMode="auto">
            <a:xfrm>
              <a:off x="2378075" y="4462463"/>
              <a:ext cx="479425" cy="17303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10</a:t>
              </a:r>
            </a:p>
          </p:txBody>
        </p:sp>
        <p:sp>
          <p:nvSpPr>
            <p:cNvPr id="37" name="Rectangle 45"/>
            <p:cNvSpPr>
              <a:spLocks noChangeArrowheads="1"/>
            </p:cNvSpPr>
            <p:nvPr/>
          </p:nvSpPr>
          <p:spPr bwMode="auto">
            <a:xfrm>
              <a:off x="766763" y="4632326"/>
              <a:ext cx="561975" cy="16668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lIns="45720" tIns="18288" bIns="18288" anchor="ctr"/>
            <a:lstStyle/>
            <a:p>
              <a:pPr algn="l"/>
              <a:r>
                <a:rPr lang="en-US" sz="700" b="0"/>
                <a:t>Status</a:t>
              </a:r>
            </a:p>
          </p:txBody>
        </p:sp>
        <p:sp>
          <p:nvSpPr>
            <p:cNvPr id="38" name="Rectangle 46"/>
            <p:cNvSpPr>
              <a:spLocks noChangeArrowheads="1"/>
            </p:cNvSpPr>
            <p:nvPr/>
          </p:nvSpPr>
          <p:spPr bwMode="auto">
            <a:xfrm>
              <a:off x="1328738" y="4630738"/>
              <a:ext cx="565150" cy="16827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Delimited</a:t>
              </a:r>
            </a:p>
          </p:txBody>
        </p:sp>
        <p:sp>
          <p:nvSpPr>
            <p:cNvPr id="39" name="Rectangle 47"/>
            <p:cNvSpPr>
              <a:spLocks noChangeArrowheads="1"/>
            </p:cNvSpPr>
            <p:nvPr/>
          </p:nvSpPr>
          <p:spPr bwMode="auto">
            <a:xfrm>
              <a:off x="1893888" y="4630738"/>
              <a:ext cx="484187" cy="16827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99</a:t>
              </a:r>
            </a:p>
          </p:txBody>
        </p:sp>
        <p:sp>
          <p:nvSpPr>
            <p:cNvPr id="40" name="Rectangle 48"/>
            <p:cNvSpPr>
              <a:spLocks noChangeArrowheads="1"/>
            </p:cNvSpPr>
            <p:nvPr/>
          </p:nvSpPr>
          <p:spPr bwMode="auto">
            <a:xfrm>
              <a:off x="2378075" y="4630738"/>
              <a:ext cx="479425" cy="16827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tIns="18288" bIns="18288" anchor="ctr"/>
            <a:lstStyle/>
            <a:p>
              <a:r>
                <a:rPr lang="en-US" sz="700" b="0"/>
                <a:t>1</a:t>
              </a:r>
            </a:p>
          </p:txBody>
        </p:sp>
      </p:grpSp>
      <p:grpSp>
        <p:nvGrpSpPr>
          <p:cNvPr id="2" name="Group 1"/>
          <p:cNvGrpSpPr/>
          <p:nvPr/>
        </p:nvGrpSpPr>
        <p:grpSpPr>
          <a:xfrm>
            <a:off x="1406783" y="2133600"/>
            <a:ext cx="803572" cy="986929"/>
            <a:chOff x="1283397" y="1850575"/>
            <a:chExt cx="840143" cy="989241"/>
          </a:xfrm>
        </p:grpSpPr>
        <p:sp>
          <p:nvSpPr>
            <p:cNvPr id="43" name="Text Box 51"/>
            <p:cNvSpPr txBox="1">
              <a:spLocks noChangeArrowheads="1"/>
            </p:cNvSpPr>
            <p:nvPr/>
          </p:nvSpPr>
          <p:spPr bwMode="auto">
            <a:xfrm>
              <a:off x="1719634" y="2268295"/>
              <a:ext cx="320108" cy="92549"/>
            </a:xfrm>
            <a:prstGeom prst="rect">
              <a:avLst/>
            </a:prstGeom>
            <a:noFill/>
            <a:ln w="9525" algn="ctr">
              <a:noFill/>
              <a:miter lim="800000"/>
              <a:headEnd/>
              <a:tailEnd/>
            </a:ln>
          </p:spPr>
          <p:txBody>
            <a:bodyPr wrap="none" lIns="0" tIns="0" rIns="0" bIns="0">
              <a:spAutoFit/>
            </a:bodyPr>
            <a:lstStyle/>
            <a:p>
              <a:pPr algn="l"/>
              <a:r>
                <a:rPr lang="en-US" sz="600"/>
                <a:t>UnitPrice</a:t>
              </a:r>
            </a:p>
          </p:txBody>
        </p:sp>
        <p:sp>
          <p:nvSpPr>
            <p:cNvPr id="44" name="Rectangle 52"/>
            <p:cNvSpPr>
              <a:spLocks noChangeArrowheads="1"/>
            </p:cNvSpPr>
            <p:nvPr/>
          </p:nvSpPr>
          <p:spPr bwMode="auto">
            <a:xfrm>
              <a:off x="1283397" y="1910000"/>
              <a:ext cx="60111" cy="57677"/>
            </a:xfrm>
            <a:prstGeom prst="rect">
              <a:avLst/>
            </a:prstGeom>
            <a:solidFill>
              <a:schemeClr val="bg1"/>
            </a:solidFill>
            <a:ln w="6350" algn="ctr">
              <a:solidFill>
                <a:srgbClr val="4D4D4D"/>
              </a:solidFill>
              <a:miter lim="800000"/>
              <a:headEnd/>
              <a:tailEnd/>
            </a:ln>
          </p:spPr>
          <p:txBody>
            <a:bodyPr wrap="none" anchor="ctr"/>
            <a:lstStyle/>
            <a:p>
              <a:endParaRPr lang="en-US" sz="1100"/>
            </a:p>
          </p:txBody>
        </p:sp>
        <p:sp>
          <p:nvSpPr>
            <p:cNvPr id="45" name="Line 53"/>
            <p:cNvSpPr>
              <a:spLocks noChangeShapeType="1"/>
            </p:cNvSpPr>
            <p:nvPr/>
          </p:nvSpPr>
          <p:spPr bwMode="auto">
            <a:xfrm>
              <a:off x="1302289" y="1941460"/>
              <a:ext cx="24045" cy="0"/>
            </a:xfrm>
            <a:prstGeom prst="line">
              <a:avLst/>
            </a:prstGeom>
            <a:noFill/>
            <a:ln w="6350">
              <a:solidFill>
                <a:srgbClr val="4D4D4D"/>
              </a:solidFill>
              <a:round/>
              <a:headEnd/>
              <a:tailEnd/>
            </a:ln>
          </p:spPr>
          <p:txBody>
            <a:bodyPr wrap="none" anchor="ctr"/>
            <a:lstStyle/>
            <a:p>
              <a:endParaRPr lang="en-US" sz="1000"/>
            </a:p>
          </p:txBody>
        </p:sp>
        <p:sp>
          <p:nvSpPr>
            <p:cNvPr id="46" name="Line 54"/>
            <p:cNvSpPr>
              <a:spLocks noChangeShapeType="1"/>
            </p:cNvSpPr>
            <p:nvPr/>
          </p:nvSpPr>
          <p:spPr bwMode="auto">
            <a:xfrm>
              <a:off x="1310876" y="1981658"/>
              <a:ext cx="1717" cy="786499"/>
            </a:xfrm>
            <a:prstGeom prst="line">
              <a:avLst/>
            </a:prstGeom>
            <a:noFill/>
            <a:ln w="12700" cap="rnd">
              <a:solidFill>
                <a:srgbClr val="4D4D4D"/>
              </a:solidFill>
              <a:prstDash val="sysDot"/>
              <a:round/>
              <a:headEnd/>
              <a:tailEnd/>
            </a:ln>
          </p:spPr>
          <p:txBody>
            <a:bodyPr wrap="none" anchor="ctr"/>
            <a:lstStyle/>
            <a:p>
              <a:endParaRPr lang="en-US" sz="1100"/>
            </a:p>
          </p:txBody>
        </p:sp>
        <p:sp>
          <p:nvSpPr>
            <p:cNvPr id="47" name="Text Box 55"/>
            <p:cNvSpPr txBox="1">
              <a:spLocks noChangeArrowheads="1"/>
            </p:cNvSpPr>
            <p:nvPr/>
          </p:nvSpPr>
          <p:spPr bwMode="auto">
            <a:xfrm>
              <a:off x="1565063" y="1850575"/>
              <a:ext cx="159217" cy="92549"/>
            </a:xfrm>
            <a:prstGeom prst="rect">
              <a:avLst/>
            </a:prstGeom>
            <a:noFill/>
            <a:ln w="9525" algn="ctr">
              <a:noFill/>
              <a:miter lim="800000"/>
              <a:headEnd/>
              <a:tailEnd/>
            </a:ln>
          </p:spPr>
          <p:txBody>
            <a:bodyPr wrap="none" lIns="0" tIns="0" rIns="0" bIns="0">
              <a:spAutoFit/>
            </a:bodyPr>
            <a:lstStyle/>
            <a:p>
              <a:pPr algn="l"/>
              <a:r>
                <a:rPr lang="en-US" sz="600" dirty="0"/>
                <a:t>Item</a:t>
              </a:r>
            </a:p>
          </p:txBody>
        </p:sp>
        <p:grpSp>
          <p:nvGrpSpPr>
            <p:cNvPr id="48" name="Group 56"/>
            <p:cNvGrpSpPr>
              <a:grpSpLocks/>
            </p:cNvGrpSpPr>
            <p:nvPr/>
          </p:nvGrpSpPr>
          <p:grpSpPr bwMode="auto">
            <a:xfrm>
              <a:off x="1429382" y="1885531"/>
              <a:ext cx="80721" cy="101371"/>
              <a:chOff x="1806" y="2128"/>
              <a:chExt cx="47" cy="58"/>
            </a:xfrm>
          </p:grpSpPr>
          <p:sp>
            <p:nvSpPr>
              <p:cNvPr id="104" name="AutoShape 57"/>
              <p:cNvSpPr>
                <a:spLocks noChangeArrowheads="1"/>
              </p:cNvSpPr>
              <p:nvPr/>
            </p:nvSpPr>
            <p:spPr bwMode="auto">
              <a:xfrm flipV="1">
                <a:off x="1806" y="2128"/>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105" name="Line 58"/>
              <p:cNvSpPr>
                <a:spLocks noChangeShapeType="1"/>
              </p:cNvSpPr>
              <p:nvPr/>
            </p:nvSpPr>
            <p:spPr bwMode="auto">
              <a:xfrm>
                <a:off x="1813" y="2172"/>
                <a:ext cx="29" cy="0"/>
              </a:xfrm>
              <a:prstGeom prst="line">
                <a:avLst/>
              </a:prstGeom>
              <a:noFill/>
              <a:ln w="6350">
                <a:solidFill>
                  <a:schemeClr val="hlink"/>
                </a:solidFill>
                <a:round/>
                <a:headEnd/>
                <a:tailEnd/>
              </a:ln>
            </p:spPr>
            <p:txBody>
              <a:bodyPr wrap="none" anchor="ctr"/>
              <a:lstStyle/>
              <a:p>
                <a:endParaRPr lang="en-US" sz="1100"/>
              </a:p>
            </p:txBody>
          </p:sp>
          <p:sp>
            <p:nvSpPr>
              <p:cNvPr id="106" name="Line 59"/>
              <p:cNvSpPr>
                <a:spLocks noChangeShapeType="1"/>
              </p:cNvSpPr>
              <p:nvPr/>
            </p:nvSpPr>
            <p:spPr bwMode="auto">
              <a:xfrm flipH="1">
                <a:off x="1813" y="2153"/>
                <a:ext cx="29" cy="0"/>
              </a:xfrm>
              <a:prstGeom prst="line">
                <a:avLst/>
              </a:prstGeom>
              <a:noFill/>
              <a:ln w="6350">
                <a:solidFill>
                  <a:schemeClr val="hlink"/>
                </a:solidFill>
                <a:round/>
                <a:headEnd/>
                <a:tailEnd/>
              </a:ln>
            </p:spPr>
            <p:txBody>
              <a:bodyPr wrap="none" anchor="ctr"/>
              <a:lstStyle/>
              <a:p>
                <a:endParaRPr lang="en-US" sz="1100"/>
              </a:p>
            </p:txBody>
          </p:sp>
          <p:sp>
            <p:nvSpPr>
              <p:cNvPr id="107" name="Line 60"/>
              <p:cNvSpPr>
                <a:spLocks noChangeShapeType="1"/>
              </p:cNvSpPr>
              <p:nvPr/>
            </p:nvSpPr>
            <p:spPr bwMode="auto">
              <a:xfrm flipH="1">
                <a:off x="1813" y="2144"/>
                <a:ext cx="29" cy="0"/>
              </a:xfrm>
              <a:prstGeom prst="line">
                <a:avLst/>
              </a:prstGeom>
              <a:noFill/>
              <a:ln w="6350">
                <a:solidFill>
                  <a:schemeClr val="hlink"/>
                </a:solidFill>
                <a:round/>
                <a:headEnd/>
                <a:tailEnd/>
              </a:ln>
            </p:spPr>
            <p:txBody>
              <a:bodyPr wrap="none" anchor="ctr"/>
              <a:lstStyle/>
              <a:p>
                <a:endParaRPr lang="en-US" sz="1100"/>
              </a:p>
            </p:txBody>
          </p:sp>
          <p:sp>
            <p:nvSpPr>
              <p:cNvPr id="108" name="Line 61"/>
              <p:cNvSpPr>
                <a:spLocks noChangeShapeType="1"/>
              </p:cNvSpPr>
              <p:nvPr/>
            </p:nvSpPr>
            <p:spPr bwMode="auto">
              <a:xfrm flipH="1">
                <a:off x="1813" y="2162"/>
                <a:ext cx="29" cy="0"/>
              </a:xfrm>
              <a:prstGeom prst="line">
                <a:avLst/>
              </a:prstGeom>
              <a:noFill/>
              <a:ln w="6350">
                <a:solidFill>
                  <a:schemeClr val="hlink"/>
                </a:solidFill>
                <a:round/>
                <a:headEnd/>
                <a:tailEnd/>
              </a:ln>
            </p:spPr>
            <p:txBody>
              <a:bodyPr wrap="none" anchor="ctr"/>
              <a:lstStyle/>
              <a:p>
                <a:endParaRPr lang="en-US" sz="1100"/>
              </a:p>
            </p:txBody>
          </p:sp>
        </p:grpSp>
        <p:sp>
          <p:nvSpPr>
            <p:cNvPr id="49" name="Line 62"/>
            <p:cNvSpPr>
              <a:spLocks noChangeShapeType="1"/>
            </p:cNvSpPr>
            <p:nvPr/>
          </p:nvSpPr>
          <p:spPr bwMode="auto">
            <a:xfrm flipH="1">
              <a:off x="1334921" y="1941460"/>
              <a:ext cx="77286" cy="0"/>
            </a:xfrm>
            <a:prstGeom prst="line">
              <a:avLst/>
            </a:prstGeom>
            <a:noFill/>
            <a:ln w="12700" cap="rnd">
              <a:solidFill>
                <a:srgbClr val="4D4D4D"/>
              </a:solidFill>
              <a:prstDash val="sysDot"/>
              <a:round/>
              <a:headEnd/>
              <a:tailEnd/>
            </a:ln>
          </p:spPr>
          <p:txBody>
            <a:bodyPr wrap="none" anchor="ctr"/>
            <a:lstStyle/>
            <a:p>
              <a:endParaRPr lang="en-US" sz="1100"/>
            </a:p>
          </p:txBody>
        </p:sp>
        <p:sp>
          <p:nvSpPr>
            <p:cNvPr id="50" name="Line 63"/>
            <p:cNvSpPr>
              <a:spLocks noChangeShapeType="1"/>
            </p:cNvSpPr>
            <p:nvPr/>
          </p:nvSpPr>
          <p:spPr bwMode="auto">
            <a:xfrm>
              <a:off x="1470601" y="1997388"/>
              <a:ext cx="1717" cy="660659"/>
            </a:xfrm>
            <a:prstGeom prst="line">
              <a:avLst/>
            </a:prstGeom>
            <a:noFill/>
            <a:ln w="12700" cap="rnd">
              <a:solidFill>
                <a:srgbClr val="4D4D4D"/>
              </a:solidFill>
              <a:prstDash val="sysDot"/>
              <a:round/>
              <a:headEnd/>
              <a:tailEnd/>
            </a:ln>
          </p:spPr>
          <p:txBody>
            <a:bodyPr wrap="none" anchor="ctr"/>
            <a:lstStyle/>
            <a:p>
              <a:endParaRPr lang="en-US" sz="1100"/>
            </a:p>
          </p:txBody>
        </p:sp>
        <p:grpSp>
          <p:nvGrpSpPr>
            <p:cNvPr id="51" name="Group 64"/>
            <p:cNvGrpSpPr>
              <a:grpSpLocks/>
            </p:cNvGrpSpPr>
            <p:nvPr/>
          </p:nvGrpSpPr>
          <p:grpSpPr bwMode="auto">
            <a:xfrm>
              <a:off x="1475753" y="2025353"/>
              <a:ext cx="178617" cy="101371"/>
              <a:chOff x="1980" y="2473"/>
              <a:chExt cx="104" cy="58"/>
            </a:xfrm>
          </p:grpSpPr>
          <p:grpSp>
            <p:nvGrpSpPr>
              <p:cNvPr id="97" name="Group 65"/>
              <p:cNvGrpSpPr>
                <a:grpSpLocks/>
              </p:cNvGrpSpPr>
              <p:nvPr/>
            </p:nvGrpSpPr>
            <p:grpSpPr bwMode="auto">
              <a:xfrm>
                <a:off x="2037" y="2473"/>
                <a:ext cx="47" cy="58"/>
                <a:chOff x="1764" y="2239"/>
                <a:chExt cx="47" cy="58"/>
              </a:xfrm>
            </p:grpSpPr>
            <p:sp>
              <p:nvSpPr>
                <p:cNvPr id="99" name="AutoShape 66"/>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100" name="Line 67"/>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101" name="Line 68"/>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102" name="Freeform 69"/>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103" name="Freeform 70"/>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98" name="Line 71"/>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grpSp>
          <p:nvGrpSpPr>
            <p:cNvPr id="52" name="Group 72"/>
            <p:cNvGrpSpPr>
              <a:grpSpLocks/>
            </p:cNvGrpSpPr>
            <p:nvPr/>
          </p:nvGrpSpPr>
          <p:grpSpPr bwMode="auto">
            <a:xfrm>
              <a:off x="1475753" y="2165175"/>
              <a:ext cx="178617" cy="101371"/>
              <a:chOff x="1980" y="2473"/>
              <a:chExt cx="104" cy="58"/>
            </a:xfrm>
          </p:grpSpPr>
          <p:grpSp>
            <p:nvGrpSpPr>
              <p:cNvPr id="90" name="Group 73"/>
              <p:cNvGrpSpPr>
                <a:grpSpLocks/>
              </p:cNvGrpSpPr>
              <p:nvPr/>
            </p:nvGrpSpPr>
            <p:grpSpPr bwMode="auto">
              <a:xfrm>
                <a:off x="2037" y="2473"/>
                <a:ext cx="47" cy="58"/>
                <a:chOff x="1764" y="2239"/>
                <a:chExt cx="47" cy="58"/>
              </a:xfrm>
            </p:grpSpPr>
            <p:sp>
              <p:nvSpPr>
                <p:cNvPr id="92" name="AutoShape 74"/>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93" name="Line 75"/>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94" name="Line 76"/>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95" name="Freeform 77"/>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96" name="Freeform 78"/>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91" name="Line 79"/>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grpSp>
          <p:nvGrpSpPr>
            <p:cNvPr id="53" name="Group 80"/>
            <p:cNvGrpSpPr>
              <a:grpSpLocks/>
            </p:cNvGrpSpPr>
            <p:nvPr/>
          </p:nvGrpSpPr>
          <p:grpSpPr bwMode="auto">
            <a:xfrm>
              <a:off x="1475753" y="2304997"/>
              <a:ext cx="178617" cy="101371"/>
              <a:chOff x="1980" y="2473"/>
              <a:chExt cx="104" cy="58"/>
            </a:xfrm>
          </p:grpSpPr>
          <p:grpSp>
            <p:nvGrpSpPr>
              <p:cNvPr id="83" name="Group 81"/>
              <p:cNvGrpSpPr>
                <a:grpSpLocks/>
              </p:cNvGrpSpPr>
              <p:nvPr/>
            </p:nvGrpSpPr>
            <p:grpSpPr bwMode="auto">
              <a:xfrm>
                <a:off x="2037" y="2473"/>
                <a:ext cx="47" cy="58"/>
                <a:chOff x="1764" y="2239"/>
                <a:chExt cx="47" cy="58"/>
              </a:xfrm>
            </p:grpSpPr>
            <p:sp>
              <p:nvSpPr>
                <p:cNvPr id="85" name="AutoShape 82"/>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86" name="Line 83"/>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87" name="Line 84"/>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88" name="Freeform 85"/>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89" name="Freeform 86"/>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84" name="Line 87"/>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grpSp>
          <p:nvGrpSpPr>
            <p:cNvPr id="54" name="Group 88"/>
            <p:cNvGrpSpPr>
              <a:grpSpLocks/>
            </p:cNvGrpSpPr>
            <p:nvPr/>
          </p:nvGrpSpPr>
          <p:grpSpPr bwMode="auto">
            <a:xfrm>
              <a:off x="1475753" y="2444819"/>
              <a:ext cx="178617" cy="101371"/>
              <a:chOff x="1980" y="2473"/>
              <a:chExt cx="104" cy="58"/>
            </a:xfrm>
          </p:grpSpPr>
          <p:grpSp>
            <p:nvGrpSpPr>
              <p:cNvPr id="76" name="Group 89"/>
              <p:cNvGrpSpPr>
                <a:grpSpLocks/>
              </p:cNvGrpSpPr>
              <p:nvPr/>
            </p:nvGrpSpPr>
            <p:grpSpPr bwMode="auto">
              <a:xfrm>
                <a:off x="2037" y="2473"/>
                <a:ext cx="47" cy="58"/>
                <a:chOff x="1764" y="2239"/>
                <a:chExt cx="47" cy="58"/>
              </a:xfrm>
            </p:grpSpPr>
            <p:sp>
              <p:nvSpPr>
                <p:cNvPr id="78" name="AutoShape 90"/>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79" name="Line 91"/>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80" name="Line 92"/>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81" name="Freeform 93"/>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82" name="Freeform 94"/>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77" name="Line 95"/>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grpSp>
          <p:nvGrpSpPr>
            <p:cNvPr id="55" name="Group 96"/>
            <p:cNvGrpSpPr>
              <a:grpSpLocks/>
            </p:cNvGrpSpPr>
            <p:nvPr/>
          </p:nvGrpSpPr>
          <p:grpSpPr bwMode="auto">
            <a:xfrm>
              <a:off x="1475753" y="2584641"/>
              <a:ext cx="178617" cy="101371"/>
              <a:chOff x="1980" y="2473"/>
              <a:chExt cx="104" cy="58"/>
            </a:xfrm>
          </p:grpSpPr>
          <p:grpSp>
            <p:nvGrpSpPr>
              <p:cNvPr id="69" name="Group 97"/>
              <p:cNvGrpSpPr>
                <a:grpSpLocks/>
              </p:cNvGrpSpPr>
              <p:nvPr/>
            </p:nvGrpSpPr>
            <p:grpSpPr bwMode="auto">
              <a:xfrm>
                <a:off x="2037" y="2473"/>
                <a:ext cx="47" cy="58"/>
                <a:chOff x="1764" y="2239"/>
                <a:chExt cx="47" cy="58"/>
              </a:xfrm>
            </p:grpSpPr>
            <p:sp>
              <p:nvSpPr>
                <p:cNvPr id="71" name="AutoShape 98"/>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72" name="Line 99"/>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73" name="Line 100"/>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74" name="Freeform 101"/>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75" name="Freeform 102"/>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70" name="Line 103"/>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sp>
          <p:nvSpPr>
            <p:cNvPr id="56" name="Text Box 104"/>
            <p:cNvSpPr txBox="1">
              <a:spLocks noChangeArrowheads="1"/>
            </p:cNvSpPr>
            <p:nvPr/>
          </p:nvSpPr>
          <p:spPr bwMode="auto">
            <a:xfrm>
              <a:off x="1719634" y="1990396"/>
              <a:ext cx="403906" cy="92549"/>
            </a:xfrm>
            <a:prstGeom prst="rect">
              <a:avLst/>
            </a:prstGeom>
            <a:noFill/>
            <a:ln w="9525" algn="ctr">
              <a:noFill/>
              <a:miter lim="800000"/>
              <a:headEnd/>
              <a:tailEnd/>
            </a:ln>
          </p:spPr>
          <p:txBody>
            <a:bodyPr wrap="none" lIns="0" tIns="0" rIns="0" bIns="0">
              <a:spAutoFit/>
            </a:bodyPr>
            <a:lstStyle/>
            <a:p>
              <a:pPr algn="l"/>
              <a:r>
                <a:rPr lang="en-US" sz="600"/>
                <a:t>Description</a:t>
              </a:r>
            </a:p>
          </p:txBody>
        </p:sp>
        <p:sp>
          <p:nvSpPr>
            <p:cNvPr id="57" name="Text Box 105"/>
            <p:cNvSpPr txBox="1">
              <a:spLocks noChangeArrowheads="1"/>
            </p:cNvSpPr>
            <p:nvPr/>
          </p:nvSpPr>
          <p:spPr bwMode="auto">
            <a:xfrm>
              <a:off x="1719634" y="2128471"/>
              <a:ext cx="303349" cy="92549"/>
            </a:xfrm>
            <a:prstGeom prst="rect">
              <a:avLst/>
            </a:prstGeom>
            <a:noFill/>
            <a:ln w="9525" algn="ctr">
              <a:noFill/>
              <a:miter lim="800000"/>
              <a:headEnd/>
              <a:tailEnd/>
            </a:ln>
          </p:spPr>
          <p:txBody>
            <a:bodyPr wrap="none" lIns="0" tIns="0" rIns="0" bIns="0">
              <a:spAutoFit/>
            </a:bodyPr>
            <a:lstStyle/>
            <a:p>
              <a:pPr algn="l"/>
              <a:r>
                <a:rPr lang="en-US" sz="600" dirty="0"/>
                <a:t>Quantity</a:t>
              </a:r>
            </a:p>
          </p:txBody>
        </p:sp>
        <p:sp>
          <p:nvSpPr>
            <p:cNvPr id="58" name="Text Box 106"/>
            <p:cNvSpPr txBox="1">
              <a:spLocks noChangeArrowheads="1"/>
            </p:cNvSpPr>
            <p:nvPr/>
          </p:nvSpPr>
          <p:spPr bwMode="auto">
            <a:xfrm>
              <a:off x="1719634" y="2411611"/>
              <a:ext cx="348599" cy="92549"/>
            </a:xfrm>
            <a:prstGeom prst="rect">
              <a:avLst/>
            </a:prstGeom>
            <a:noFill/>
            <a:ln w="9525" algn="ctr">
              <a:noFill/>
              <a:miter lim="800000"/>
              <a:headEnd/>
              <a:tailEnd/>
            </a:ln>
          </p:spPr>
          <p:txBody>
            <a:bodyPr wrap="none" lIns="0" tIns="0" rIns="0" bIns="0">
              <a:spAutoFit/>
            </a:bodyPr>
            <a:lstStyle/>
            <a:p>
              <a:pPr algn="l"/>
              <a:r>
                <a:rPr lang="en-US" sz="600"/>
                <a:t>TotalPrice</a:t>
              </a:r>
            </a:p>
          </p:txBody>
        </p:sp>
        <p:sp>
          <p:nvSpPr>
            <p:cNvPr id="59" name="Text Box 107"/>
            <p:cNvSpPr txBox="1">
              <a:spLocks noChangeArrowheads="1"/>
            </p:cNvSpPr>
            <p:nvPr/>
          </p:nvSpPr>
          <p:spPr bwMode="auto">
            <a:xfrm>
              <a:off x="1719634" y="2547938"/>
              <a:ext cx="237985" cy="92549"/>
            </a:xfrm>
            <a:prstGeom prst="rect">
              <a:avLst/>
            </a:prstGeom>
            <a:noFill/>
            <a:ln w="9525" algn="ctr">
              <a:noFill/>
              <a:miter lim="800000"/>
              <a:headEnd/>
              <a:tailEnd/>
            </a:ln>
          </p:spPr>
          <p:txBody>
            <a:bodyPr wrap="none" lIns="0" tIns="0" rIns="0" bIns="0">
              <a:spAutoFit/>
            </a:bodyPr>
            <a:lstStyle/>
            <a:p>
              <a:pPr algn="l"/>
              <a:r>
                <a:rPr lang="en-US" sz="600"/>
                <a:t>ItemID</a:t>
              </a:r>
            </a:p>
          </p:txBody>
        </p:sp>
        <p:grpSp>
          <p:nvGrpSpPr>
            <p:cNvPr id="60" name="Group 108"/>
            <p:cNvGrpSpPr>
              <a:grpSpLocks/>
            </p:cNvGrpSpPr>
            <p:nvPr/>
          </p:nvGrpSpPr>
          <p:grpSpPr bwMode="auto">
            <a:xfrm>
              <a:off x="1290267" y="2738445"/>
              <a:ext cx="178617" cy="101371"/>
              <a:chOff x="1980" y="2473"/>
              <a:chExt cx="104" cy="58"/>
            </a:xfrm>
          </p:grpSpPr>
          <p:grpSp>
            <p:nvGrpSpPr>
              <p:cNvPr id="62" name="Group 109"/>
              <p:cNvGrpSpPr>
                <a:grpSpLocks/>
              </p:cNvGrpSpPr>
              <p:nvPr/>
            </p:nvGrpSpPr>
            <p:grpSpPr bwMode="auto">
              <a:xfrm>
                <a:off x="2037" y="2473"/>
                <a:ext cx="47" cy="58"/>
                <a:chOff x="1764" y="2239"/>
                <a:chExt cx="47" cy="58"/>
              </a:xfrm>
            </p:grpSpPr>
            <p:sp>
              <p:nvSpPr>
                <p:cNvPr id="64" name="AutoShape 110"/>
                <p:cNvSpPr>
                  <a:spLocks noChangeArrowheads="1"/>
                </p:cNvSpPr>
                <p:nvPr/>
              </p:nvSpPr>
              <p:spPr bwMode="auto">
                <a:xfrm flipV="1">
                  <a:off x="1764" y="2239"/>
                  <a:ext cx="47" cy="58"/>
                </a:xfrm>
                <a:prstGeom prst="foldedCorner">
                  <a:avLst>
                    <a:gd name="adj" fmla="val 22361"/>
                  </a:avLst>
                </a:prstGeom>
                <a:gradFill rotWithShape="1">
                  <a:gsLst>
                    <a:gs pos="0">
                      <a:srgbClr val="66CCFF"/>
                    </a:gs>
                    <a:gs pos="100000">
                      <a:schemeClr val="accent1"/>
                    </a:gs>
                  </a:gsLst>
                  <a:path path="rect">
                    <a:fillToRect r="100000" b="100000"/>
                  </a:path>
                </a:gradFill>
                <a:ln w="9525">
                  <a:solidFill>
                    <a:srgbClr val="5F5F5F"/>
                  </a:solidFill>
                  <a:round/>
                  <a:headEnd/>
                  <a:tailEnd/>
                </a:ln>
                <a:effectLst>
                  <a:outerShdw dist="17961" dir="2700000" algn="ctr" rotWithShape="0">
                    <a:srgbClr val="5F5F5F">
                      <a:alpha val="50000"/>
                    </a:srgbClr>
                  </a:outerShdw>
                </a:effectLst>
              </p:spPr>
              <p:txBody>
                <a:bodyPr wrap="none" anchor="ctr"/>
                <a:lstStyle/>
                <a:p>
                  <a:pPr>
                    <a:defRPr/>
                  </a:pPr>
                  <a:endParaRPr lang="en-US" sz="1100"/>
                </a:p>
              </p:txBody>
            </p:sp>
            <p:sp>
              <p:nvSpPr>
                <p:cNvPr id="65" name="Line 111"/>
                <p:cNvSpPr>
                  <a:spLocks noChangeShapeType="1"/>
                </p:cNvSpPr>
                <p:nvPr/>
              </p:nvSpPr>
              <p:spPr bwMode="auto">
                <a:xfrm>
                  <a:off x="1773" y="2283"/>
                  <a:ext cx="23" cy="0"/>
                </a:xfrm>
                <a:prstGeom prst="line">
                  <a:avLst/>
                </a:prstGeom>
                <a:noFill/>
                <a:ln w="6350">
                  <a:solidFill>
                    <a:schemeClr val="hlink"/>
                  </a:solidFill>
                  <a:round/>
                  <a:headEnd/>
                  <a:tailEnd/>
                </a:ln>
              </p:spPr>
              <p:txBody>
                <a:bodyPr wrap="none" anchor="ctr"/>
                <a:lstStyle/>
                <a:p>
                  <a:endParaRPr lang="en-US" sz="1100"/>
                </a:p>
              </p:txBody>
            </p:sp>
            <p:sp>
              <p:nvSpPr>
                <p:cNvPr id="66" name="Line 112"/>
                <p:cNvSpPr>
                  <a:spLocks noChangeShapeType="1"/>
                </p:cNvSpPr>
                <p:nvPr/>
              </p:nvSpPr>
              <p:spPr bwMode="auto">
                <a:xfrm flipH="1">
                  <a:off x="1777" y="2264"/>
                  <a:ext cx="23" cy="0"/>
                </a:xfrm>
                <a:prstGeom prst="line">
                  <a:avLst/>
                </a:prstGeom>
                <a:noFill/>
                <a:ln w="6350">
                  <a:solidFill>
                    <a:schemeClr val="hlink"/>
                  </a:solidFill>
                  <a:round/>
                  <a:headEnd/>
                  <a:tailEnd/>
                </a:ln>
              </p:spPr>
              <p:txBody>
                <a:bodyPr wrap="none" anchor="ctr"/>
                <a:lstStyle/>
                <a:p>
                  <a:endParaRPr lang="en-US" sz="1100"/>
                </a:p>
              </p:txBody>
            </p:sp>
            <p:sp>
              <p:nvSpPr>
                <p:cNvPr id="67" name="Freeform 113"/>
                <p:cNvSpPr>
                  <a:spLocks/>
                </p:cNvSpPr>
                <p:nvPr/>
              </p:nvSpPr>
              <p:spPr bwMode="auto">
                <a:xfrm>
                  <a:off x="1799" y="227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sp>
              <p:nvSpPr>
                <p:cNvPr id="68" name="Freeform 114"/>
                <p:cNvSpPr>
                  <a:spLocks/>
                </p:cNvSpPr>
                <p:nvPr/>
              </p:nvSpPr>
              <p:spPr bwMode="auto">
                <a:xfrm flipH="1">
                  <a:off x="1770" y="2254"/>
                  <a:ext cx="6" cy="17"/>
                </a:xfrm>
                <a:custGeom>
                  <a:avLst/>
                  <a:gdLst>
                    <a:gd name="T0" fmla="*/ 0 w 9"/>
                    <a:gd name="T1" fmla="*/ 0 h 27"/>
                    <a:gd name="T2" fmla="*/ 6 w 9"/>
                    <a:gd name="T3" fmla="*/ 7 h 27"/>
                    <a:gd name="T4" fmla="*/ 1 w 9"/>
                    <a:gd name="T5" fmla="*/ 17 h 27"/>
                    <a:gd name="T6" fmla="*/ 0 60000 65536"/>
                    <a:gd name="T7" fmla="*/ 0 60000 65536"/>
                    <a:gd name="T8" fmla="*/ 0 60000 65536"/>
                    <a:gd name="T9" fmla="*/ 0 w 9"/>
                    <a:gd name="T10" fmla="*/ 0 h 27"/>
                    <a:gd name="T11" fmla="*/ 9 w 9"/>
                    <a:gd name="T12" fmla="*/ 27 h 27"/>
                  </a:gdLst>
                  <a:ahLst/>
                  <a:cxnLst>
                    <a:cxn ang="T6">
                      <a:pos x="T0" y="T1"/>
                    </a:cxn>
                    <a:cxn ang="T7">
                      <a:pos x="T2" y="T3"/>
                    </a:cxn>
                    <a:cxn ang="T8">
                      <a:pos x="T4" y="T5"/>
                    </a:cxn>
                  </a:cxnLst>
                  <a:rect l="T9" t="T10" r="T11" b="T12"/>
                  <a:pathLst>
                    <a:path w="9" h="27">
                      <a:moveTo>
                        <a:pt x="0" y="0"/>
                      </a:moveTo>
                      <a:cubicBezTo>
                        <a:pt x="4" y="3"/>
                        <a:pt x="9" y="7"/>
                        <a:pt x="9" y="11"/>
                      </a:cubicBezTo>
                      <a:cubicBezTo>
                        <a:pt x="9" y="15"/>
                        <a:pt x="5" y="21"/>
                        <a:pt x="2" y="27"/>
                      </a:cubicBezTo>
                    </a:path>
                  </a:pathLst>
                </a:custGeom>
                <a:noFill/>
                <a:ln w="6350" cap="flat" cmpd="sng">
                  <a:solidFill>
                    <a:schemeClr val="tx1"/>
                  </a:solidFill>
                  <a:prstDash val="solid"/>
                  <a:round/>
                  <a:headEnd/>
                  <a:tailEnd/>
                </a:ln>
              </p:spPr>
              <p:txBody>
                <a:bodyPr wrap="none" anchor="ctr"/>
                <a:lstStyle/>
                <a:p>
                  <a:endParaRPr lang="en-US" sz="1100"/>
                </a:p>
              </p:txBody>
            </p:sp>
          </p:grpSp>
          <p:sp>
            <p:nvSpPr>
              <p:cNvPr id="63" name="Line 115"/>
              <p:cNvSpPr>
                <a:spLocks noChangeShapeType="1"/>
              </p:cNvSpPr>
              <p:nvPr/>
            </p:nvSpPr>
            <p:spPr bwMode="auto">
              <a:xfrm flipH="1">
                <a:off x="1980" y="2505"/>
                <a:ext cx="45" cy="0"/>
              </a:xfrm>
              <a:prstGeom prst="line">
                <a:avLst/>
              </a:prstGeom>
              <a:noFill/>
              <a:ln w="12700" cap="rnd">
                <a:solidFill>
                  <a:srgbClr val="4D4D4D"/>
                </a:solidFill>
                <a:prstDash val="sysDot"/>
                <a:round/>
                <a:headEnd/>
                <a:tailEnd/>
              </a:ln>
            </p:spPr>
            <p:txBody>
              <a:bodyPr wrap="none" anchor="ctr"/>
              <a:lstStyle/>
              <a:p>
                <a:endParaRPr lang="en-US" sz="1100"/>
              </a:p>
            </p:txBody>
          </p:sp>
        </p:grpSp>
        <p:sp>
          <p:nvSpPr>
            <p:cNvPr id="61" name="Text Box 116"/>
            <p:cNvSpPr txBox="1">
              <a:spLocks noChangeArrowheads="1"/>
            </p:cNvSpPr>
            <p:nvPr/>
          </p:nvSpPr>
          <p:spPr bwMode="auto">
            <a:xfrm>
              <a:off x="1534148" y="2701742"/>
              <a:ext cx="216199" cy="92549"/>
            </a:xfrm>
            <a:prstGeom prst="rect">
              <a:avLst/>
            </a:prstGeom>
            <a:noFill/>
            <a:ln w="9525" algn="ctr">
              <a:noFill/>
              <a:miter lim="800000"/>
              <a:headEnd/>
              <a:tailEnd/>
            </a:ln>
          </p:spPr>
          <p:txBody>
            <a:bodyPr wrap="none" lIns="0" tIns="0" rIns="0" bIns="0">
              <a:spAutoFit/>
            </a:bodyPr>
            <a:lstStyle/>
            <a:p>
              <a:pPr algn="l"/>
              <a:r>
                <a:rPr lang="en-US" sz="600"/>
                <a:t>Status</a:t>
              </a:r>
            </a:p>
          </p:txBody>
        </p:sp>
      </p:grpSp>
      <p:sp>
        <p:nvSpPr>
          <p:cNvPr id="109" name="Text Box 117"/>
          <p:cNvSpPr txBox="1">
            <a:spLocks noChangeArrowheads="1"/>
          </p:cNvSpPr>
          <p:nvPr/>
        </p:nvSpPr>
        <p:spPr bwMode="auto">
          <a:xfrm>
            <a:off x="762000" y="5295688"/>
            <a:ext cx="2148303" cy="646331"/>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wrap="square">
            <a:spAutoFit/>
          </a:bodyPr>
          <a:lstStyle/>
          <a:p>
            <a:pPr algn="l"/>
            <a:r>
              <a:rPr lang="en-US" sz="600" b="0" dirty="0"/>
              <a:t>ISA:00:   :00:   :01:1515151515     :01:515151  :041201:1217:U:00403:000032123:0:P:*~GS:CT:99887766</a:t>
            </a:r>
            <a:br>
              <a:rPr lang="en-US" sz="600" b="0" dirty="0"/>
            </a:br>
            <a:r>
              <a:rPr lang="en-US" sz="600" b="0" dirty="0"/>
              <a:t>55:1122334455:20041201:1217:128:X:004030~ST:831:00128001~BGN</a:t>
            </a:r>
            <a:br>
              <a:rPr lang="en-US" sz="600" b="0" dirty="0"/>
            </a:br>
            <a:r>
              <a:rPr lang="en-US" sz="600" b="0" dirty="0"/>
              <a:t>:00:88200001:20041201~N9:BT:88200001~TRN:1:88200001~AMT:2:10</a:t>
            </a:r>
          </a:p>
        </p:txBody>
      </p:sp>
    </p:spTree>
    <p:extLst>
      <p:ext uri="{BB962C8B-B14F-4D97-AF65-F5344CB8AC3E}">
        <p14:creationId xmlns:p14="http://schemas.microsoft.com/office/powerpoint/2010/main" val="275113415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Flat File Structures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43</a:t>
            </a:fld>
            <a:endParaRPr lang="pt-PT" noProof="0"/>
          </a:p>
        </p:txBody>
      </p:sp>
      <p:grpSp>
        <p:nvGrpSpPr>
          <p:cNvPr id="16" name="Group 15"/>
          <p:cNvGrpSpPr/>
          <p:nvPr/>
        </p:nvGrpSpPr>
        <p:grpSpPr>
          <a:xfrm>
            <a:off x="991393" y="1539695"/>
            <a:ext cx="7034213" cy="2194105"/>
            <a:chOff x="991393" y="1316725"/>
            <a:chExt cx="7034213" cy="2194105"/>
          </a:xfrm>
        </p:grpSpPr>
        <p:sp>
          <p:nvSpPr>
            <p:cNvPr id="17" name="AutoShape 3"/>
            <p:cNvSpPr>
              <a:spLocks noChangeArrowheads="1"/>
            </p:cNvSpPr>
            <p:nvPr/>
          </p:nvSpPr>
          <p:spPr bwMode="auto">
            <a:xfrm>
              <a:off x="991393" y="1316725"/>
              <a:ext cx="7034213" cy="2194105"/>
            </a:xfrm>
            <a:prstGeom prst="roundRect">
              <a:avLst>
                <a:gd name="adj" fmla="val 542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defRPr/>
              </a:pPr>
              <a:r>
                <a:rPr lang="en-US" b="1" dirty="0"/>
                <a:t>Delimited flat files</a:t>
              </a:r>
            </a:p>
          </p:txBody>
        </p:sp>
        <p:sp>
          <p:nvSpPr>
            <p:cNvPr id="18" name="AutoShape 4"/>
            <p:cNvSpPr>
              <a:spLocks noChangeArrowheads="1"/>
            </p:cNvSpPr>
            <p:nvPr/>
          </p:nvSpPr>
          <p:spPr bwMode="auto">
            <a:xfrm>
              <a:off x="1219993" y="1837425"/>
              <a:ext cx="6577013" cy="1444805"/>
            </a:xfrm>
            <a:prstGeom prst="roundRect">
              <a:avLst>
                <a:gd name="adj" fmla="val 5634"/>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137160" bIns="137160"/>
            <a:lstStyle/>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Fields separated by a specified delimiter</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Have a common end-of-record terminator</a:t>
              </a:r>
            </a:p>
          </p:txBody>
        </p:sp>
        <p:sp>
          <p:nvSpPr>
            <p:cNvPr id="19" name="AutoShape 6"/>
            <p:cNvSpPr>
              <a:spLocks noChangeArrowheads="1"/>
            </p:cNvSpPr>
            <p:nvPr/>
          </p:nvSpPr>
          <p:spPr bwMode="auto">
            <a:xfrm>
              <a:off x="1345980" y="2671042"/>
              <a:ext cx="6307137" cy="382588"/>
            </a:xfrm>
            <a:prstGeom prst="roundRect">
              <a:avLst>
                <a:gd name="adj" fmla="val 4167"/>
              </a:avLst>
            </a:prstGeom>
            <a:solidFill>
              <a:schemeClr val="bg2">
                <a:lumMod val="90000"/>
              </a:schemeClr>
            </a:solidFill>
            <a:ln w="9525">
              <a:solidFill>
                <a:srgbClr val="4D4D4D"/>
              </a:solidFill>
              <a:round/>
              <a:headEnd/>
              <a:tailEnd/>
            </a:ln>
            <a:effectLst>
              <a:outerShdw dist="35921" dir="2700000" algn="ctr" rotWithShape="0">
                <a:srgbClr val="AFAFAF"/>
              </a:outerShdw>
            </a:effectLst>
          </p:spPr>
          <p:txBody>
            <a:bodyPr anchor="ctr"/>
            <a:lstStyle/>
            <a:p>
              <a:pPr>
                <a:lnSpc>
                  <a:spcPct val="90000"/>
                </a:lnSpc>
                <a:spcBef>
                  <a:spcPct val="40000"/>
                </a:spcBef>
                <a:defRPr/>
              </a:pPr>
              <a:r>
                <a:rPr lang="en-US" sz="1600" dirty="0"/>
                <a:t>John, Smith, 123 Main St., “Learning BizTalk Server 2010”</a:t>
              </a:r>
            </a:p>
          </p:txBody>
        </p:sp>
      </p:grpSp>
      <p:grpSp>
        <p:nvGrpSpPr>
          <p:cNvPr id="20" name="Group 19"/>
          <p:cNvGrpSpPr/>
          <p:nvPr/>
        </p:nvGrpSpPr>
        <p:grpSpPr>
          <a:xfrm>
            <a:off x="991393" y="4019550"/>
            <a:ext cx="7034213" cy="2152650"/>
            <a:chOff x="991393" y="3796580"/>
            <a:chExt cx="7034213" cy="2152650"/>
          </a:xfrm>
        </p:grpSpPr>
        <p:sp>
          <p:nvSpPr>
            <p:cNvPr id="21" name="AutoShape 2"/>
            <p:cNvSpPr>
              <a:spLocks noChangeArrowheads="1"/>
            </p:cNvSpPr>
            <p:nvPr/>
          </p:nvSpPr>
          <p:spPr bwMode="auto">
            <a:xfrm>
              <a:off x="991393" y="3796580"/>
              <a:ext cx="7034213" cy="2152650"/>
            </a:xfrm>
            <a:prstGeom prst="roundRect">
              <a:avLst>
                <a:gd name="adj" fmla="val 5510"/>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defRPr/>
              </a:pPr>
              <a:r>
                <a:rPr lang="en-US" b="1" dirty="0"/>
                <a:t>Positional flat files</a:t>
              </a:r>
            </a:p>
          </p:txBody>
        </p:sp>
        <p:sp>
          <p:nvSpPr>
            <p:cNvPr id="22" name="AutoShape 7"/>
            <p:cNvSpPr>
              <a:spLocks noChangeArrowheads="1"/>
            </p:cNvSpPr>
            <p:nvPr/>
          </p:nvSpPr>
          <p:spPr bwMode="auto">
            <a:xfrm>
              <a:off x="1219993" y="4279180"/>
              <a:ext cx="6577013" cy="1441450"/>
            </a:xfrm>
            <a:prstGeom prst="roundRect">
              <a:avLst>
                <a:gd name="adj" fmla="val 5622"/>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137160" bIns="137160"/>
            <a:lstStyle/>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Fields are fixed length</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Have a common end-of-record terminator</a:t>
              </a:r>
            </a:p>
          </p:txBody>
        </p:sp>
        <p:sp>
          <p:nvSpPr>
            <p:cNvPr id="23" name="AutoShape 8"/>
            <p:cNvSpPr>
              <a:spLocks noChangeArrowheads="1"/>
            </p:cNvSpPr>
            <p:nvPr/>
          </p:nvSpPr>
          <p:spPr bwMode="auto">
            <a:xfrm>
              <a:off x="1354930" y="5111030"/>
              <a:ext cx="6307137" cy="411162"/>
            </a:xfrm>
            <a:prstGeom prst="roundRect">
              <a:avLst>
                <a:gd name="adj" fmla="val 4167"/>
              </a:avLst>
            </a:prstGeom>
            <a:solidFill>
              <a:schemeClr val="bg2">
                <a:lumMod val="90000"/>
              </a:schemeClr>
            </a:solidFill>
            <a:ln w="9525">
              <a:solidFill>
                <a:srgbClr val="4D4D4D"/>
              </a:solidFill>
              <a:round/>
              <a:headEnd/>
              <a:tailEnd/>
            </a:ln>
            <a:effectLst>
              <a:outerShdw dist="35921" dir="2700000" algn="ctr" rotWithShape="0">
                <a:srgbClr val="AFAFAF"/>
              </a:outerShdw>
            </a:effectLst>
          </p:spPr>
          <p:txBody>
            <a:bodyPr anchor="ctr"/>
            <a:lstStyle/>
            <a:p>
              <a:pPr>
                <a:defRPr/>
              </a:pPr>
              <a:r>
                <a:rPr lang="en-US" sz="1600" dirty="0"/>
                <a:t>John      Smith      123 Main St.    Learning BizTalk Server 2010</a:t>
              </a:r>
            </a:p>
          </p:txBody>
        </p:sp>
      </p:grpSp>
    </p:spTree>
    <p:extLst>
      <p:ext uri="{BB962C8B-B14F-4D97-AF65-F5344CB8AC3E}">
        <p14:creationId xmlns:p14="http://schemas.microsoft.com/office/powerpoint/2010/main" val="513692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Testing a Schema</a:t>
            </a:r>
            <a:endParaRPr lang="pt-PT" dirty="0"/>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44</a:t>
            </a:fld>
            <a:endParaRPr lang="pt-PT" dirty="0"/>
          </a:p>
        </p:txBody>
      </p:sp>
      <p:pic>
        <p:nvPicPr>
          <p:cNvPr id="12" name="Picture 20" descr="D:\Users\Jerry\AppData\Local\Temp\SNAGHTMLee1d35.PNG"/>
          <p:cNvPicPr>
            <a:picLocks noChangeAspect="1" noChangeArrowheads="1"/>
          </p:cNvPicPr>
          <p:nvPr/>
        </p:nvPicPr>
        <p:blipFill>
          <a:blip r:embed="rId3" cstate="print"/>
          <a:srcRect/>
          <a:stretch>
            <a:fillRect/>
          </a:stretch>
        </p:blipFill>
        <p:spPr bwMode="auto">
          <a:xfrm>
            <a:off x="1006475" y="1465263"/>
            <a:ext cx="3143250" cy="3905250"/>
          </a:xfrm>
          <a:prstGeom prst="rect">
            <a:avLst/>
          </a:prstGeom>
          <a:noFill/>
          <a:effectLst>
            <a:outerShdw blurRad="50800" dist="38100" dir="2700000" algn="tl" rotWithShape="0">
              <a:prstClr val="black">
                <a:alpha val="40000"/>
              </a:prstClr>
            </a:outerShdw>
          </a:effectLst>
        </p:spPr>
      </p:pic>
      <p:grpSp>
        <p:nvGrpSpPr>
          <p:cNvPr id="13" name="Group 12"/>
          <p:cNvGrpSpPr/>
          <p:nvPr/>
        </p:nvGrpSpPr>
        <p:grpSpPr>
          <a:xfrm>
            <a:off x="1890713" y="3562350"/>
            <a:ext cx="6048375" cy="2833688"/>
            <a:chOff x="1890713" y="3397250"/>
            <a:chExt cx="6048375" cy="2833688"/>
          </a:xfrm>
        </p:grpSpPr>
        <p:sp>
          <p:nvSpPr>
            <p:cNvPr id="14" name="AutoShape 6"/>
            <p:cNvSpPr>
              <a:spLocks noChangeArrowheads="1"/>
            </p:cNvSpPr>
            <p:nvPr/>
          </p:nvSpPr>
          <p:spPr bwMode="auto">
            <a:xfrm>
              <a:off x="1890713" y="3397250"/>
              <a:ext cx="1152525" cy="211138"/>
            </a:xfrm>
            <a:prstGeom prst="roundRect">
              <a:avLst>
                <a:gd name="adj" fmla="val 8222"/>
              </a:avLst>
            </a:prstGeom>
            <a:noFill/>
            <a:ln w="38100" algn="ctr">
              <a:solidFill>
                <a:srgbClr val="CC0000"/>
              </a:solidFill>
              <a:round/>
              <a:headEnd/>
              <a:tailEnd/>
            </a:ln>
          </p:spPr>
          <p:txBody>
            <a:bodyPr wrap="none" anchor="ctr"/>
            <a:lstStyle/>
            <a:p>
              <a:endParaRPr lang="en-US"/>
            </a:p>
          </p:txBody>
        </p:sp>
        <p:sp>
          <p:nvSpPr>
            <p:cNvPr id="15" name="Line 8"/>
            <p:cNvSpPr>
              <a:spLocks noChangeShapeType="1"/>
            </p:cNvSpPr>
            <p:nvPr/>
          </p:nvSpPr>
          <p:spPr bwMode="auto">
            <a:xfrm>
              <a:off x="3043238" y="3487738"/>
              <a:ext cx="1957387" cy="1882775"/>
            </a:xfrm>
            <a:prstGeom prst="line">
              <a:avLst/>
            </a:prstGeom>
            <a:noFill/>
            <a:ln w="38100">
              <a:solidFill>
                <a:srgbClr val="CC0000"/>
              </a:solidFill>
              <a:round/>
              <a:headEnd/>
              <a:tailEnd/>
            </a:ln>
          </p:spPr>
          <p:txBody>
            <a:bodyPr anchor="ctr"/>
            <a:lstStyle/>
            <a:p>
              <a:endParaRPr lang="en-US"/>
            </a:p>
          </p:txBody>
        </p:sp>
        <p:pic>
          <p:nvPicPr>
            <p:cNvPr id="16" name="Picture 12" descr="D:\Users\Jerry\AppData\Local\Temp\SNAGHTML11e1a2a.PNG"/>
            <p:cNvPicPr>
              <a:picLocks noChangeAspect="1" noChangeArrowheads="1"/>
            </p:cNvPicPr>
            <p:nvPr/>
          </p:nvPicPr>
          <p:blipFill>
            <a:blip r:embed="rId4" cstate="print"/>
            <a:srcRect/>
            <a:stretch>
              <a:fillRect/>
            </a:stretch>
          </p:blipFill>
          <p:spPr bwMode="auto">
            <a:xfrm>
              <a:off x="4310063" y="4498975"/>
              <a:ext cx="3629025" cy="1562100"/>
            </a:xfrm>
            <a:prstGeom prst="rect">
              <a:avLst/>
            </a:prstGeom>
            <a:noFill/>
            <a:ln w="9525">
              <a:noFill/>
              <a:miter lim="800000"/>
              <a:headEnd/>
              <a:tailEnd/>
            </a:ln>
          </p:spPr>
        </p:pic>
        <p:sp>
          <p:nvSpPr>
            <p:cNvPr id="17" name="AutoShape 10"/>
            <p:cNvSpPr>
              <a:spLocks noChangeArrowheads="1"/>
            </p:cNvSpPr>
            <p:nvPr/>
          </p:nvSpPr>
          <p:spPr bwMode="auto">
            <a:xfrm>
              <a:off x="5770563" y="5792788"/>
              <a:ext cx="1419225" cy="43815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defRPr/>
              </a:pPr>
              <a:r>
                <a:rPr lang="en-US" sz="1600" dirty="0"/>
                <a:t>Create XML  </a:t>
              </a:r>
            </a:p>
          </p:txBody>
        </p:sp>
      </p:grpSp>
      <p:grpSp>
        <p:nvGrpSpPr>
          <p:cNvPr id="18" name="Group 17"/>
          <p:cNvGrpSpPr/>
          <p:nvPr/>
        </p:nvGrpSpPr>
        <p:grpSpPr>
          <a:xfrm>
            <a:off x="1023938" y="4921363"/>
            <a:ext cx="3209925" cy="1936637"/>
            <a:chOff x="1023938" y="4756263"/>
            <a:chExt cx="3209925" cy="1936637"/>
          </a:xfrm>
        </p:grpSpPr>
        <p:sp>
          <p:nvSpPr>
            <p:cNvPr id="19" name="AutoShape 11"/>
            <p:cNvSpPr>
              <a:spLocks noChangeArrowheads="1"/>
            </p:cNvSpPr>
            <p:nvPr/>
          </p:nvSpPr>
          <p:spPr bwMode="auto">
            <a:xfrm>
              <a:off x="1889790" y="4756263"/>
              <a:ext cx="1149350" cy="211117"/>
            </a:xfrm>
            <a:prstGeom prst="roundRect">
              <a:avLst>
                <a:gd name="adj" fmla="val 8222"/>
              </a:avLst>
            </a:prstGeom>
            <a:noFill/>
            <a:ln w="38100" algn="ctr">
              <a:solidFill>
                <a:srgbClr val="CC0000"/>
              </a:solidFill>
              <a:round/>
              <a:headEnd/>
              <a:tailEnd/>
            </a:ln>
          </p:spPr>
          <p:txBody>
            <a:bodyPr wrap="none" anchor="ctr"/>
            <a:lstStyle/>
            <a:p>
              <a:endParaRPr lang="en-US"/>
            </a:p>
          </p:txBody>
        </p:sp>
        <p:sp>
          <p:nvSpPr>
            <p:cNvPr id="20" name="Line 14"/>
            <p:cNvSpPr>
              <a:spLocks noChangeShapeType="1"/>
            </p:cNvSpPr>
            <p:nvPr/>
          </p:nvSpPr>
          <p:spPr bwMode="auto">
            <a:xfrm>
              <a:off x="2434303" y="4978490"/>
              <a:ext cx="0" cy="887323"/>
            </a:xfrm>
            <a:prstGeom prst="line">
              <a:avLst/>
            </a:prstGeom>
            <a:noFill/>
            <a:ln w="38100">
              <a:solidFill>
                <a:srgbClr val="CC0000"/>
              </a:solidFill>
              <a:round/>
              <a:headEnd/>
              <a:tailEnd/>
            </a:ln>
          </p:spPr>
          <p:txBody>
            <a:bodyPr anchor="ctr"/>
            <a:lstStyle/>
            <a:p>
              <a:endParaRPr lang="en-US"/>
            </a:p>
          </p:txBody>
        </p:sp>
        <p:pic>
          <p:nvPicPr>
            <p:cNvPr id="21" name="Picture 16" descr="D:\Users\Jerry\AppData\Local\Temp\SNAGHTML12b0a62.PNG"/>
            <p:cNvPicPr>
              <a:picLocks noChangeAspect="1" noChangeArrowheads="1"/>
            </p:cNvPicPr>
            <p:nvPr/>
          </p:nvPicPr>
          <p:blipFill>
            <a:blip r:embed="rId5" cstate="print"/>
            <a:srcRect/>
            <a:stretch>
              <a:fillRect/>
            </a:stretch>
          </p:blipFill>
          <p:spPr bwMode="auto">
            <a:xfrm>
              <a:off x="1023938" y="5254625"/>
              <a:ext cx="3209925" cy="1438275"/>
            </a:xfrm>
            <a:prstGeom prst="rect">
              <a:avLst/>
            </a:prstGeom>
            <a:noFill/>
            <a:ln w="9525">
              <a:noFill/>
              <a:miter lim="800000"/>
              <a:headEnd/>
              <a:tailEnd/>
            </a:ln>
          </p:spPr>
        </p:pic>
      </p:grpSp>
      <p:grpSp>
        <p:nvGrpSpPr>
          <p:cNvPr id="22" name="Group 21"/>
          <p:cNvGrpSpPr/>
          <p:nvPr/>
        </p:nvGrpSpPr>
        <p:grpSpPr>
          <a:xfrm>
            <a:off x="1890713" y="1465263"/>
            <a:ext cx="5724525" cy="1862137"/>
            <a:chOff x="1890713" y="1300163"/>
            <a:chExt cx="5724525" cy="1862137"/>
          </a:xfrm>
        </p:grpSpPr>
        <p:sp>
          <p:nvSpPr>
            <p:cNvPr id="23" name="AutoShape 4"/>
            <p:cNvSpPr>
              <a:spLocks noChangeArrowheads="1"/>
            </p:cNvSpPr>
            <p:nvPr/>
          </p:nvSpPr>
          <p:spPr bwMode="auto">
            <a:xfrm>
              <a:off x="1890713" y="2951163"/>
              <a:ext cx="1152525" cy="211137"/>
            </a:xfrm>
            <a:prstGeom prst="roundRect">
              <a:avLst>
                <a:gd name="adj" fmla="val 8222"/>
              </a:avLst>
            </a:prstGeom>
            <a:noFill/>
            <a:ln w="38100" algn="ctr">
              <a:solidFill>
                <a:srgbClr val="CC0000"/>
              </a:solidFill>
              <a:round/>
              <a:headEnd/>
              <a:tailEnd/>
            </a:ln>
          </p:spPr>
          <p:txBody>
            <a:bodyPr wrap="none" anchor="ctr"/>
            <a:lstStyle/>
            <a:p>
              <a:endParaRPr lang="en-US"/>
            </a:p>
          </p:txBody>
        </p:sp>
        <p:sp>
          <p:nvSpPr>
            <p:cNvPr id="24" name="Line 7"/>
            <p:cNvSpPr>
              <a:spLocks noChangeShapeType="1"/>
            </p:cNvSpPr>
            <p:nvPr/>
          </p:nvSpPr>
          <p:spPr bwMode="auto">
            <a:xfrm flipV="1">
              <a:off x="3036888" y="1914525"/>
              <a:ext cx="1311275" cy="1138238"/>
            </a:xfrm>
            <a:prstGeom prst="line">
              <a:avLst/>
            </a:prstGeom>
            <a:noFill/>
            <a:ln w="38100">
              <a:solidFill>
                <a:srgbClr val="CC0000"/>
              </a:solidFill>
              <a:round/>
              <a:headEnd/>
              <a:tailEnd/>
            </a:ln>
          </p:spPr>
          <p:txBody>
            <a:bodyPr anchor="ctr"/>
            <a:lstStyle/>
            <a:p>
              <a:endParaRPr lang="en-US"/>
            </a:p>
          </p:txBody>
        </p:sp>
        <p:pic>
          <p:nvPicPr>
            <p:cNvPr id="25" name="Picture 20" descr="D:\Users\Jerry\AppData\Local\Temp\SNAGHTML1690802.PNG"/>
            <p:cNvPicPr>
              <a:picLocks noChangeAspect="1" noChangeArrowheads="1"/>
            </p:cNvPicPr>
            <p:nvPr/>
          </p:nvPicPr>
          <p:blipFill>
            <a:blip r:embed="rId6" cstate="print"/>
            <a:srcRect/>
            <a:stretch>
              <a:fillRect/>
            </a:stretch>
          </p:blipFill>
          <p:spPr bwMode="auto">
            <a:xfrm>
              <a:off x="4310063" y="1300163"/>
              <a:ext cx="3305175" cy="1447800"/>
            </a:xfrm>
            <a:prstGeom prst="rect">
              <a:avLst/>
            </a:prstGeom>
            <a:noFill/>
            <a:ln w="9525">
              <a:noFill/>
              <a:miter lim="800000"/>
              <a:headEnd/>
              <a:tailEnd/>
            </a:ln>
          </p:spPr>
        </p:pic>
        <p:sp>
          <p:nvSpPr>
            <p:cNvPr id="26" name="AutoShape 13"/>
            <p:cNvSpPr>
              <a:spLocks noChangeArrowheads="1"/>
            </p:cNvSpPr>
            <p:nvPr/>
          </p:nvSpPr>
          <p:spPr bwMode="auto">
            <a:xfrm>
              <a:off x="5770563" y="2336800"/>
              <a:ext cx="1419225" cy="43815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defRPr/>
              </a:pPr>
              <a:r>
                <a:rPr lang="en-US" sz="1600" dirty="0"/>
                <a:t>Validate XSD  </a:t>
              </a:r>
            </a:p>
          </p:txBody>
        </p:sp>
      </p:grpSp>
      <p:grpSp>
        <p:nvGrpSpPr>
          <p:cNvPr id="27" name="Group 26"/>
          <p:cNvGrpSpPr/>
          <p:nvPr/>
        </p:nvGrpSpPr>
        <p:grpSpPr>
          <a:xfrm>
            <a:off x="1890713" y="3051175"/>
            <a:ext cx="6215062" cy="1485900"/>
            <a:chOff x="1890713" y="2886075"/>
            <a:chExt cx="6215062" cy="1485900"/>
          </a:xfrm>
        </p:grpSpPr>
        <p:sp>
          <p:nvSpPr>
            <p:cNvPr id="28" name="AutoShape 5"/>
            <p:cNvSpPr>
              <a:spLocks noChangeArrowheads="1"/>
            </p:cNvSpPr>
            <p:nvPr/>
          </p:nvSpPr>
          <p:spPr bwMode="auto">
            <a:xfrm>
              <a:off x="1890713" y="3181350"/>
              <a:ext cx="1152525" cy="211138"/>
            </a:xfrm>
            <a:prstGeom prst="roundRect">
              <a:avLst>
                <a:gd name="adj" fmla="val 8222"/>
              </a:avLst>
            </a:prstGeom>
            <a:noFill/>
            <a:ln w="38100" algn="ctr">
              <a:solidFill>
                <a:srgbClr val="CC0000"/>
              </a:solidFill>
              <a:round/>
              <a:headEnd/>
              <a:tailEnd/>
            </a:ln>
          </p:spPr>
          <p:txBody>
            <a:bodyPr wrap="none" anchor="ctr"/>
            <a:lstStyle/>
            <a:p>
              <a:endParaRPr lang="en-US"/>
            </a:p>
          </p:txBody>
        </p:sp>
        <p:sp>
          <p:nvSpPr>
            <p:cNvPr id="29" name="Line 16"/>
            <p:cNvSpPr>
              <a:spLocks noChangeShapeType="1"/>
            </p:cNvSpPr>
            <p:nvPr/>
          </p:nvSpPr>
          <p:spPr bwMode="auto">
            <a:xfrm flipV="1">
              <a:off x="3046413" y="3297238"/>
              <a:ext cx="1339850" cy="7937"/>
            </a:xfrm>
            <a:prstGeom prst="line">
              <a:avLst/>
            </a:prstGeom>
            <a:noFill/>
            <a:ln w="38100">
              <a:solidFill>
                <a:srgbClr val="CC0000"/>
              </a:solidFill>
              <a:round/>
              <a:headEnd/>
              <a:tailEnd/>
            </a:ln>
          </p:spPr>
          <p:txBody>
            <a:bodyPr anchor="ctr"/>
            <a:lstStyle/>
            <a:p>
              <a:endParaRPr lang="en-US"/>
            </a:p>
          </p:txBody>
        </p:sp>
        <p:pic>
          <p:nvPicPr>
            <p:cNvPr id="30" name="Picture 22" descr="D:\Users\Jerry\AppData\Local\Temp\SNAGHTML16ff8a7.PNG"/>
            <p:cNvPicPr>
              <a:picLocks noChangeAspect="1" noChangeArrowheads="1"/>
            </p:cNvPicPr>
            <p:nvPr/>
          </p:nvPicPr>
          <p:blipFill>
            <a:blip r:embed="rId7" cstate="print"/>
            <a:srcRect/>
            <a:stretch>
              <a:fillRect/>
            </a:stretch>
          </p:blipFill>
          <p:spPr bwMode="auto">
            <a:xfrm>
              <a:off x="4314825" y="2886075"/>
              <a:ext cx="3790950" cy="1447800"/>
            </a:xfrm>
            <a:prstGeom prst="rect">
              <a:avLst/>
            </a:prstGeom>
            <a:noFill/>
            <a:ln w="9525">
              <a:noFill/>
              <a:miter lim="800000"/>
              <a:headEnd/>
              <a:tailEnd/>
            </a:ln>
          </p:spPr>
        </p:pic>
        <p:sp>
          <p:nvSpPr>
            <p:cNvPr id="31" name="AutoShape 18"/>
            <p:cNvSpPr>
              <a:spLocks noChangeArrowheads="1"/>
            </p:cNvSpPr>
            <p:nvPr/>
          </p:nvSpPr>
          <p:spPr bwMode="auto">
            <a:xfrm>
              <a:off x="5770563" y="3933825"/>
              <a:ext cx="1419225" cy="43815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defRPr/>
              </a:pPr>
              <a:r>
                <a:rPr lang="en-US" sz="1600" dirty="0"/>
                <a:t>Validate XML </a:t>
              </a:r>
            </a:p>
          </p:txBody>
        </p:sp>
      </p:grpSp>
    </p:spTree>
    <p:extLst>
      <p:ext uri="{BB962C8B-B14F-4D97-AF65-F5344CB8AC3E}">
        <p14:creationId xmlns:p14="http://schemas.microsoft.com/office/powerpoint/2010/main" val="17306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Using the Flat File Schema </a:t>
            </a:r>
            <a:r>
              <a:rPr lang="en-US" dirty="0" smtClean="0"/>
              <a:t>Wizard</a:t>
            </a:r>
            <a:endParaRPr lang="pt-PT" dirty="0"/>
          </a:p>
        </p:txBody>
      </p:sp>
      <p:sp>
        <p:nvSpPr>
          <p:cNvPr id="3" name="Footer Placeholder 2"/>
          <p:cNvSpPr>
            <a:spLocks noGrp="1"/>
          </p:cNvSpPr>
          <p:nvPr>
            <p:ph type="ftr" sz="quarter" idx="17"/>
          </p:nvPr>
        </p:nvSpPr>
        <p:spPr>
          <a:xfrm>
            <a:off x="6629400" y="6273800"/>
            <a:ext cx="2895600" cy="203200"/>
          </a:xfrm>
        </p:spPr>
        <p:txBody>
          <a:bodyPr/>
          <a:lstStyle/>
          <a:p>
            <a:r>
              <a:rPr lang="pt-PT" noProof="0" smtClean="0"/>
              <a:t>www.devscope.net</a:t>
            </a:r>
            <a:endParaRPr lang="pt-PT" noProof="0"/>
          </a:p>
        </p:txBody>
      </p:sp>
      <p:sp>
        <p:nvSpPr>
          <p:cNvPr id="4" name="Slide Number Placeholder 3"/>
          <p:cNvSpPr>
            <a:spLocks noGrp="1"/>
          </p:cNvSpPr>
          <p:nvPr>
            <p:ph type="sldNum" sz="quarter" idx="18"/>
          </p:nvPr>
        </p:nvSpPr>
        <p:spPr>
          <a:xfrm>
            <a:off x="7636357" y="6235424"/>
            <a:ext cx="2133600" cy="241576"/>
          </a:xfrm>
        </p:spPr>
        <p:txBody>
          <a:bodyPr/>
          <a:lstStyle/>
          <a:p>
            <a:fld id="{406BA5C3-4A3D-4FA7-8EA0-AB15012EA744}" type="slidenum">
              <a:rPr lang="pt-PT" noProof="0" smtClean="0"/>
              <a:pPr/>
              <a:t>45</a:t>
            </a:fld>
            <a:endParaRPr lang="pt-PT" noProof="0"/>
          </a:p>
        </p:txBody>
      </p:sp>
      <p:sp>
        <p:nvSpPr>
          <p:cNvPr id="9" name="AutoShape 2"/>
          <p:cNvSpPr>
            <a:spLocks noChangeArrowheads="1"/>
          </p:cNvSpPr>
          <p:nvPr/>
        </p:nvSpPr>
        <p:spPr bwMode="auto">
          <a:xfrm>
            <a:off x="991394" y="1623792"/>
            <a:ext cx="7034212" cy="1424208"/>
          </a:xfrm>
          <a:prstGeom prst="roundRect">
            <a:avLst>
              <a:gd name="adj" fmla="val 8565"/>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defRPr/>
            </a:pPr>
            <a:r>
              <a:rPr lang="en-US"/>
              <a:t>Flat File Schema Wizard</a:t>
            </a:r>
          </a:p>
        </p:txBody>
      </p:sp>
      <p:pic>
        <p:nvPicPr>
          <p:cNvPr id="10" name="Picture 4"/>
          <p:cNvPicPr>
            <a:picLocks noChangeAspect="1" noChangeArrowheads="1"/>
          </p:cNvPicPr>
          <p:nvPr/>
        </p:nvPicPr>
        <p:blipFill>
          <a:blip r:embed="rId3" cstate="print"/>
          <a:srcRect l="591"/>
          <a:stretch>
            <a:fillRect/>
          </a:stretch>
        </p:blipFill>
        <p:spPr bwMode="auto">
          <a:xfrm>
            <a:off x="2438400" y="3205392"/>
            <a:ext cx="4229100" cy="3386538"/>
          </a:xfrm>
          <a:prstGeom prst="rect">
            <a:avLst/>
          </a:prstGeom>
          <a:noFill/>
          <a:ln w="9525">
            <a:solidFill>
              <a:schemeClr val="bg1">
                <a:lumMod val="50000"/>
              </a:schemeClr>
            </a:solidFill>
            <a:miter lim="800000"/>
            <a:headEnd/>
            <a:tailEnd/>
          </a:ln>
          <a:effectLst>
            <a:outerShdw blurRad="50800" dist="38100" dir="2700000" algn="tl" rotWithShape="0">
              <a:prstClr val="black">
                <a:alpha val="40000"/>
              </a:prstClr>
            </a:outerShdw>
          </a:effectLst>
        </p:spPr>
      </p:pic>
      <p:sp>
        <p:nvSpPr>
          <p:cNvPr id="11" name="AutoShape 5"/>
          <p:cNvSpPr>
            <a:spLocks noChangeArrowheads="1"/>
          </p:cNvSpPr>
          <p:nvPr/>
        </p:nvSpPr>
        <p:spPr bwMode="auto">
          <a:xfrm>
            <a:off x="1219994" y="2038927"/>
            <a:ext cx="6577012" cy="874109"/>
          </a:xfrm>
          <a:prstGeom prst="roundRect">
            <a:avLst>
              <a:gd name="adj" fmla="val 11336"/>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137160" bIns="137160">
            <a:spAutoFit/>
          </a:bodyPr>
          <a:lstStyle/>
          <a:p>
            <a:pPr marL="225425" indent="-225425" algn="l">
              <a:lnSpc>
                <a:spcPct val="90000"/>
              </a:lnSpc>
              <a:spcBef>
                <a:spcPct val="40000"/>
              </a:spcBef>
              <a:buClr>
                <a:srgbClr val="8DACD0"/>
              </a:buClr>
              <a:buSzPct val="80000"/>
              <a:buFont typeface="Wingdings" pitchFamily="2" charset="2"/>
              <a:buBlip>
                <a:blip r:embed="rId4"/>
              </a:buBlip>
              <a:defRPr/>
            </a:pPr>
            <a:r>
              <a:rPr lang="en-US" sz="1600"/>
              <a:t>Graphical tool for defining flat file schemas</a:t>
            </a:r>
          </a:p>
          <a:p>
            <a:pPr marL="225425" indent="-225425" algn="l">
              <a:lnSpc>
                <a:spcPct val="90000"/>
              </a:lnSpc>
              <a:spcBef>
                <a:spcPct val="40000"/>
              </a:spcBef>
              <a:buClr>
                <a:srgbClr val="8DACD0"/>
              </a:buClr>
              <a:buSzPct val="80000"/>
              <a:buFont typeface="Wingdings" pitchFamily="2" charset="2"/>
              <a:buBlip>
                <a:blip r:embed="rId4"/>
              </a:buBlip>
              <a:defRPr/>
            </a:pPr>
            <a:r>
              <a:rPr lang="en-US" sz="1600"/>
              <a:t>Can define schemas for delimited or positional flat files</a:t>
            </a:r>
          </a:p>
        </p:txBody>
      </p:sp>
    </p:spTree>
    <p:extLst>
      <p:ext uri="{BB962C8B-B14F-4D97-AF65-F5344CB8AC3E}">
        <p14:creationId xmlns:p14="http://schemas.microsoft.com/office/powerpoint/2010/main" val="1471141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ed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55194"/>
            <a:ext cx="7684884" cy="5021806"/>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p:txBody>
          <a:bodyPr/>
          <a:lstStyle/>
          <a:p>
            <a:r>
              <a:rPr lang="en-US" dirty="0"/>
              <a:t>Editor Overview</a:t>
            </a:r>
            <a:endParaRPr lang="pt-PT" dirty="0"/>
          </a:p>
        </p:txBody>
      </p:sp>
      <p:sp>
        <p:nvSpPr>
          <p:cNvPr id="3" name="Footer Placeholder 2"/>
          <p:cNvSpPr>
            <a:spLocks noGrp="1"/>
          </p:cNvSpPr>
          <p:nvPr>
            <p:ph type="ftr" sz="quarter" idx="17"/>
          </p:nvPr>
        </p:nvSpPr>
        <p:spPr>
          <a:xfrm>
            <a:off x="6629400" y="6273800"/>
            <a:ext cx="2895600" cy="203200"/>
          </a:xfrm>
        </p:spPr>
        <p:txBody>
          <a:bodyPr/>
          <a:lstStyle/>
          <a:p>
            <a:r>
              <a:rPr lang="pt-PT" noProof="0" dirty="0" smtClean="0"/>
              <a:t>www.devscope.net</a:t>
            </a:r>
            <a:endParaRPr lang="pt-PT" noProof="0" dirty="0"/>
          </a:p>
        </p:txBody>
      </p:sp>
      <p:sp>
        <p:nvSpPr>
          <p:cNvPr id="4" name="Slide Number Placeholder 3"/>
          <p:cNvSpPr>
            <a:spLocks noGrp="1"/>
          </p:cNvSpPr>
          <p:nvPr>
            <p:ph type="sldNum" sz="quarter" idx="18"/>
          </p:nvPr>
        </p:nvSpPr>
        <p:spPr>
          <a:xfrm>
            <a:off x="7636357" y="6235424"/>
            <a:ext cx="2133600" cy="241576"/>
          </a:xfrm>
        </p:spPr>
        <p:txBody>
          <a:bodyPr/>
          <a:lstStyle/>
          <a:p>
            <a:fld id="{406BA5C3-4A3D-4FA7-8EA0-AB15012EA744}" type="slidenum">
              <a:rPr lang="pt-PT" noProof="0" smtClean="0"/>
              <a:pPr/>
              <a:t>46</a:t>
            </a:fld>
            <a:endParaRPr lang="pt-PT" noProof="0"/>
          </a:p>
        </p:txBody>
      </p:sp>
    </p:spTree>
    <p:extLst>
      <p:ext uri="{BB962C8B-B14F-4D97-AF65-F5344CB8AC3E}">
        <p14:creationId xmlns:p14="http://schemas.microsoft.com/office/powerpoint/2010/main" val="396177972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a:t>
            </a:r>
            <a:r>
              <a:rPr lang="en-US" dirty="0" smtClean="0"/>
              <a:t>BizTalk </a:t>
            </a:r>
            <a:r>
              <a:rPr lang="en-US" dirty="0"/>
              <a:t>Maps</a:t>
            </a:r>
          </a:p>
        </p:txBody>
      </p:sp>
      <p:sp>
        <p:nvSpPr>
          <p:cNvPr id="11" name="Subtitle 10"/>
          <p:cNvSpPr>
            <a:spLocks noGrp="1"/>
          </p:cNvSpPr>
          <p:nvPr>
            <p:ph type="subTitle" idx="1"/>
          </p:nvPr>
        </p:nvSpPr>
        <p:spPr/>
        <p:txBody>
          <a:bodyPr/>
          <a:lstStyle/>
          <a:p>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47</a:t>
            </a:fld>
            <a:endParaRPr lang="pt-PT" dirty="0"/>
          </a:p>
        </p:txBody>
      </p:sp>
    </p:spTree>
    <p:extLst>
      <p:ext uri="{BB962C8B-B14F-4D97-AF65-F5344CB8AC3E}">
        <p14:creationId xmlns:p14="http://schemas.microsoft.com/office/powerpoint/2010/main" val="305904313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Rectangle 314"/>
          <p:cNvSpPr>
            <a:spLocks noGrp="1" noChangeArrowheads="1"/>
          </p:cNvSpPr>
          <p:nvPr>
            <p:ph type="body" sz="quarter" idx="10"/>
          </p:nvPr>
        </p:nvSpPr>
        <p:spPr/>
        <p:txBody>
          <a:bodyPr/>
          <a:lstStyle/>
          <a:p>
            <a:r>
              <a:rPr lang="en-US" dirty="0" smtClean="0"/>
              <a:t>A map defines the correspondence between records and fields in two different schemas</a:t>
            </a:r>
          </a:p>
        </p:txBody>
      </p:sp>
      <p:sp>
        <p:nvSpPr>
          <p:cNvPr id="13" name="Title 12"/>
          <p:cNvSpPr>
            <a:spLocks noGrp="1"/>
          </p:cNvSpPr>
          <p:nvPr>
            <p:ph type="title"/>
          </p:nvPr>
        </p:nvSpPr>
        <p:spPr/>
        <p:txBody>
          <a:bodyPr/>
          <a:lstStyle/>
          <a:p>
            <a:r>
              <a:rPr lang="en-US" smtClean="0"/>
              <a:t>What Is a BizTalk Map?</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48</a:t>
            </a:fld>
            <a:endParaRPr lang="pt-PT" noProof="0"/>
          </a:p>
        </p:txBody>
      </p:sp>
      <p:sp>
        <p:nvSpPr>
          <p:cNvPr id="162" name="AutoShape 318"/>
          <p:cNvSpPr>
            <a:spLocks noChangeArrowheads="1"/>
          </p:cNvSpPr>
          <p:nvPr/>
        </p:nvSpPr>
        <p:spPr bwMode="auto">
          <a:xfrm>
            <a:off x="390299" y="2561771"/>
            <a:ext cx="3398838" cy="3839029"/>
          </a:xfrm>
          <a:prstGeom prst="roundRect">
            <a:avLst>
              <a:gd name="adj" fmla="val 315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Data Transformation</a:t>
            </a:r>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r>
              <a:rPr lang="en-US" b="1" dirty="0" smtClean="0"/>
              <a:t>Data </a:t>
            </a:r>
            <a:r>
              <a:rPr lang="en-US" b="1" dirty="0"/>
              <a:t>Translation</a:t>
            </a:r>
          </a:p>
        </p:txBody>
      </p:sp>
      <p:sp>
        <p:nvSpPr>
          <p:cNvPr id="163" name="AutoShape 164"/>
          <p:cNvSpPr>
            <a:spLocks noChangeArrowheads="1"/>
          </p:cNvSpPr>
          <p:nvPr/>
        </p:nvSpPr>
        <p:spPr bwMode="auto">
          <a:xfrm>
            <a:off x="604385" y="2995045"/>
            <a:ext cx="2941638" cy="1368425"/>
          </a:xfrm>
          <a:prstGeom prst="roundRect">
            <a:avLst>
              <a:gd name="adj" fmla="val 649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tIns="137160" rIns="0" bIns="137160"/>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a:t>Perform computational and other data operations </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Copy the data from one message to another</a:t>
            </a:r>
          </a:p>
        </p:txBody>
      </p:sp>
      <p:sp>
        <p:nvSpPr>
          <p:cNvPr id="164" name="AutoShape 162"/>
          <p:cNvSpPr>
            <a:spLocks noChangeArrowheads="1"/>
          </p:cNvSpPr>
          <p:nvPr/>
        </p:nvSpPr>
        <p:spPr bwMode="auto">
          <a:xfrm>
            <a:off x="5074103" y="3001284"/>
            <a:ext cx="2120900" cy="3014663"/>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gn="ctr">
              <a:lnSpc>
                <a:spcPct val="90000"/>
              </a:lnSpc>
              <a:spcBef>
                <a:spcPct val="40000"/>
              </a:spcBef>
              <a:defRPr/>
            </a:pPr>
            <a:r>
              <a:rPr lang="en-US" sz="2000" b="1" dirty="0"/>
              <a:t>Map</a:t>
            </a:r>
          </a:p>
        </p:txBody>
      </p:sp>
      <p:sp>
        <p:nvSpPr>
          <p:cNvPr id="165" name="AutoShape 163"/>
          <p:cNvSpPr>
            <a:spLocks noChangeArrowheads="1"/>
          </p:cNvSpPr>
          <p:nvPr/>
        </p:nvSpPr>
        <p:spPr bwMode="auto">
          <a:xfrm>
            <a:off x="3923166" y="3333072"/>
            <a:ext cx="1701800" cy="250983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600"/>
              <a:t>Source Schema</a:t>
            </a:r>
          </a:p>
        </p:txBody>
      </p:sp>
      <p:grpSp>
        <p:nvGrpSpPr>
          <p:cNvPr id="166" name="Group 165"/>
          <p:cNvGrpSpPr>
            <a:grpSpLocks/>
          </p:cNvGrpSpPr>
          <p:nvPr/>
        </p:nvGrpSpPr>
        <p:grpSpPr bwMode="auto">
          <a:xfrm>
            <a:off x="4599441" y="4560209"/>
            <a:ext cx="701675" cy="231775"/>
            <a:chOff x="826" y="1292"/>
            <a:chExt cx="442" cy="146"/>
          </a:xfrm>
        </p:grpSpPr>
        <p:grpSp>
          <p:nvGrpSpPr>
            <p:cNvPr id="167" name="Group 166"/>
            <p:cNvGrpSpPr>
              <a:grpSpLocks/>
            </p:cNvGrpSpPr>
            <p:nvPr/>
          </p:nvGrpSpPr>
          <p:grpSpPr bwMode="auto">
            <a:xfrm>
              <a:off x="826" y="1294"/>
              <a:ext cx="115" cy="144"/>
              <a:chOff x="883" y="1396"/>
              <a:chExt cx="115" cy="144"/>
            </a:xfrm>
          </p:grpSpPr>
          <p:sp>
            <p:nvSpPr>
              <p:cNvPr id="169" name="AutoShape 16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000"/>
              </a:p>
            </p:txBody>
          </p:sp>
          <p:sp>
            <p:nvSpPr>
              <p:cNvPr id="170" name="Line 16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000"/>
              </a:p>
            </p:txBody>
          </p:sp>
          <p:sp>
            <p:nvSpPr>
              <p:cNvPr id="171" name="Line 16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000"/>
              </a:p>
            </p:txBody>
          </p:sp>
          <p:sp>
            <p:nvSpPr>
              <p:cNvPr id="172" name="Line 17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000"/>
              </a:p>
            </p:txBody>
          </p:sp>
          <p:sp>
            <p:nvSpPr>
              <p:cNvPr id="173" name="Line 17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000"/>
              </a:p>
            </p:txBody>
          </p:sp>
          <p:sp>
            <p:nvSpPr>
              <p:cNvPr id="174" name="Line 17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000"/>
              </a:p>
            </p:txBody>
          </p:sp>
          <p:sp>
            <p:nvSpPr>
              <p:cNvPr id="175" name="Line 17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000"/>
              </a:p>
            </p:txBody>
          </p:sp>
        </p:grpSp>
        <p:sp>
          <p:nvSpPr>
            <p:cNvPr id="168" name="Text Box 174"/>
            <p:cNvSpPr txBox="1">
              <a:spLocks noChangeArrowheads="1"/>
            </p:cNvSpPr>
            <p:nvPr/>
          </p:nvSpPr>
          <p:spPr bwMode="auto">
            <a:xfrm>
              <a:off x="913" y="1292"/>
              <a:ext cx="355"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a:t>ItemID</a:t>
              </a:r>
            </a:p>
          </p:txBody>
        </p:sp>
      </p:grpSp>
      <p:grpSp>
        <p:nvGrpSpPr>
          <p:cNvPr id="176" name="Group 175"/>
          <p:cNvGrpSpPr>
            <a:grpSpLocks/>
          </p:cNvGrpSpPr>
          <p:nvPr/>
        </p:nvGrpSpPr>
        <p:grpSpPr bwMode="auto">
          <a:xfrm>
            <a:off x="4599442" y="4820559"/>
            <a:ext cx="525463" cy="231775"/>
            <a:chOff x="826" y="1292"/>
            <a:chExt cx="331" cy="146"/>
          </a:xfrm>
        </p:grpSpPr>
        <p:grpSp>
          <p:nvGrpSpPr>
            <p:cNvPr id="177" name="Group 176"/>
            <p:cNvGrpSpPr>
              <a:grpSpLocks/>
            </p:cNvGrpSpPr>
            <p:nvPr/>
          </p:nvGrpSpPr>
          <p:grpSpPr bwMode="auto">
            <a:xfrm>
              <a:off x="826" y="1294"/>
              <a:ext cx="115" cy="144"/>
              <a:chOff x="883" y="1396"/>
              <a:chExt cx="115" cy="144"/>
            </a:xfrm>
          </p:grpSpPr>
          <p:sp>
            <p:nvSpPr>
              <p:cNvPr id="179" name="AutoShape 17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000"/>
              </a:p>
            </p:txBody>
          </p:sp>
          <p:sp>
            <p:nvSpPr>
              <p:cNvPr id="335" name="Line 17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000"/>
              </a:p>
            </p:txBody>
          </p:sp>
          <p:sp>
            <p:nvSpPr>
              <p:cNvPr id="336" name="Line 17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000"/>
              </a:p>
            </p:txBody>
          </p:sp>
          <p:sp>
            <p:nvSpPr>
              <p:cNvPr id="337" name="Line 18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000"/>
              </a:p>
            </p:txBody>
          </p:sp>
          <p:sp>
            <p:nvSpPr>
              <p:cNvPr id="338" name="Line 18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000"/>
              </a:p>
            </p:txBody>
          </p:sp>
          <p:sp>
            <p:nvSpPr>
              <p:cNvPr id="339" name="Line 18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000"/>
              </a:p>
            </p:txBody>
          </p:sp>
          <p:sp>
            <p:nvSpPr>
              <p:cNvPr id="340" name="Line 18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000"/>
              </a:p>
            </p:txBody>
          </p:sp>
        </p:grpSp>
        <p:sp>
          <p:nvSpPr>
            <p:cNvPr id="178" name="Text Box 184"/>
            <p:cNvSpPr txBox="1">
              <a:spLocks noChangeArrowheads="1"/>
            </p:cNvSpPr>
            <p:nvPr/>
          </p:nvSpPr>
          <p:spPr bwMode="auto">
            <a:xfrm>
              <a:off x="913" y="1292"/>
              <a:ext cx="244"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a:t>Qty</a:t>
              </a:r>
            </a:p>
          </p:txBody>
        </p:sp>
      </p:grpSp>
      <p:grpSp>
        <p:nvGrpSpPr>
          <p:cNvPr id="341" name="Group 185"/>
          <p:cNvGrpSpPr>
            <a:grpSpLocks/>
          </p:cNvGrpSpPr>
          <p:nvPr/>
        </p:nvGrpSpPr>
        <p:grpSpPr bwMode="auto">
          <a:xfrm>
            <a:off x="4599442" y="5080909"/>
            <a:ext cx="830263" cy="231775"/>
            <a:chOff x="826" y="1292"/>
            <a:chExt cx="523" cy="146"/>
          </a:xfrm>
        </p:grpSpPr>
        <p:grpSp>
          <p:nvGrpSpPr>
            <p:cNvPr id="342" name="Group 186"/>
            <p:cNvGrpSpPr>
              <a:grpSpLocks/>
            </p:cNvGrpSpPr>
            <p:nvPr/>
          </p:nvGrpSpPr>
          <p:grpSpPr bwMode="auto">
            <a:xfrm>
              <a:off x="826" y="1294"/>
              <a:ext cx="115" cy="144"/>
              <a:chOff x="883" y="1396"/>
              <a:chExt cx="115" cy="144"/>
            </a:xfrm>
          </p:grpSpPr>
          <p:sp>
            <p:nvSpPr>
              <p:cNvPr id="344" name="AutoShape 18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000"/>
              </a:p>
            </p:txBody>
          </p:sp>
          <p:sp>
            <p:nvSpPr>
              <p:cNvPr id="345" name="Line 18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000"/>
              </a:p>
            </p:txBody>
          </p:sp>
          <p:sp>
            <p:nvSpPr>
              <p:cNvPr id="346" name="Line 18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000"/>
              </a:p>
            </p:txBody>
          </p:sp>
          <p:sp>
            <p:nvSpPr>
              <p:cNvPr id="347" name="Line 19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000"/>
              </a:p>
            </p:txBody>
          </p:sp>
          <p:sp>
            <p:nvSpPr>
              <p:cNvPr id="348" name="Line 19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000"/>
              </a:p>
            </p:txBody>
          </p:sp>
          <p:sp>
            <p:nvSpPr>
              <p:cNvPr id="349" name="Line 19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000"/>
              </a:p>
            </p:txBody>
          </p:sp>
          <p:sp>
            <p:nvSpPr>
              <p:cNvPr id="350" name="Line 19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000"/>
              </a:p>
            </p:txBody>
          </p:sp>
        </p:grpSp>
        <p:sp>
          <p:nvSpPr>
            <p:cNvPr id="343" name="Text Box 194"/>
            <p:cNvSpPr txBox="1">
              <a:spLocks noChangeArrowheads="1"/>
            </p:cNvSpPr>
            <p:nvPr/>
          </p:nvSpPr>
          <p:spPr bwMode="auto">
            <a:xfrm>
              <a:off x="913" y="1292"/>
              <a:ext cx="436"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a:t>UnitPrice</a:t>
              </a:r>
            </a:p>
          </p:txBody>
        </p:sp>
      </p:grpSp>
      <p:grpSp>
        <p:nvGrpSpPr>
          <p:cNvPr id="351" name="Group 195"/>
          <p:cNvGrpSpPr>
            <a:grpSpLocks/>
          </p:cNvGrpSpPr>
          <p:nvPr/>
        </p:nvGrpSpPr>
        <p:grpSpPr bwMode="auto">
          <a:xfrm>
            <a:off x="4361316" y="3788684"/>
            <a:ext cx="506412" cy="257175"/>
            <a:chOff x="822" y="1078"/>
            <a:chExt cx="319" cy="162"/>
          </a:xfrm>
        </p:grpSpPr>
        <p:grpSp>
          <p:nvGrpSpPr>
            <p:cNvPr id="352" name="Group 196"/>
            <p:cNvGrpSpPr>
              <a:grpSpLocks/>
            </p:cNvGrpSpPr>
            <p:nvPr/>
          </p:nvGrpSpPr>
          <p:grpSpPr bwMode="auto">
            <a:xfrm>
              <a:off x="822" y="1082"/>
              <a:ext cx="115" cy="144"/>
              <a:chOff x="2313" y="1620"/>
              <a:chExt cx="246" cy="324"/>
            </a:xfrm>
          </p:grpSpPr>
          <p:sp>
            <p:nvSpPr>
              <p:cNvPr id="354" name="AutoShape 197"/>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55" name="Line 198"/>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56" name="Line 199"/>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57" name="Line 200"/>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58" name="Line 201"/>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59" name="Line 202"/>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53" name="Text Box 203"/>
            <p:cNvSpPr txBox="1">
              <a:spLocks noChangeArrowheads="1"/>
            </p:cNvSpPr>
            <p:nvPr/>
          </p:nvSpPr>
          <p:spPr bwMode="auto">
            <a:xfrm>
              <a:off x="911" y="1078"/>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PO</a:t>
              </a:r>
            </a:p>
          </p:txBody>
        </p:sp>
      </p:grpSp>
      <p:grpSp>
        <p:nvGrpSpPr>
          <p:cNvPr id="360" name="Group 204"/>
          <p:cNvGrpSpPr>
            <a:grpSpLocks/>
          </p:cNvGrpSpPr>
          <p:nvPr/>
        </p:nvGrpSpPr>
        <p:grpSpPr bwMode="auto">
          <a:xfrm>
            <a:off x="4596266" y="4033159"/>
            <a:ext cx="490537" cy="231775"/>
            <a:chOff x="826" y="1292"/>
            <a:chExt cx="309" cy="146"/>
          </a:xfrm>
        </p:grpSpPr>
        <p:grpSp>
          <p:nvGrpSpPr>
            <p:cNvPr id="361" name="Group 205"/>
            <p:cNvGrpSpPr>
              <a:grpSpLocks/>
            </p:cNvGrpSpPr>
            <p:nvPr/>
          </p:nvGrpSpPr>
          <p:grpSpPr bwMode="auto">
            <a:xfrm>
              <a:off x="826" y="1294"/>
              <a:ext cx="115" cy="144"/>
              <a:chOff x="883" y="1396"/>
              <a:chExt cx="115" cy="144"/>
            </a:xfrm>
          </p:grpSpPr>
          <p:sp>
            <p:nvSpPr>
              <p:cNvPr id="363" name="AutoShape 20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000"/>
              </a:p>
            </p:txBody>
          </p:sp>
          <p:sp>
            <p:nvSpPr>
              <p:cNvPr id="364" name="Line 20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000"/>
              </a:p>
            </p:txBody>
          </p:sp>
          <p:sp>
            <p:nvSpPr>
              <p:cNvPr id="365" name="Line 20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000"/>
              </a:p>
            </p:txBody>
          </p:sp>
          <p:sp>
            <p:nvSpPr>
              <p:cNvPr id="366" name="Line 20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000"/>
              </a:p>
            </p:txBody>
          </p:sp>
          <p:sp>
            <p:nvSpPr>
              <p:cNvPr id="367" name="Line 21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000"/>
              </a:p>
            </p:txBody>
          </p:sp>
          <p:sp>
            <p:nvSpPr>
              <p:cNvPr id="368" name="Line 21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000"/>
              </a:p>
            </p:txBody>
          </p:sp>
          <p:sp>
            <p:nvSpPr>
              <p:cNvPr id="369" name="Line 21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000"/>
              </a:p>
            </p:txBody>
          </p:sp>
        </p:grpSp>
        <p:sp>
          <p:nvSpPr>
            <p:cNvPr id="362" name="Text Box 213"/>
            <p:cNvSpPr txBox="1">
              <a:spLocks noChangeArrowheads="1"/>
            </p:cNvSpPr>
            <p:nvPr/>
          </p:nvSpPr>
          <p:spPr bwMode="auto">
            <a:xfrm>
              <a:off x="913" y="1292"/>
              <a:ext cx="222"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dirty="0"/>
                <a:t>PO</a:t>
              </a:r>
            </a:p>
          </p:txBody>
        </p:sp>
      </p:grpSp>
      <p:grpSp>
        <p:nvGrpSpPr>
          <p:cNvPr id="370" name="Group 214"/>
          <p:cNvGrpSpPr>
            <a:grpSpLocks/>
          </p:cNvGrpSpPr>
          <p:nvPr/>
        </p:nvGrpSpPr>
        <p:grpSpPr bwMode="auto">
          <a:xfrm>
            <a:off x="4194628" y="3883934"/>
            <a:ext cx="92075" cy="92075"/>
            <a:chOff x="834" y="1956"/>
            <a:chExt cx="58" cy="58"/>
          </a:xfrm>
        </p:grpSpPr>
        <p:sp>
          <p:nvSpPr>
            <p:cNvPr id="371" name="Rectangle 215"/>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72" name="Line 216"/>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73" name="Group 217"/>
          <p:cNvGrpSpPr>
            <a:grpSpLocks/>
          </p:cNvGrpSpPr>
          <p:nvPr/>
        </p:nvGrpSpPr>
        <p:grpSpPr bwMode="auto">
          <a:xfrm>
            <a:off x="4596266" y="4299859"/>
            <a:ext cx="669925" cy="231775"/>
            <a:chOff x="826" y="1292"/>
            <a:chExt cx="422" cy="146"/>
          </a:xfrm>
        </p:grpSpPr>
        <p:grpSp>
          <p:nvGrpSpPr>
            <p:cNvPr id="374" name="Group 218"/>
            <p:cNvGrpSpPr>
              <a:grpSpLocks/>
            </p:cNvGrpSpPr>
            <p:nvPr/>
          </p:nvGrpSpPr>
          <p:grpSpPr bwMode="auto">
            <a:xfrm>
              <a:off x="826" y="1294"/>
              <a:ext cx="115" cy="144"/>
              <a:chOff x="883" y="1396"/>
              <a:chExt cx="115" cy="144"/>
            </a:xfrm>
          </p:grpSpPr>
          <p:sp>
            <p:nvSpPr>
              <p:cNvPr id="376" name="AutoShape 21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000"/>
              </a:p>
            </p:txBody>
          </p:sp>
          <p:sp>
            <p:nvSpPr>
              <p:cNvPr id="377" name="Line 22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000"/>
              </a:p>
            </p:txBody>
          </p:sp>
          <p:sp>
            <p:nvSpPr>
              <p:cNvPr id="378" name="Line 22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000"/>
              </a:p>
            </p:txBody>
          </p:sp>
          <p:sp>
            <p:nvSpPr>
              <p:cNvPr id="379" name="Line 22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000"/>
              </a:p>
            </p:txBody>
          </p:sp>
          <p:sp>
            <p:nvSpPr>
              <p:cNvPr id="380" name="Line 22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000"/>
              </a:p>
            </p:txBody>
          </p:sp>
          <p:sp>
            <p:nvSpPr>
              <p:cNvPr id="381" name="Line 22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000"/>
              </a:p>
            </p:txBody>
          </p:sp>
          <p:sp>
            <p:nvSpPr>
              <p:cNvPr id="382" name="Line 22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000"/>
              </a:p>
            </p:txBody>
          </p:sp>
        </p:grpSp>
        <p:sp>
          <p:nvSpPr>
            <p:cNvPr id="375" name="Text Box 226"/>
            <p:cNvSpPr txBox="1">
              <a:spLocks noChangeArrowheads="1"/>
            </p:cNvSpPr>
            <p:nvPr/>
          </p:nvSpPr>
          <p:spPr bwMode="auto">
            <a:xfrm>
              <a:off x="913" y="1292"/>
              <a:ext cx="335"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dirty="0"/>
                <a:t>Status</a:t>
              </a:r>
            </a:p>
          </p:txBody>
        </p:sp>
      </p:grpSp>
      <p:sp>
        <p:nvSpPr>
          <p:cNvPr id="383" name="Line 227"/>
          <p:cNvSpPr>
            <a:spLocks noChangeShapeType="1"/>
          </p:cNvSpPr>
          <p:nvPr/>
        </p:nvSpPr>
        <p:spPr bwMode="auto">
          <a:xfrm>
            <a:off x="4442278" y="4041097"/>
            <a:ext cx="9525" cy="1420812"/>
          </a:xfrm>
          <a:prstGeom prst="line">
            <a:avLst/>
          </a:prstGeom>
          <a:noFill/>
          <a:ln w="12700" cap="rnd">
            <a:solidFill>
              <a:srgbClr val="4D4D4D"/>
            </a:solidFill>
            <a:prstDash val="sysDot"/>
            <a:round/>
            <a:headEnd/>
            <a:tailEnd/>
          </a:ln>
        </p:spPr>
        <p:txBody>
          <a:bodyPr wrap="none" anchor="ctr"/>
          <a:lstStyle/>
          <a:p>
            <a:endParaRPr lang="en-US"/>
          </a:p>
        </p:txBody>
      </p:sp>
      <p:sp>
        <p:nvSpPr>
          <p:cNvPr id="384" name="Line 228"/>
          <p:cNvSpPr>
            <a:spLocks noChangeShapeType="1"/>
          </p:cNvSpPr>
          <p:nvPr/>
        </p:nvSpPr>
        <p:spPr bwMode="auto">
          <a:xfrm flipH="1">
            <a:off x="4293053" y="3931559"/>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385" name="Line 229"/>
          <p:cNvSpPr>
            <a:spLocks noChangeShapeType="1"/>
          </p:cNvSpPr>
          <p:nvPr/>
        </p:nvSpPr>
        <p:spPr bwMode="auto">
          <a:xfrm flipH="1">
            <a:off x="4445453" y="4164922"/>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86" name="Line 230"/>
          <p:cNvSpPr>
            <a:spLocks noChangeShapeType="1"/>
          </p:cNvSpPr>
          <p:nvPr/>
        </p:nvSpPr>
        <p:spPr bwMode="auto">
          <a:xfrm flipH="1">
            <a:off x="4445453" y="4422097"/>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87" name="Line 231"/>
          <p:cNvSpPr>
            <a:spLocks noChangeShapeType="1"/>
          </p:cNvSpPr>
          <p:nvPr/>
        </p:nvSpPr>
        <p:spPr bwMode="auto">
          <a:xfrm flipH="1">
            <a:off x="4445453" y="4676097"/>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88" name="Line 232"/>
          <p:cNvSpPr>
            <a:spLocks noChangeShapeType="1"/>
          </p:cNvSpPr>
          <p:nvPr/>
        </p:nvSpPr>
        <p:spPr bwMode="auto">
          <a:xfrm flipH="1">
            <a:off x="4448628" y="4955497"/>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89" name="Line 233"/>
          <p:cNvSpPr>
            <a:spLocks noChangeShapeType="1"/>
          </p:cNvSpPr>
          <p:nvPr/>
        </p:nvSpPr>
        <p:spPr bwMode="auto">
          <a:xfrm flipH="1">
            <a:off x="4448628" y="5209497"/>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90" name="AutoShape 234"/>
          <p:cNvSpPr>
            <a:spLocks noChangeArrowheads="1"/>
          </p:cNvSpPr>
          <p:nvPr/>
        </p:nvSpPr>
        <p:spPr bwMode="auto">
          <a:xfrm>
            <a:off x="6674303" y="3290209"/>
            <a:ext cx="2006600" cy="2532063"/>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0" rIns="0"/>
          <a:lstStyle/>
          <a:p>
            <a:pPr>
              <a:lnSpc>
                <a:spcPct val="90000"/>
              </a:lnSpc>
              <a:spcBef>
                <a:spcPct val="40000"/>
              </a:spcBef>
              <a:defRPr/>
            </a:pPr>
            <a:r>
              <a:rPr lang="en-US" sz="1600"/>
              <a:t>Destination Schema</a:t>
            </a:r>
          </a:p>
        </p:txBody>
      </p:sp>
      <p:grpSp>
        <p:nvGrpSpPr>
          <p:cNvPr id="391" name="Group 235"/>
          <p:cNvGrpSpPr>
            <a:grpSpLocks/>
          </p:cNvGrpSpPr>
          <p:nvPr/>
        </p:nvGrpSpPr>
        <p:grpSpPr bwMode="auto">
          <a:xfrm flipH="1">
            <a:off x="7896678" y="3801384"/>
            <a:ext cx="182563" cy="228600"/>
            <a:chOff x="2313" y="1620"/>
            <a:chExt cx="246" cy="324"/>
          </a:xfrm>
        </p:grpSpPr>
        <p:sp>
          <p:nvSpPr>
            <p:cNvPr id="392" name="AutoShape 236"/>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93" name="Line 237"/>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94" name="Line 238"/>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95" name="Line 239"/>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96" name="Line 240"/>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97" name="Line 241"/>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98" name="Text Box 242"/>
          <p:cNvSpPr txBox="1">
            <a:spLocks noChangeArrowheads="1"/>
          </p:cNvSpPr>
          <p:nvPr/>
        </p:nvSpPr>
        <p:spPr bwMode="auto">
          <a:xfrm>
            <a:off x="6839560" y="3790272"/>
            <a:ext cx="1099981" cy="258532"/>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dirty="0" err="1" smtClean="0"/>
              <a:t>PurchaseOrder</a:t>
            </a:r>
            <a:endParaRPr lang="en-US" sz="1200" dirty="0"/>
          </a:p>
        </p:txBody>
      </p:sp>
      <p:grpSp>
        <p:nvGrpSpPr>
          <p:cNvPr id="399" name="Group 243"/>
          <p:cNvGrpSpPr>
            <a:grpSpLocks/>
          </p:cNvGrpSpPr>
          <p:nvPr/>
        </p:nvGrpSpPr>
        <p:grpSpPr bwMode="auto">
          <a:xfrm flipH="1">
            <a:off x="7650616" y="4049034"/>
            <a:ext cx="182562" cy="228600"/>
            <a:chOff x="883" y="1396"/>
            <a:chExt cx="115" cy="144"/>
          </a:xfrm>
        </p:grpSpPr>
        <p:sp>
          <p:nvSpPr>
            <p:cNvPr id="400" name="AutoShape 2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01" name="Line 24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02" name="Line 24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03" name="Line 2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04" name="Line 2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05" name="Line 2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06" name="Line 2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07" name="Text Box 251"/>
          <p:cNvSpPr txBox="1">
            <a:spLocks noChangeArrowheads="1"/>
          </p:cNvSpPr>
          <p:nvPr/>
        </p:nvSpPr>
        <p:spPr bwMode="auto">
          <a:xfrm>
            <a:off x="6723516" y="4033159"/>
            <a:ext cx="982662"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smtClean="0"/>
              <a:t>PO_Number</a:t>
            </a:r>
            <a:endParaRPr lang="en-US" sz="1200" dirty="0"/>
          </a:p>
        </p:txBody>
      </p:sp>
      <p:grpSp>
        <p:nvGrpSpPr>
          <p:cNvPr id="408" name="Group 252"/>
          <p:cNvGrpSpPr>
            <a:grpSpLocks/>
          </p:cNvGrpSpPr>
          <p:nvPr/>
        </p:nvGrpSpPr>
        <p:grpSpPr bwMode="auto">
          <a:xfrm>
            <a:off x="8163378" y="3871234"/>
            <a:ext cx="92075" cy="92075"/>
            <a:chOff x="834" y="1956"/>
            <a:chExt cx="58" cy="58"/>
          </a:xfrm>
        </p:grpSpPr>
        <p:sp>
          <p:nvSpPr>
            <p:cNvPr id="409" name="Rectangle 25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410" name="Line 25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411" name="Group 255"/>
          <p:cNvGrpSpPr>
            <a:grpSpLocks/>
          </p:cNvGrpSpPr>
          <p:nvPr/>
        </p:nvGrpSpPr>
        <p:grpSpPr bwMode="auto">
          <a:xfrm flipH="1">
            <a:off x="7650616" y="4309384"/>
            <a:ext cx="182562" cy="228600"/>
            <a:chOff x="883" y="1396"/>
            <a:chExt cx="115" cy="144"/>
          </a:xfrm>
        </p:grpSpPr>
        <p:sp>
          <p:nvSpPr>
            <p:cNvPr id="412" name="AutoShape 25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13" name="Line 25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14" name="Line 25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15" name="Line 25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16" name="Line 26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17" name="Line 26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18" name="Line 26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19" name="Text Box 263"/>
          <p:cNvSpPr txBox="1">
            <a:spLocks noChangeArrowheads="1"/>
          </p:cNvSpPr>
          <p:nvPr/>
        </p:nvSpPr>
        <p:spPr bwMode="auto">
          <a:xfrm>
            <a:off x="6717166" y="4287159"/>
            <a:ext cx="989012"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Date</a:t>
            </a:r>
          </a:p>
        </p:txBody>
      </p:sp>
      <p:sp>
        <p:nvSpPr>
          <p:cNvPr id="420" name="Line 264"/>
          <p:cNvSpPr>
            <a:spLocks noChangeShapeType="1"/>
          </p:cNvSpPr>
          <p:nvPr/>
        </p:nvSpPr>
        <p:spPr bwMode="auto">
          <a:xfrm>
            <a:off x="7988753" y="4052209"/>
            <a:ext cx="3175" cy="1166813"/>
          </a:xfrm>
          <a:prstGeom prst="line">
            <a:avLst/>
          </a:prstGeom>
          <a:noFill/>
          <a:ln w="12700" cap="rnd">
            <a:solidFill>
              <a:srgbClr val="4D4D4D"/>
            </a:solidFill>
            <a:prstDash val="sysDot"/>
            <a:round/>
            <a:headEnd/>
            <a:tailEnd/>
          </a:ln>
        </p:spPr>
        <p:txBody>
          <a:bodyPr wrap="none" anchor="ctr"/>
          <a:lstStyle/>
          <a:p>
            <a:endParaRPr lang="en-US"/>
          </a:p>
        </p:txBody>
      </p:sp>
      <p:sp>
        <p:nvSpPr>
          <p:cNvPr id="421" name="Line 265"/>
          <p:cNvSpPr>
            <a:spLocks noChangeShapeType="1"/>
          </p:cNvSpPr>
          <p:nvPr/>
        </p:nvSpPr>
        <p:spPr bwMode="auto">
          <a:xfrm flipH="1">
            <a:off x="8095116" y="3918859"/>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422" name="Line 266"/>
          <p:cNvSpPr>
            <a:spLocks noChangeShapeType="1"/>
          </p:cNvSpPr>
          <p:nvPr/>
        </p:nvSpPr>
        <p:spPr bwMode="auto">
          <a:xfrm>
            <a:off x="7861753" y="4166509"/>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423" name="Line 267"/>
          <p:cNvSpPr>
            <a:spLocks noChangeShapeType="1"/>
          </p:cNvSpPr>
          <p:nvPr/>
        </p:nvSpPr>
        <p:spPr bwMode="auto">
          <a:xfrm>
            <a:off x="7861753" y="4423684"/>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24" name="Group 268"/>
          <p:cNvGrpSpPr>
            <a:grpSpLocks/>
          </p:cNvGrpSpPr>
          <p:nvPr/>
        </p:nvGrpSpPr>
        <p:grpSpPr bwMode="auto">
          <a:xfrm flipH="1">
            <a:off x="7650616" y="4569734"/>
            <a:ext cx="182562" cy="228600"/>
            <a:chOff x="883" y="1396"/>
            <a:chExt cx="115" cy="144"/>
          </a:xfrm>
        </p:grpSpPr>
        <p:sp>
          <p:nvSpPr>
            <p:cNvPr id="425" name="AutoShape 26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26" name="Line 27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27" name="Line 27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28" name="Line 27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29" name="Line 27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30" name="Line 27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31" name="Line 27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32" name="Text Box 276"/>
          <p:cNvSpPr txBox="1">
            <a:spLocks noChangeArrowheads="1"/>
          </p:cNvSpPr>
          <p:nvPr/>
        </p:nvSpPr>
        <p:spPr bwMode="auto">
          <a:xfrm>
            <a:off x="6733041" y="4547509"/>
            <a:ext cx="973137"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smtClean="0"/>
              <a:t>Item_No</a:t>
            </a:r>
            <a:endParaRPr lang="en-US" sz="1100" dirty="0"/>
          </a:p>
        </p:txBody>
      </p:sp>
      <p:sp>
        <p:nvSpPr>
          <p:cNvPr id="433" name="Line 277"/>
          <p:cNvSpPr>
            <a:spLocks noChangeShapeType="1"/>
          </p:cNvSpPr>
          <p:nvPr/>
        </p:nvSpPr>
        <p:spPr bwMode="auto">
          <a:xfrm>
            <a:off x="7864928" y="4684034"/>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34" name="Group 278"/>
          <p:cNvGrpSpPr>
            <a:grpSpLocks/>
          </p:cNvGrpSpPr>
          <p:nvPr/>
        </p:nvGrpSpPr>
        <p:grpSpPr bwMode="auto">
          <a:xfrm flipH="1">
            <a:off x="7650616" y="4826909"/>
            <a:ext cx="182562" cy="228600"/>
            <a:chOff x="883" y="1396"/>
            <a:chExt cx="115" cy="144"/>
          </a:xfrm>
        </p:grpSpPr>
        <p:sp>
          <p:nvSpPr>
            <p:cNvPr id="435" name="AutoShape 27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36" name="Line 28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37" name="Line 28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38" name="Line 28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39" name="Line 28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40" name="Line 28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41" name="Line 28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42" name="Text Box 286"/>
          <p:cNvSpPr txBox="1">
            <a:spLocks noChangeArrowheads="1"/>
          </p:cNvSpPr>
          <p:nvPr/>
        </p:nvSpPr>
        <p:spPr bwMode="auto">
          <a:xfrm>
            <a:off x="6734628" y="4799922"/>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Quantity</a:t>
            </a:r>
          </a:p>
        </p:txBody>
      </p:sp>
      <p:sp>
        <p:nvSpPr>
          <p:cNvPr id="443" name="Line 287"/>
          <p:cNvSpPr>
            <a:spLocks noChangeShapeType="1"/>
          </p:cNvSpPr>
          <p:nvPr/>
        </p:nvSpPr>
        <p:spPr bwMode="auto">
          <a:xfrm>
            <a:off x="7893503" y="4941209"/>
            <a:ext cx="9683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44" name="Group 288"/>
          <p:cNvGrpSpPr>
            <a:grpSpLocks/>
          </p:cNvGrpSpPr>
          <p:nvPr/>
        </p:nvGrpSpPr>
        <p:grpSpPr bwMode="auto">
          <a:xfrm flipH="1">
            <a:off x="7650616" y="5084084"/>
            <a:ext cx="182562" cy="228600"/>
            <a:chOff x="883" y="1396"/>
            <a:chExt cx="115" cy="144"/>
          </a:xfrm>
        </p:grpSpPr>
        <p:sp>
          <p:nvSpPr>
            <p:cNvPr id="445" name="AutoShape 28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46" name="Line 29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47" name="Line 29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48" name="Line 29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49" name="Line 29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50" name="Line 29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51" name="Line 29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52" name="Text Box 296"/>
          <p:cNvSpPr txBox="1">
            <a:spLocks noChangeArrowheads="1"/>
          </p:cNvSpPr>
          <p:nvPr/>
        </p:nvSpPr>
        <p:spPr bwMode="auto">
          <a:xfrm>
            <a:off x="6617368" y="5057097"/>
            <a:ext cx="1088810" cy="244682"/>
          </a:xfrm>
          <a:prstGeom prst="rect">
            <a:avLst/>
          </a:prstGeom>
          <a:noFill/>
          <a:ln w="9525" algn="ctr">
            <a:noFill/>
            <a:miter lim="800000"/>
            <a:headEnd/>
            <a:tailEnd/>
          </a:ln>
        </p:spPr>
        <p:txBody>
          <a:bodyPr wrap="square">
            <a:spAutoFit/>
          </a:bodyPr>
          <a:lstStyle/>
          <a:p>
            <a:pPr algn="r">
              <a:lnSpc>
                <a:spcPct val="90000"/>
              </a:lnSpc>
              <a:spcBef>
                <a:spcPct val="40000"/>
              </a:spcBef>
            </a:pPr>
            <a:r>
              <a:rPr lang="en-US" sz="1100" dirty="0" err="1" smtClean="0"/>
              <a:t>Order_Status</a:t>
            </a:r>
            <a:endParaRPr lang="en-US" sz="1100" dirty="0"/>
          </a:p>
        </p:txBody>
      </p:sp>
      <p:sp>
        <p:nvSpPr>
          <p:cNvPr id="453" name="Line 297"/>
          <p:cNvSpPr>
            <a:spLocks noChangeShapeType="1"/>
          </p:cNvSpPr>
          <p:nvPr/>
        </p:nvSpPr>
        <p:spPr bwMode="auto">
          <a:xfrm>
            <a:off x="7858578" y="5195209"/>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454" name="Line 299"/>
          <p:cNvSpPr>
            <a:spLocks noChangeShapeType="1"/>
          </p:cNvSpPr>
          <p:nvPr/>
        </p:nvSpPr>
        <p:spPr bwMode="auto">
          <a:xfrm flipV="1">
            <a:off x="5072516" y="4950734"/>
            <a:ext cx="1974850" cy="6350"/>
          </a:xfrm>
          <a:prstGeom prst="line">
            <a:avLst/>
          </a:prstGeom>
          <a:noFill/>
          <a:ln w="19050">
            <a:solidFill>
              <a:srgbClr val="CC0000"/>
            </a:solidFill>
            <a:round/>
            <a:headEnd/>
            <a:tailEnd/>
          </a:ln>
        </p:spPr>
        <p:txBody>
          <a:bodyPr wrap="none" anchor="ctr"/>
          <a:lstStyle/>
          <a:p>
            <a:endParaRPr lang="en-US"/>
          </a:p>
        </p:txBody>
      </p:sp>
      <p:sp>
        <p:nvSpPr>
          <p:cNvPr id="455" name="Line 300"/>
          <p:cNvSpPr>
            <a:spLocks noChangeShapeType="1"/>
          </p:cNvSpPr>
          <p:nvPr/>
        </p:nvSpPr>
        <p:spPr bwMode="auto">
          <a:xfrm flipV="1">
            <a:off x="5256666" y="4684034"/>
            <a:ext cx="1841500" cy="0"/>
          </a:xfrm>
          <a:prstGeom prst="line">
            <a:avLst/>
          </a:prstGeom>
          <a:noFill/>
          <a:ln w="19050">
            <a:solidFill>
              <a:srgbClr val="CC0000"/>
            </a:solidFill>
            <a:round/>
            <a:headEnd/>
            <a:tailEnd/>
          </a:ln>
        </p:spPr>
        <p:txBody>
          <a:bodyPr wrap="none" anchor="ctr"/>
          <a:lstStyle/>
          <a:p>
            <a:endParaRPr lang="en-US"/>
          </a:p>
        </p:txBody>
      </p:sp>
      <p:sp>
        <p:nvSpPr>
          <p:cNvPr id="456" name="Line 301"/>
          <p:cNvSpPr>
            <a:spLocks noChangeShapeType="1"/>
          </p:cNvSpPr>
          <p:nvPr/>
        </p:nvSpPr>
        <p:spPr bwMode="auto">
          <a:xfrm flipV="1">
            <a:off x="5129666" y="4430034"/>
            <a:ext cx="2159000" cy="1028700"/>
          </a:xfrm>
          <a:prstGeom prst="line">
            <a:avLst/>
          </a:prstGeom>
          <a:noFill/>
          <a:ln w="19050">
            <a:solidFill>
              <a:srgbClr val="CC0000"/>
            </a:solidFill>
            <a:round/>
            <a:headEnd/>
            <a:tailEnd/>
          </a:ln>
        </p:spPr>
        <p:txBody>
          <a:bodyPr wrap="none" anchor="ctr"/>
          <a:lstStyle/>
          <a:p>
            <a:endParaRPr lang="en-US"/>
          </a:p>
        </p:txBody>
      </p:sp>
      <p:sp>
        <p:nvSpPr>
          <p:cNvPr id="457" name="Line 302"/>
          <p:cNvSpPr>
            <a:spLocks noChangeShapeType="1"/>
          </p:cNvSpPr>
          <p:nvPr/>
        </p:nvSpPr>
        <p:spPr bwMode="auto">
          <a:xfrm>
            <a:off x="5237616" y="4455434"/>
            <a:ext cx="1467984" cy="673100"/>
          </a:xfrm>
          <a:prstGeom prst="line">
            <a:avLst/>
          </a:prstGeom>
          <a:noFill/>
          <a:ln w="19050">
            <a:solidFill>
              <a:srgbClr val="CC0000"/>
            </a:solidFill>
            <a:round/>
            <a:headEnd/>
            <a:tailEnd/>
          </a:ln>
        </p:spPr>
        <p:txBody>
          <a:bodyPr wrap="none" anchor="ctr"/>
          <a:lstStyle/>
          <a:p>
            <a:endParaRPr lang="en-US"/>
          </a:p>
        </p:txBody>
      </p:sp>
      <p:grpSp>
        <p:nvGrpSpPr>
          <p:cNvPr id="458" name="Group 303"/>
          <p:cNvGrpSpPr>
            <a:grpSpLocks/>
          </p:cNvGrpSpPr>
          <p:nvPr/>
        </p:nvGrpSpPr>
        <p:grpSpPr bwMode="auto">
          <a:xfrm>
            <a:off x="4599442" y="5338084"/>
            <a:ext cx="588963" cy="231775"/>
            <a:chOff x="826" y="1292"/>
            <a:chExt cx="371" cy="146"/>
          </a:xfrm>
        </p:grpSpPr>
        <p:grpSp>
          <p:nvGrpSpPr>
            <p:cNvPr id="459" name="Group 304"/>
            <p:cNvGrpSpPr>
              <a:grpSpLocks/>
            </p:cNvGrpSpPr>
            <p:nvPr/>
          </p:nvGrpSpPr>
          <p:grpSpPr bwMode="auto">
            <a:xfrm>
              <a:off x="826" y="1294"/>
              <a:ext cx="115" cy="144"/>
              <a:chOff x="883" y="1396"/>
              <a:chExt cx="115" cy="144"/>
            </a:xfrm>
          </p:grpSpPr>
          <p:sp>
            <p:nvSpPr>
              <p:cNvPr id="461" name="AutoShape 3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62" name="Line 3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63" name="Line 3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64" name="Line 3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65" name="Line 3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66" name="Line 3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67" name="Line 3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60" name="Text Box 312"/>
            <p:cNvSpPr txBox="1">
              <a:spLocks noChangeArrowheads="1"/>
            </p:cNvSpPr>
            <p:nvPr/>
          </p:nvSpPr>
          <p:spPr bwMode="auto">
            <a:xfrm>
              <a:off x="913" y="1292"/>
              <a:ext cx="284" cy="145"/>
            </a:xfrm>
            <a:prstGeom prst="rect">
              <a:avLst/>
            </a:prstGeom>
            <a:noFill/>
            <a:ln w="9525" algn="ctr">
              <a:noFill/>
              <a:miter lim="800000"/>
              <a:headEnd/>
              <a:tailEnd/>
            </a:ln>
          </p:spPr>
          <p:txBody>
            <a:bodyPr wrap="none">
              <a:spAutoFit/>
            </a:bodyPr>
            <a:lstStyle/>
            <a:p>
              <a:pPr algn="l">
                <a:lnSpc>
                  <a:spcPct val="90000"/>
                </a:lnSpc>
                <a:spcBef>
                  <a:spcPct val="40000"/>
                </a:spcBef>
              </a:pPr>
              <a:r>
                <a:rPr lang="en-US" sz="1000" dirty="0"/>
                <a:t>Date</a:t>
              </a:r>
            </a:p>
          </p:txBody>
        </p:sp>
      </p:grpSp>
      <p:sp>
        <p:nvSpPr>
          <p:cNvPr id="468" name="Line 313"/>
          <p:cNvSpPr>
            <a:spLocks noChangeShapeType="1"/>
          </p:cNvSpPr>
          <p:nvPr/>
        </p:nvSpPr>
        <p:spPr bwMode="auto">
          <a:xfrm flipH="1">
            <a:off x="4448628" y="5460322"/>
            <a:ext cx="131763" cy="0"/>
          </a:xfrm>
          <a:prstGeom prst="line">
            <a:avLst/>
          </a:prstGeom>
          <a:noFill/>
          <a:ln w="12700" cap="rnd">
            <a:solidFill>
              <a:srgbClr val="4D4D4D"/>
            </a:solidFill>
            <a:prstDash val="sysDot"/>
            <a:round/>
            <a:headEnd/>
            <a:tailEnd/>
          </a:ln>
        </p:spPr>
        <p:txBody>
          <a:bodyPr wrap="none" anchor="ctr"/>
          <a:lstStyle/>
          <a:p>
            <a:endParaRPr lang="en-US"/>
          </a:p>
        </p:txBody>
      </p:sp>
      <p:sp>
        <p:nvSpPr>
          <p:cNvPr id="469" name="AutoShape 319"/>
          <p:cNvSpPr>
            <a:spLocks noChangeArrowheads="1"/>
          </p:cNvSpPr>
          <p:nvPr/>
        </p:nvSpPr>
        <p:spPr bwMode="auto">
          <a:xfrm>
            <a:off x="604385" y="4827197"/>
            <a:ext cx="2941638" cy="1310700"/>
          </a:xfrm>
          <a:prstGeom prst="roundRect">
            <a:avLst>
              <a:gd name="adj" fmla="val 7098"/>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wrap="square" tIns="137160" rIns="0" bIns="137160">
            <a:spAutoFit/>
          </a:bodyP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a:t>Change the format of data between messages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Example: translate between </a:t>
            </a:r>
            <a:r>
              <a:rPr lang="en-US" sz="1600" smtClean="0"/>
              <a:t/>
            </a:r>
            <a:br>
              <a:rPr lang="en-US" sz="1600" smtClean="0"/>
            </a:br>
            <a:r>
              <a:rPr lang="en-US" sz="1600" smtClean="0"/>
              <a:t>a </a:t>
            </a:r>
            <a:r>
              <a:rPr lang="en-US" sz="1600"/>
              <a:t>flat file and an XML file</a:t>
            </a:r>
          </a:p>
        </p:txBody>
      </p:sp>
      <p:sp>
        <p:nvSpPr>
          <p:cNvPr id="470" name="Line 320"/>
          <p:cNvSpPr>
            <a:spLocks noChangeShapeType="1"/>
          </p:cNvSpPr>
          <p:nvPr/>
        </p:nvSpPr>
        <p:spPr bwMode="auto">
          <a:xfrm flipV="1">
            <a:off x="5053466" y="4161747"/>
            <a:ext cx="1803400" cy="0"/>
          </a:xfrm>
          <a:prstGeom prst="line">
            <a:avLst/>
          </a:prstGeom>
          <a:noFill/>
          <a:ln w="19050">
            <a:solidFill>
              <a:srgbClr val="CC0000"/>
            </a:solidFill>
            <a:round/>
            <a:headEnd/>
            <a:tailEnd/>
          </a:ln>
        </p:spPr>
        <p:txBody>
          <a:bodyPr wrap="none" anchor="ctr"/>
          <a:lstStyle/>
          <a:p>
            <a:endParaRPr lang="en-US"/>
          </a:p>
        </p:txBody>
      </p:sp>
    </p:spTree>
    <p:extLst>
      <p:ext uri="{BB962C8B-B14F-4D97-AF65-F5344CB8AC3E}">
        <p14:creationId xmlns:p14="http://schemas.microsoft.com/office/powerpoint/2010/main" val="1031475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wipe(left)">
                                      <p:cBhvr>
                                        <p:cTn id="7" dur="500"/>
                                        <p:tgtEl>
                                          <p:spTgt spid="47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7"/>
                                        </p:tgtEl>
                                        <p:attrNameLst>
                                          <p:attrName>style.visibility</p:attrName>
                                        </p:attrNameLst>
                                      </p:cBhvr>
                                      <p:to>
                                        <p:strVal val="visible"/>
                                      </p:to>
                                    </p:set>
                                    <p:animEffect transition="in" filter="wipe(left)">
                                      <p:cBhvr>
                                        <p:cTn id="11" dur="500"/>
                                        <p:tgtEl>
                                          <p:spTgt spid="45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55"/>
                                        </p:tgtEl>
                                        <p:attrNameLst>
                                          <p:attrName>style.visibility</p:attrName>
                                        </p:attrNameLst>
                                      </p:cBhvr>
                                      <p:to>
                                        <p:strVal val="visible"/>
                                      </p:to>
                                    </p:set>
                                    <p:animEffect transition="in" filter="wipe(left)">
                                      <p:cBhvr>
                                        <p:cTn id="15" dur="500"/>
                                        <p:tgtEl>
                                          <p:spTgt spid="45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4"/>
                                        </p:tgtEl>
                                        <p:attrNameLst>
                                          <p:attrName>style.visibility</p:attrName>
                                        </p:attrNameLst>
                                      </p:cBhvr>
                                      <p:to>
                                        <p:strVal val="visible"/>
                                      </p:to>
                                    </p:set>
                                    <p:animEffect transition="in" filter="wipe(left)">
                                      <p:cBhvr>
                                        <p:cTn id="19" dur="500"/>
                                        <p:tgtEl>
                                          <p:spTgt spid="45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56"/>
                                        </p:tgtEl>
                                        <p:attrNameLst>
                                          <p:attrName>style.visibility</p:attrName>
                                        </p:attrNameLst>
                                      </p:cBhvr>
                                      <p:to>
                                        <p:strVal val="visible"/>
                                      </p:to>
                                    </p:set>
                                    <p:animEffect transition="in" filter="wipe(left)">
                                      <p:cBhvr>
                                        <p:cTn id="23"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animBg="1"/>
      <p:bldP spid="455" grpId="0" animBg="1"/>
      <p:bldP spid="456" grpId="0" animBg="1"/>
      <p:bldP spid="457" grpId="0" animBg="1"/>
      <p:bldP spid="47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Creating a Map by Using the BizTalk Mapper</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49</a:t>
            </a:fld>
            <a:endParaRPr lang="pt-PT" noProof="0"/>
          </a:p>
        </p:txBody>
      </p:sp>
      <p:pic>
        <p:nvPicPr>
          <p:cNvPr id="20" name="Picture 34" descr="D:\Users\Jerry\AppData\Local\Temp\SNAGHTML2b1d60.PNG"/>
          <p:cNvPicPr>
            <a:picLocks noChangeAspect="1" noChangeArrowheads="1"/>
          </p:cNvPicPr>
          <p:nvPr/>
        </p:nvPicPr>
        <p:blipFill>
          <a:blip r:embed="rId3" cstate="print"/>
          <a:srcRect/>
          <a:stretch>
            <a:fillRect/>
          </a:stretch>
        </p:blipFill>
        <p:spPr bwMode="auto">
          <a:xfrm>
            <a:off x="3905250" y="1593850"/>
            <a:ext cx="4783138" cy="3813175"/>
          </a:xfrm>
          <a:prstGeom prst="rect">
            <a:avLst/>
          </a:prstGeom>
          <a:noFill/>
          <a:ln w="9525">
            <a:noFill/>
            <a:miter lim="800000"/>
            <a:headEnd/>
            <a:tailEnd/>
          </a:ln>
        </p:spPr>
      </p:pic>
      <p:sp>
        <p:nvSpPr>
          <p:cNvPr id="21" name="AutoShape 30"/>
          <p:cNvSpPr>
            <a:spLocks noChangeArrowheads="1"/>
          </p:cNvSpPr>
          <p:nvPr/>
        </p:nvSpPr>
        <p:spPr bwMode="auto">
          <a:xfrm>
            <a:off x="352198" y="1685241"/>
            <a:ext cx="3435350" cy="3191559"/>
          </a:xfrm>
          <a:prstGeom prst="roundRect">
            <a:avLst>
              <a:gd name="adj" fmla="val 291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BizTalk Mapper</a:t>
            </a:r>
          </a:p>
        </p:txBody>
      </p:sp>
      <p:grpSp>
        <p:nvGrpSpPr>
          <p:cNvPr id="22" name="Group 21"/>
          <p:cNvGrpSpPr/>
          <p:nvPr/>
        </p:nvGrpSpPr>
        <p:grpSpPr>
          <a:xfrm>
            <a:off x="7072313" y="5140325"/>
            <a:ext cx="1228725" cy="955675"/>
            <a:chOff x="7072313" y="4986338"/>
            <a:chExt cx="1228725" cy="955675"/>
          </a:xfrm>
        </p:grpSpPr>
        <p:sp>
          <p:nvSpPr>
            <p:cNvPr id="23" name="Line 18"/>
            <p:cNvSpPr>
              <a:spLocks noChangeShapeType="1"/>
            </p:cNvSpPr>
            <p:nvPr/>
          </p:nvSpPr>
          <p:spPr bwMode="auto">
            <a:xfrm flipH="1" flipV="1">
              <a:off x="7685088" y="4986338"/>
              <a:ext cx="3175" cy="349250"/>
            </a:xfrm>
            <a:prstGeom prst="line">
              <a:avLst/>
            </a:prstGeom>
            <a:noFill/>
            <a:ln w="38100">
              <a:solidFill>
                <a:srgbClr val="CC0000"/>
              </a:solidFill>
              <a:round/>
              <a:headEnd/>
              <a:tailEnd type="triangle" w="med" len="med"/>
            </a:ln>
          </p:spPr>
          <p:txBody>
            <a:bodyPr anchor="ctr"/>
            <a:lstStyle/>
            <a:p>
              <a:endParaRPr lang="en-US"/>
            </a:p>
          </p:txBody>
        </p:sp>
        <p:sp>
          <p:nvSpPr>
            <p:cNvPr id="24" name="AutoShape 21"/>
            <p:cNvSpPr>
              <a:spLocks noChangeArrowheads="1"/>
            </p:cNvSpPr>
            <p:nvPr/>
          </p:nvSpPr>
          <p:spPr bwMode="auto">
            <a:xfrm>
              <a:off x="7072313" y="5329238"/>
              <a:ext cx="1228725" cy="612775"/>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defRPr/>
              </a:pPr>
              <a:r>
                <a:rPr lang="en-US" sz="1600" dirty="0"/>
                <a:t>Destination</a:t>
              </a:r>
              <a:br>
                <a:rPr lang="en-US" sz="1600" dirty="0"/>
              </a:br>
              <a:r>
                <a:rPr lang="en-US" sz="1600" dirty="0"/>
                <a:t>Schema</a:t>
              </a:r>
            </a:p>
          </p:txBody>
        </p:sp>
      </p:grpSp>
      <p:sp>
        <p:nvSpPr>
          <p:cNvPr id="25" name="AutoShape 22"/>
          <p:cNvSpPr>
            <a:spLocks noChangeArrowheads="1"/>
          </p:cNvSpPr>
          <p:nvPr/>
        </p:nvSpPr>
        <p:spPr bwMode="auto">
          <a:xfrm>
            <a:off x="580798" y="2167841"/>
            <a:ext cx="2978150" cy="2492240"/>
          </a:xfrm>
          <a:prstGeom prst="roundRect">
            <a:avLst>
              <a:gd name="adj" fmla="val 2449"/>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tIns="137160" rIns="0" bIns="137160">
            <a:spAutoFit/>
          </a:bodyPr>
          <a:lstStyle/>
          <a:p>
            <a:pPr marL="228600" indent="-228600" algn="l">
              <a:lnSpc>
                <a:spcPct val="90000"/>
              </a:lnSpc>
              <a:spcBef>
                <a:spcPct val="40000"/>
              </a:spcBef>
              <a:buClr>
                <a:srgbClr val="8DACD0"/>
              </a:buClr>
              <a:buSzPct val="80000"/>
              <a:buFont typeface="Wingdings" pitchFamily="2" charset="2"/>
              <a:buBlip>
                <a:blip r:embed="rId4"/>
              </a:buBlip>
              <a:defRPr/>
            </a:pPr>
            <a:r>
              <a:rPr lang="en-US" sz="1600" dirty="0"/>
              <a:t>Integrated within </a:t>
            </a:r>
            <a:br>
              <a:rPr lang="en-US" sz="1600" dirty="0"/>
            </a:br>
            <a:r>
              <a:rPr lang="en-US" sz="1600" dirty="0"/>
              <a:t>Visual Studio</a:t>
            </a:r>
          </a:p>
          <a:p>
            <a:pPr marL="228600" indent="-228600" algn="l">
              <a:lnSpc>
                <a:spcPct val="90000"/>
              </a:lnSpc>
              <a:spcBef>
                <a:spcPct val="40000"/>
              </a:spcBef>
              <a:buClr>
                <a:srgbClr val="8DACD0"/>
              </a:buClr>
              <a:buSzPct val="80000"/>
              <a:buFont typeface="Wingdings" pitchFamily="2" charset="2"/>
              <a:buBlip>
                <a:blip r:embed="rId4"/>
              </a:buBlip>
              <a:defRPr/>
            </a:pPr>
            <a:r>
              <a:rPr lang="en-US" sz="1600" dirty="0"/>
              <a:t>Starts when a map is opened or added to</a:t>
            </a:r>
            <a:br>
              <a:rPr lang="en-US" sz="1600" dirty="0"/>
            </a:br>
            <a:r>
              <a:rPr lang="en-US" sz="1600" dirty="0"/>
              <a:t>a project</a:t>
            </a:r>
          </a:p>
          <a:p>
            <a:pPr marL="228600" indent="-228600" algn="l">
              <a:lnSpc>
                <a:spcPct val="90000"/>
              </a:lnSpc>
              <a:spcBef>
                <a:spcPct val="40000"/>
              </a:spcBef>
              <a:buClr>
                <a:srgbClr val="8DACD0"/>
              </a:buClr>
              <a:buSzPct val="80000"/>
              <a:buFont typeface="Wingdings" pitchFamily="2" charset="2"/>
              <a:buBlip>
                <a:blip r:embed="rId4"/>
              </a:buBlip>
              <a:defRPr/>
            </a:pPr>
            <a:r>
              <a:rPr lang="en-US" sz="1600" dirty="0"/>
              <a:t>Source and destination schemas must be part of the project or contained in a referenced assembly</a:t>
            </a:r>
          </a:p>
        </p:txBody>
      </p:sp>
      <p:grpSp>
        <p:nvGrpSpPr>
          <p:cNvPr id="26" name="Group 25"/>
          <p:cNvGrpSpPr/>
          <p:nvPr/>
        </p:nvGrpSpPr>
        <p:grpSpPr>
          <a:xfrm>
            <a:off x="5548313" y="5121275"/>
            <a:ext cx="1228725" cy="974725"/>
            <a:chOff x="5548313" y="4967288"/>
            <a:chExt cx="1228725" cy="974725"/>
          </a:xfrm>
        </p:grpSpPr>
        <p:sp>
          <p:nvSpPr>
            <p:cNvPr id="27" name="Line 17"/>
            <p:cNvSpPr>
              <a:spLocks noChangeShapeType="1"/>
            </p:cNvSpPr>
            <p:nvPr/>
          </p:nvSpPr>
          <p:spPr bwMode="auto">
            <a:xfrm flipH="1" flipV="1">
              <a:off x="6161088" y="4967288"/>
              <a:ext cx="3175" cy="368300"/>
            </a:xfrm>
            <a:prstGeom prst="line">
              <a:avLst/>
            </a:prstGeom>
            <a:noFill/>
            <a:ln w="38100">
              <a:solidFill>
                <a:srgbClr val="CC0000"/>
              </a:solidFill>
              <a:round/>
              <a:headEnd/>
              <a:tailEnd type="triangle" w="med" len="med"/>
            </a:ln>
          </p:spPr>
          <p:txBody>
            <a:bodyPr anchor="ctr"/>
            <a:lstStyle/>
            <a:p>
              <a:endParaRPr lang="en-US" sz="1600"/>
            </a:p>
          </p:txBody>
        </p:sp>
        <p:sp>
          <p:nvSpPr>
            <p:cNvPr id="28" name="AutoShape 27"/>
            <p:cNvSpPr>
              <a:spLocks noChangeArrowheads="1"/>
            </p:cNvSpPr>
            <p:nvPr/>
          </p:nvSpPr>
          <p:spPr bwMode="auto">
            <a:xfrm>
              <a:off x="5548313" y="5329238"/>
              <a:ext cx="1228725" cy="612775"/>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defRPr/>
              </a:pPr>
              <a:r>
                <a:rPr lang="en-US" sz="1600"/>
                <a:t>Map Grid</a:t>
              </a:r>
            </a:p>
          </p:txBody>
        </p:sp>
      </p:grpSp>
      <p:grpSp>
        <p:nvGrpSpPr>
          <p:cNvPr id="29" name="Group 28"/>
          <p:cNvGrpSpPr/>
          <p:nvPr/>
        </p:nvGrpSpPr>
        <p:grpSpPr>
          <a:xfrm>
            <a:off x="4017963" y="5121275"/>
            <a:ext cx="1228725" cy="974725"/>
            <a:chOff x="4017963" y="4967288"/>
            <a:chExt cx="1228725" cy="974725"/>
          </a:xfrm>
        </p:grpSpPr>
        <p:sp>
          <p:nvSpPr>
            <p:cNvPr id="30" name="Line 28"/>
            <p:cNvSpPr>
              <a:spLocks noChangeShapeType="1"/>
            </p:cNvSpPr>
            <p:nvPr/>
          </p:nvSpPr>
          <p:spPr bwMode="auto">
            <a:xfrm flipH="1" flipV="1">
              <a:off x="4630738" y="4967288"/>
              <a:ext cx="3175" cy="368300"/>
            </a:xfrm>
            <a:prstGeom prst="line">
              <a:avLst/>
            </a:prstGeom>
            <a:noFill/>
            <a:ln w="38100">
              <a:solidFill>
                <a:srgbClr val="CC0000"/>
              </a:solidFill>
              <a:round/>
              <a:headEnd/>
              <a:tailEnd type="triangle" w="med" len="med"/>
            </a:ln>
          </p:spPr>
          <p:txBody>
            <a:bodyPr anchor="ctr"/>
            <a:lstStyle/>
            <a:p>
              <a:endParaRPr lang="en-US"/>
            </a:p>
          </p:txBody>
        </p:sp>
        <p:sp>
          <p:nvSpPr>
            <p:cNvPr id="31" name="AutoShape 29"/>
            <p:cNvSpPr>
              <a:spLocks noChangeArrowheads="1"/>
            </p:cNvSpPr>
            <p:nvPr/>
          </p:nvSpPr>
          <p:spPr bwMode="auto">
            <a:xfrm>
              <a:off x="4017963" y="5329238"/>
              <a:ext cx="1228725" cy="612775"/>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defRPr/>
              </a:pPr>
              <a:r>
                <a:rPr lang="en-US" sz="1600" dirty="0"/>
                <a:t>Source</a:t>
              </a:r>
              <a:br>
                <a:rPr lang="en-US" sz="1600" dirty="0"/>
              </a:br>
              <a:r>
                <a:rPr lang="en-US" sz="1600" dirty="0"/>
                <a:t>Schema</a:t>
              </a:r>
            </a:p>
          </p:txBody>
        </p:sp>
      </p:grpSp>
    </p:spTree>
    <p:extLst>
      <p:ext uri="{BB962C8B-B14F-4D97-AF65-F5344CB8AC3E}">
        <p14:creationId xmlns:p14="http://schemas.microsoft.com/office/powerpoint/2010/main" val="2867065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DevScope's philosophy</a:t>
            </a:r>
            <a:endParaRPr lang="en-US" dirty="0"/>
          </a:p>
        </p:txBody>
      </p:sp>
      <p:sp>
        <p:nvSpPr>
          <p:cNvPr id="7" name="Content Placeholder 6"/>
          <p:cNvSpPr>
            <a:spLocks noGrp="1"/>
          </p:cNvSpPr>
          <p:nvPr>
            <p:ph type="body" sz="quarter" idx="10"/>
          </p:nvPr>
        </p:nvSpPr>
        <p:spPr>
          <a:xfrm>
            <a:off x="396694" y="1752600"/>
            <a:ext cx="8363939" cy="4284250"/>
          </a:xfrm>
        </p:spPr>
        <p:txBody>
          <a:bodyPr/>
          <a:lstStyle/>
          <a:p>
            <a:r>
              <a:rPr lang="en-US" dirty="0" smtClean="0"/>
              <a:t>Team of high experience professionals with specialized know-how</a:t>
            </a:r>
          </a:p>
          <a:p>
            <a:pPr lvl="1"/>
            <a:r>
              <a:rPr lang="en-US" sz="2400" spc="-53" dirty="0" smtClean="0">
                <a:latin typeface="+mj-lt"/>
              </a:rPr>
              <a:t>Collaboration/SharePoint</a:t>
            </a:r>
            <a:r>
              <a:rPr lang="en-US" sz="2400" spc="-53" dirty="0">
                <a:latin typeface="+mj-lt"/>
              </a:rPr>
              <a:t>, </a:t>
            </a:r>
          </a:p>
          <a:p>
            <a:pPr lvl="1"/>
            <a:r>
              <a:rPr lang="en-US" sz="2400" spc="-53" dirty="0" smtClean="0">
                <a:latin typeface="+mj-lt"/>
              </a:rPr>
              <a:t>Business </a:t>
            </a:r>
            <a:r>
              <a:rPr lang="en-US" sz="2400" spc="-53" dirty="0">
                <a:latin typeface="+mj-lt"/>
              </a:rPr>
              <a:t>Intelligence, </a:t>
            </a:r>
          </a:p>
          <a:p>
            <a:pPr lvl="1"/>
            <a:r>
              <a:rPr lang="en-US" sz="2400" spc="-53" dirty="0" smtClean="0">
                <a:latin typeface="+mj-lt"/>
              </a:rPr>
              <a:t>CRM </a:t>
            </a:r>
            <a:endParaRPr lang="en-US" sz="2400" spc="-53" dirty="0">
              <a:latin typeface="+mj-lt"/>
            </a:endParaRPr>
          </a:p>
          <a:p>
            <a:pPr lvl="1"/>
            <a:r>
              <a:rPr lang="en-US" sz="2400" spc="-53" dirty="0" smtClean="0">
                <a:latin typeface="+mj-lt"/>
              </a:rPr>
              <a:t>System Integration (BizTalk)</a:t>
            </a:r>
            <a:endParaRPr lang="en-US" sz="2400" spc="-53" dirty="0">
              <a:latin typeface="+mj-lt"/>
            </a:endParaRPr>
          </a:p>
          <a:p>
            <a:pPr lvl="1"/>
            <a:endParaRPr lang="en-US" dirty="0" smtClean="0"/>
          </a:p>
          <a:p>
            <a:r>
              <a:rPr lang="en-US" dirty="0" smtClean="0"/>
              <a:t>Focus on innovation</a:t>
            </a:r>
          </a:p>
          <a:p>
            <a:r>
              <a:rPr lang="en-US" dirty="0" smtClean="0"/>
              <a:t>State of art technology</a:t>
            </a:r>
          </a:p>
          <a:p>
            <a:r>
              <a:rPr lang="en-US" dirty="0" smtClean="0"/>
              <a:t>Where we operate… World Wide</a:t>
            </a:r>
            <a:endParaRPr lang="en-US" dirty="0"/>
          </a:p>
        </p:txBody>
      </p:sp>
    </p:spTree>
    <p:extLst>
      <p:ext uri="{BB962C8B-B14F-4D97-AF65-F5344CB8AC3E}">
        <p14:creationId xmlns:p14="http://schemas.microsoft.com/office/powerpoint/2010/main" val="125778385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Creating a Map by Using the BizTalk Mapper</a:t>
            </a:r>
            <a:endParaRPr lang="pt-PT" dirty="0"/>
          </a:p>
        </p:txBody>
      </p:sp>
      <p:sp>
        <p:nvSpPr>
          <p:cNvPr id="3" name="Footer Placeholder 2"/>
          <p:cNvSpPr>
            <a:spLocks noGrp="1"/>
          </p:cNvSpPr>
          <p:nvPr>
            <p:ph type="ftr" sz="quarter" idx="13"/>
          </p:nvPr>
        </p:nvSpPr>
        <p:spPr>
          <a:xfrm>
            <a:off x="6553200" y="6382027"/>
            <a:ext cx="2895600" cy="203200"/>
          </a:xfrm>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50</a:t>
            </a:fld>
            <a:endParaRPr lang="pt-PT" noProof="0"/>
          </a:p>
        </p:txBody>
      </p:sp>
      <p:graphicFrame>
        <p:nvGraphicFramePr>
          <p:cNvPr id="314" name="Group 329"/>
          <p:cNvGraphicFramePr>
            <a:graphicFrameLocks noGrp="1"/>
          </p:cNvGraphicFramePr>
          <p:nvPr>
            <p:extLst/>
          </p:nvPr>
        </p:nvGraphicFramePr>
        <p:xfrm>
          <a:off x="293688" y="1390650"/>
          <a:ext cx="8551862" cy="5314950"/>
        </p:xfrm>
        <a:graphic>
          <a:graphicData uri="http://schemas.openxmlformats.org/drawingml/2006/table">
            <a:tbl>
              <a:tblPr/>
              <a:tblGrid>
                <a:gridCol w="3811587"/>
                <a:gridCol w="4740275"/>
              </a:tblGrid>
              <a:tr h="476250">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Arial Narrow" pitchFamily="34" charset="0"/>
                        </a:rPr>
                        <a:t>Link Type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Usage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160337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Simple link (one-to-one)</a:t>
                      </a: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Create a single link by dragging and dropping</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Can be made between nodes or records</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600200">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Structure link (multiple)</a:t>
                      </a: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Create multiple links simultaneously</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Relevant schema structures must be the same</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Use when node names are different but order is the same (or similar)</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63512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Name-matching link (multiple)</a:t>
                      </a: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Create multiple links simultaneously</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Record or field names must match</a:t>
                      </a:r>
                    </a:p>
                    <a:p>
                      <a:pPr marL="225425" marR="0" lvl="0" indent="-225425" algn="l" defTabSz="914400" rtl="0" eaLnBrk="0" fontAlgn="base" latinLnBrk="0" hangingPunct="0">
                        <a:lnSpc>
                          <a:spcPct val="90000"/>
                        </a:lnSpc>
                        <a:spcBef>
                          <a:spcPct val="40000"/>
                        </a:spcBef>
                        <a:spcAft>
                          <a:spcPct val="0"/>
                        </a:spcAft>
                        <a:buClr>
                          <a:srgbClr val="8DACD0"/>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Similar but not identical schema structures</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
        <p:nvSpPr>
          <p:cNvPr id="315" name="AutoShape 21"/>
          <p:cNvSpPr>
            <a:spLocks noChangeArrowheads="1"/>
          </p:cNvSpPr>
          <p:nvPr/>
        </p:nvSpPr>
        <p:spPr bwMode="auto">
          <a:xfrm>
            <a:off x="571500" y="1981200"/>
            <a:ext cx="1473200" cy="1138238"/>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316" name="AutoShape 22"/>
          <p:cNvSpPr>
            <a:spLocks noChangeArrowheads="1"/>
          </p:cNvSpPr>
          <p:nvPr/>
        </p:nvSpPr>
        <p:spPr bwMode="auto">
          <a:xfrm>
            <a:off x="2393950" y="1981200"/>
            <a:ext cx="1473200" cy="1150938"/>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317" name="Group 23"/>
          <p:cNvGrpSpPr>
            <a:grpSpLocks/>
          </p:cNvGrpSpPr>
          <p:nvPr/>
        </p:nvGrpSpPr>
        <p:grpSpPr bwMode="auto">
          <a:xfrm>
            <a:off x="1082677" y="2805113"/>
            <a:ext cx="704851" cy="257175"/>
            <a:chOff x="826" y="1292"/>
            <a:chExt cx="444" cy="162"/>
          </a:xfrm>
        </p:grpSpPr>
        <p:grpSp>
          <p:nvGrpSpPr>
            <p:cNvPr id="318" name="Group 24"/>
            <p:cNvGrpSpPr>
              <a:grpSpLocks/>
            </p:cNvGrpSpPr>
            <p:nvPr/>
          </p:nvGrpSpPr>
          <p:grpSpPr bwMode="auto">
            <a:xfrm>
              <a:off x="826" y="1294"/>
              <a:ext cx="115" cy="144"/>
              <a:chOff x="883" y="1396"/>
              <a:chExt cx="115" cy="144"/>
            </a:xfrm>
          </p:grpSpPr>
          <p:sp>
            <p:nvSpPr>
              <p:cNvPr id="320" name="AutoShape 2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21" name="Line 2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22" name="Line 2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23" name="Line 2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24" name="Line 2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25" name="Line 3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26" name="Line 3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19" name="Text Box 32"/>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ItemID</a:t>
              </a:r>
            </a:p>
          </p:txBody>
        </p:sp>
      </p:grpSp>
      <p:grpSp>
        <p:nvGrpSpPr>
          <p:cNvPr id="327" name="Group 33"/>
          <p:cNvGrpSpPr>
            <a:grpSpLocks/>
          </p:cNvGrpSpPr>
          <p:nvPr/>
        </p:nvGrpSpPr>
        <p:grpSpPr bwMode="auto">
          <a:xfrm>
            <a:off x="844552" y="2033588"/>
            <a:ext cx="757239" cy="257175"/>
            <a:chOff x="822" y="1078"/>
            <a:chExt cx="477" cy="162"/>
          </a:xfrm>
        </p:grpSpPr>
        <p:grpSp>
          <p:nvGrpSpPr>
            <p:cNvPr id="328" name="Group 34"/>
            <p:cNvGrpSpPr>
              <a:grpSpLocks/>
            </p:cNvGrpSpPr>
            <p:nvPr/>
          </p:nvGrpSpPr>
          <p:grpSpPr bwMode="auto">
            <a:xfrm>
              <a:off x="822" y="1082"/>
              <a:ext cx="115" cy="144"/>
              <a:chOff x="2313" y="1620"/>
              <a:chExt cx="246" cy="324"/>
            </a:xfrm>
          </p:grpSpPr>
          <p:sp>
            <p:nvSpPr>
              <p:cNvPr id="330" name="AutoShape 3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31" name="Line 3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32" name="Line 3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33" name="Line 3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34" name="Line 3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35" name="Line 4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29" name="Text Box 41"/>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a:t>Record</a:t>
              </a:r>
            </a:p>
          </p:txBody>
        </p:sp>
      </p:grpSp>
      <p:grpSp>
        <p:nvGrpSpPr>
          <p:cNvPr id="336" name="Group 42"/>
          <p:cNvGrpSpPr>
            <a:grpSpLocks/>
          </p:cNvGrpSpPr>
          <p:nvPr/>
        </p:nvGrpSpPr>
        <p:grpSpPr bwMode="auto">
          <a:xfrm>
            <a:off x="1079500" y="2284413"/>
            <a:ext cx="503238" cy="257175"/>
            <a:chOff x="826" y="1292"/>
            <a:chExt cx="317" cy="162"/>
          </a:xfrm>
        </p:grpSpPr>
        <p:grpSp>
          <p:nvGrpSpPr>
            <p:cNvPr id="337" name="Group 43"/>
            <p:cNvGrpSpPr>
              <a:grpSpLocks/>
            </p:cNvGrpSpPr>
            <p:nvPr/>
          </p:nvGrpSpPr>
          <p:grpSpPr bwMode="auto">
            <a:xfrm>
              <a:off x="826" y="1294"/>
              <a:ext cx="115" cy="144"/>
              <a:chOff x="883" y="1396"/>
              <a:chExt cx="115" cy="144"/>
            </a:xfrm>
          </p:grpSpPr>
          <p:sp>
            <p:nvSpPr>
              <p:cNvPr id="339" name="AutoShape 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40" name="Line 4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41" name="Line 4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42" name="Line 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43" name="Line 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44" name="Line 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45" name="Line 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38" name="Text Box 51"/>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346" name="Group 52"/>
          <p:cNvGrpSpPr>
            <a:grpSpLocks/>
          </p:cNvGrpSpPr>
          <p:nvPr/>
        </p:nvGrpSpPr>
        <p:grpSpPr bwMode="auto">
          <a:xfrm>
            <a:off x="677863" y="2128838"/>
            <a:ext cx="92075" cy="92075"/>
            <a:chOff x="834" y="1956"/>
            <a:chExt cx="58" cy="58"/>
          </a:xfrm>
        </p:grpSpPr>
        <p:sp>
          <p:nvSpPr>
            <p:cNvPr id="347" name="Rectangle 5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48" name="Line 5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49" name="Group 55"/>
          <p:cNvGrpSpPr>
            <a:grpSpLocks/>
          </p:cNvGrpSpPr>
          <p:nvPr/>
        </p:nvGrpSpPr>
        <p:grpSpPr bwMode="auto">
          <a:xfrm>
            <a:off x="1079500" y="2544763"/>
            <a:ext cx="704850" cy="257175"/>
            <a:chOff x="826" y="1292"/>
            <a:chExt cx="444" cy="162"/>
          </a:xfrm>
        </p:grpSpPr>
        <p:grpSp>
          <p:nvGrpSpPr>
            <p:cNvPr id="350" name="Group 56"/>
            <p:cNvGrpSpPr>
              <a:grpSpLocks/>
            </p:cNvGrpSpPr>
            <p:nvPr/>
          </p:nvGrpSpPr>
          <p:grpSpPr bwMode="auto">
            <a:xfrm>
              <a:off x="826" y="1294"/>
              <a:ext cx="115" cy="144"/>
              <a:chOff x="883" y="1396"/>
              <a:chExt cx="115" cy="144"/>
            </a:xfrm>
          </p:grpSpPr>
          <p:sp>
            <p:nvSpPr>
              <p:cNvPr id="352" name="AutoShape 5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53" name="Line 5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54" name="Line 5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55" name="Line 6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56" name="Line 6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57" name="Line 6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58" name="Line 6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51" name="Text Box 64"/>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359" name="Line 65"/>
          <p:cNvSpPr>
            <a:spLocks noChangeShapeType="1"/>
          </p:cNvSpPr>
          <p:nvPr/>
        </p:nvSpPr>
        <p:spPr bwMode="auto">
          <a:xfrm>
            <a:off x="925513" y="2286000"/>
            <a:ext cx="3175" cy="636588"/>
          </a:xfrm>
          <a:prstGeom prst="line">
            <a:avLst/>
          </a:prstGeom>
          <a:noFill/>
          <a:ln w="12700" cap="rnd">
            <a:solidFill>
              <a:srgbClr val="4D4D4D"/>
            </a:solidFill>
            <a:prstDash val="sysDot"/>
            <a:round/>
            <a:headEnd/>
            <a:tailEnd/>
          </a:ln>
        </p:spPr>
        <p:txBody>
          <a:bodyPr wrap="none" anchor="ctr"/>
          <a:lstStyle/>
          <a:p>
            <a:endParaRPr lang="en-US"/>
          </a:p>
        </p:txBody>
      </p:sp>
      <p:sp>
        <p:nvSpPr>
          <p:cNvPr id="360" name="Line 66"/>
          <p:cNvSpPr>
            <a:spLocks noChangeShapeType="1"/>
          </p:cNvSpPr>
          <p:nvPr/>
        </p:nvSpPr>
        <p:spPr bwMode="auto">
          <a:xfrm flipH="1">
            <a:off x="776288" y="2176463"/>
            <a:ext cx="58737" cy="1587"/>
          </a:xfrm>
          <a:prstGeom prst="line">
            <a:avLst/>
          </a:prstGeom>
          <a:noFill/>
          <a:ln w="12700" cap="rnd">
            <a:solidFill>
              <a:srgbClr val="4D4D4D"/>
            </a:solidFill>
            <a:prstDash val="sysDot"/>
            <a:round/>
            <a:headEnd/>
            <a:tailEnd/>
          </a:ln>
        </p:spPr>
        <p:txBody>
          <a:bodyPr wrap="none" anchor="ctr"/>
          <a:lstStyle/>
          <a:p>
            <a:endParaRPr lang="en-US"/>
          </a:p>
        </p:txBody>
      </p:sp>
      <p:sp>
        <p:nvSpPr>
          <p:cNvPr id="361" name="Line 67"/>
          <p:cNvSpPr>
            <a:spLocks noChangeShapeType="1"/>
          </p:cNvSpPr>
          <p:nvPr/>
        </p:nvSpPr>
        <p:spPr bwMode="auto">
          <a:xfrm flipH="1">
            <a:off x="928688" y="240982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62" name="Line 68"/>
          <p:cNvSpPr>
            <a:spLocks noChangeShapeType="1"/>
          </p:cNvSpPr>
          <p:nvPr/>
        </p:nvSpPr>
        <p:spPr bwMode="auto">
          <a:xfrm flipH="1">
            <a:off x="928688" y="266700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63" name="Line 69"/>
          <p:cNvSpPr>
            <a:spLocks noChangeShapeType="1"/>
          </p:cNvSpPr>
          <p:nvPr/>
        </p:nvSpPr>
        <p:spPr bwMode="auto">
          <a:xfrm flipH="1">
            <a:off x="928688" y="292100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64" name="Group 71"/>
          <p:cNvGrpSpPr>
            <a:grpSpLocks/>
          </p:cNvGrpSpPr>
          <p:nvPr/>
        </p:nvGrpSpPr>
        <p:grpSpPr bwMode="auto">
          <a:xfrm flipH="1">
            <a:off x="3455988" y="2074863"/>
            <a:ext cx="182562" cy="228600"/>
            <a:chOff x="2313" y="1620"/>
            <a:chExt cx="246" cy="324"/>
          </a:xfrm>
        </p:grpSpPr>
        <p:sp>
          <p:nvSpPr>
            <p:cNvPr id="365" name="AutoShape 7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66" name="Line 73"/>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67" name="Line 74"/>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68" name="Line 75"/>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69" name="Line 76"/>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70" name="Line 77"/>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71" name="Text Box 78"/>
          <p:cNvSpPr txBox="1">
            <a:spLocks noChangeArrowheads="1"/>
          </p:cNvSpPr>
          <p:nvPr/>
        </p:nvSpPr>
        <p:spPr bwMode="auto">
          <a:xfrm>
            <a:off x="2973388" y="2063750"/>
            <a:ext cx="525462"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372" name="Group 79"/>
          <p:cNvGrpSpPr>
            <a:grpSpLocks/>
          </p:cNvGrpSpPr>
          <p:nvPr/>
        </p:nvGrpSpPr>
        <p:grpSpPr bwMode="auto">
          <a:xfrm flipH="1">
            <a:off x="3209925" y="2322513"/>
            <a:ext cx="182563" cy="228600"/>
            <a:chOff x="883" y="1396"/>
            <a:chExt cx="115" cy="144"/>
          </a:xfrm>
        </p:grpSpPr>
        <p:sp>
          <p:nvSpPr>
            <p:cNvPr id="373" name="AutoShape 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74" name="Line 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75" name="Line 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76" name="Line 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77" name="Line 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78" name="Line 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79" name="Line 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80" name="Text Box 87"/>
          <p:cNvSpPr txBox="1">
            <a:spLocks noChangeArrowheads="1"/>
          </p:cNvSpPr>
          <p:nvPr/>
        </p:nvSpPr>
        <p:spPr bwMode="auto">
          <a:xfrm>
            <a:off x="2282825" y="2300288"/>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 No</a:t>
            </a:r>
          </a:p>
        </p:txBody>
      </p:sp>
      <p:grpSp>
        <p:nvGrpSpPr>
          <p:cNvPr id="381" name="Group 88"/>
          <p:cNvGrpSpPr>
            <a:grpSpLocks/>
          </p:cNvGrpSpPr>
          <p:nvPr/>
        </p:nvGrpSpPr>
        <p:grpSpPr bwMode="auto">
          <a:xfrm>
            <a:off x="3722688" y="2144713"/>
            <a:ext cx="92075" cy="92075"/>
            <a:chOff x="834" y="1956"/>
            <a:chExt cx="58" cy="58"/>
          </a:xfrm>
        </p:grpSpPr>
        <p:sp>
          <p:nvSpPr>
            <p:cNvPr id="382" name="Rectangle 89"/>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83" name="Line 90"/>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84" name="Group 91"/>
          <p:cNvGrpSpPr>
            <a:grpSpLocks/>
          </p:cNvGrpSpPr>
          <p:nvPr/>
        </p:nvGrpSpPr>
        <p:grpSpPr bwMode="auto">
          <a:xfrm flipH="1">
            <a:off x="3209925" y="2582863"/>
            <a:ext cx="182563" cy="228600"/>
            <a:chOff x="883" y="1396"/>
            <a:chExt cx="115" cy="144"/>
          </a:xfrm>
        </p:grpSpPr>
        <p:sp>
          <p:nvSpPr>
            <p:cNvPr id="385" name="AutoShape 9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86" name="Line 9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87" name="Line 9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88" name="Line 9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89" name="Line 9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90" name="Line 9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91" name="Line 9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92" name="Text Box 99"/>
          <p:cNvSpPr txBox="1">
            <a:spLocks noChangeArrowheads="1"/>
          </p:cNvSpPr>
          <p:nvPr/>
        </p:nvSpPr>
        <p:spPr bwMode="auto">
          <a:xfrm>
            <a:off x="2276475" y="2560638"/>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Date</a:t>
            </a:r>
          </a:p>
        </p:txBody>
      </p:sp>
      <p:sp>
        <p:nvSpPr>
          <p:cNvPr id="393" name="Line 100"/>
          <p:cNvSpPr>
            <a:spLocks noChangeShapeType="1"/>
          </p:cNvSpPr>
          <p:nvPr/>
        </p:nvSpPr>
        <p:spPr bwMode="auto">
          <a:xfrm>
            <a:off x="3548063" y="2325688"/>
            <a:ext cx="0" cy="630237"/>
          </a:xfrm>
          <a:prstGeom prst="line">
            <a:avLst/>
          </a:prstGeom>
          <a:noFill/>
          <a:ln w="12700" cap="rnd">
            <a:solidFill>
              <a:srgbClr val="4D4D4D"/>
            </a:solidFill>
            <a:prstDash val="sysDot"/>
            <a:round/>
            <a:headEnd/>
            <a:tailEnd/>
          </a:ln>
        </p:spPr>
        <p:txBody>
          <a:bodyPr wrap="none" anchor="ctr"/>
          <a:lstStyle/>
          <a:p>
            <a:endParaRPr lang="en-US"/>
          </a:p>
        </p:txBody>
      </p:sp>
      <p:sp>
        <p:nvSpPr>
          <p:cNvPr id="394" name="Line 101"/>
          <p:cNvSpPr>
            <a:spLocks noChangeShapeType="1"/>
          </p:cNvSpPr>
          <p:nvPr/>
        </p:nvSpPr>
        <p:spPr bwMode="auto">
          <a:xfrm flipH="1">
            <a:off x="3654425" y="2192338"/>
            <a:ext cx="58738" cy="1587"/>
          </a:xfrm>
          <a:prstGeom prst="line">
            <a:avLst/>
          </a:prstGeom>
          <a:noFill/>
          <a:ln w="12700" cap="rnd">
            <a:solidFill>
              <a:srgbClr val="4D4D4D"/>
            </a:solidFill>
            <a:prstDash val="sysDot"/>
            <a:round/>
            <a:headEnd/>
            <a:tailEnd/>
          </a:ln>
        </p:spPr>
        <p:txBody>
          <a:bodyPr wrap="none" anchor="ctr"/>
          <a:lstStyle/>
          <a:p>
            <a:endParaRPr lang="en-US"/>
          </a:p>
        </p:txBody>
      </p:sp>
      <p:sp>
        <p:nvSpPr>
          <p:cNvPr id="395" name="Line 102"/>
          <p:cNvSpPr>
            <a:spLocks noChangeShapeType="1"/>
          </p:cNvSpPr>
          <p:nvPr/>
        </p:nvSpPr>
        <p:spPr bwMode="auto">
          <a:xfrm>
            <a:off x="3421063" y="24399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96" name="Line 103"/>
          <p:cNvSpPr>
            <a:spLocks noChangeShapeType="1"/>
          </p:cNvSpPr>
          <p:nvPr/>
        </p:nvSpPr>
        <p:spPr bwMode="auto">
          <a:xfrm>
            <a:off x="3421063" y="2697163"/>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97" name="Group 104"/>
          <p:cNvGrpSpPr>
            <a:grpSpLocks/>
          </p:cNvGrpSpPr>
          <p:nvPr/>
        </p:nvGrpSpPr>
        <p:grpSpPr bwMode="auto">
          <a:xfrm flipH="1">
            <a:off x="3209925" y="2843213"/>
            <a:ext cx="182563" cy="228600"/>
            <a:chOff x="883" y="1396"/>
            <a:chExt cx="115" cy="144"/>
          </a:xfrm>
        </p:grpSpPr>
        <p:sp>
          <p:nvSpPr>
            <p:cNvPr id="398" name="AutoShape 1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99" name="Line 1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00" name="Line 1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01"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02"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03"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04"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05" name="Text Box 112"/>
          <p:cNvSpPr txBox="1">
            <a:spLocks noChangeArrowheads="1"/>
          </p:cNvSpPr>
          <p:nvPr/>
        </p:nvSpPr>
        <p:spPr bwMode="auto">
          <a:xfrm>
            <a:off x="2292350" y="2820988"/>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 No</a:t>
            </a:r>
          </a:p>
        </p:txBody>
      </p:sp>
      <p:sp>
        <p:nvSpPr>
          <p:cNvPr id="406" name="Line 113"/>
          <p:cNvSpPr>
            <a:spLocks noChangeShapeType="1"/>
          </p:cNvSpPr>
          <p:nvPr/>
        </p:nvSpPr>
        <p:spPr bwMode="auto">
          <a:xfrm>
            <a:off x="3424238" y="29575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07" name="AutoShape 114"/>
          <p:cNvSpPr>
            <a:spLocks noChangeArrowheads="1"/>
          </p:cNvSpPr>
          <p:nvPr/>
        </p:nvSpPr>
        <p:spPr bwMode="auto">
          <a:xfrm>
            <a:off x="571500" y="3582988"/>
            <a:ext cx="1473200" cy="11382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408" name="AutoShape 115"/>
          <p:cNvSpPr>
            <a:spLocks noChangeArrowheads="1"/>
          </p:cNvSpPr>
          <p:nvPr/>
        </p:nvSpPr>
        <p:spPr bwMode="auto">
          <a:xfrm>
            <a:off x="2422525" y="3592513"/>
            <a:ext cx="1473200" cy="11509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409" name="Group 116"/>
          <p:cNvGrpSpPr>
            <a:grpSpLocks/>
          </p:cNvGrpSpPr>
          <p:nvPr/>
        </p:nvGrpSpPr>
        <p:grpSpPr bwMode="auto">
          <a:xfrm>
            <a:off x="1082675" y="4406900"/>
            <a:ext cx="704850" cy="257175"/>
            <a:chOff x="826" y="1292"/>
            <a:chExt cx="444" cy="162"/>
          </a:xfrm>
        </p:grpSpPr>
        <p:grpSp>
          <p:nvGrpSpPr>
            <p:cNvPr id="410" name="Group 117"/>
            <p:cNvGrpSpPr>
              <a:grpSpLocks/>
            </p:cNvGrpSpPr>
            <p:nvPr/>
          </p:nvGrpSpPr>
          <p:grpSpPr bwMode="auto">
            <a:xfrm>
              <a:off x="826" y="1294"/>
              <a:ext cx="115" cy="144"/>
              <a:chOff x="883" y="1396"/>
              <a:chExt cx="115" cy="144"/>
            </a:xfrm>
          </p:grpSpPr>
          <p:sp>
            <p:nvSpPr>
              <p:cNvPr id="412" name="AutoShape 11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13" name="Line 11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14" name="Line 12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15" name="Line 12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16" name="Line 12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17" name="Line 12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18" name="Line 12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11" name="Text Box 125"/>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ItemID</a:t>
              </a:r>
            </a:p>
          </p:txBody>
        </p:sp>
      </p:grpSp>
      <p:grpSp>
        <p:nvGrpSpPr>
          <p:cNvPr id="419" name="Group 126"/>
          <p:cNvGrpSpPr>
            <a:grpSpLocks/>
          </p:cNvGrpSpPr>
          <p:nvPr/>
        </p:nvGrpSpPr>
        <p:grpSpPr bwMode="auto">
          <a:xfrm>
            <a:off x="844550" y="3635375"/>
            <a:ext cx="757238" cy="257175"/>
            <a:chOff x="822" y="1078"/>
            <a:chExt cx="477" cy="162"/>
          </a:xfrm>
        </p:grpSpPr>
        <p:grpSp>
          <p:nvGrpSpPr>
            <p:cNvPr id="420" name="Group 127"/>
            <p:cNvGrpSpPr>
              <a:grpSpLocks/>
            </p:cNvGrpSpPr>
            <p:nvPr/>
          </p:nvGrpSpPr>
          <p:grpSpPr bwMode="auto">
            <a:xfrm>
              <a:off x="822" y="1082"/>
              <a:ext cx="115" cy="144"/>
              <a:chOff x="2313" y="1620"/>
              <a:chExt cx="246" cy="324"/>
            </a:xfrm>
          </p:grpSpPr>
          <p:sp>
            <p:nvSpPr>
              <p:cNvPr id="422" name="AutoShape 128"/>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23" name="Line 129"/>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424" name="Line 130"/>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425" name="Line 131"/>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426" name="Line 132"/>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427" name="Line 133"/>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421" name="Text Box 134"/>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428" name="Group 135"/>
          <p:cNvGrpSpPr>
            <a:grpSpLocks/>
          </p:cNvGrpSpPr>
          <p:nvPr/>
        </p:nvGrpSpPr>
        <p:grpSpPr bwMode="auto">
          <a:xfrm>
            <a:off x="1079500" y="3886200"/>
            <a:ext cx="503238" cy="257175"/>
            <a:chOff x="826" y="1292"/>
            <a:chExt cx="317" cy="162"/>
          </a:xfrm>
        </p:grpSpPr>
        <p:grpSp>
          <p:nvGrpSpPr>
            <p:cNvPr id="429" name="Group 136"/>
            <p:cNvGrpSpPr>
              <a:grpSpLocks/>
            </p:cNvGrpSpPr>
            <p:nvPr/>
          </p:nvGrpSpPr>
          <p:grpSpPr bwMode="auto">
            <a:xfrm>
              <a:off x="826" y="1294"/>
              <a:ext cx="115" cy="144"/>
              <a:chOff x="883" y="1396"/>
              <a:chExt cx="115" cy="144"/>
            </a:xfrm>
          </p:grpSpPr>
          <p:sp>
            <p:nvSpPr>
              <p:cNvPr id="431" name="AutoShape 13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32" name="Line 13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33" name="Line 13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34" name="Line 14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35" name="Line 14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36" name="Line 14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37" name="Line 14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30" name="Text Box 144"/>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438" name="Group 145"/>
          <p:cNvGrpSpPr>
            <a:grpSpLocks/>
          </p:cNvGrpSpPr>
          <p:nvPr/>
        </p:nvGrpSpPr>
        <p:grpSpPr bwMode="auto">
          <a:xfrm>
            <a:off x="677863" y="3730625"/>
            <a:ext cx="92075" cy="92075"/>
            <a:chOff x="834" y="1956"/>
            <a:chExt cx="58" cy="58"/>
          </a:xfrm>
        </p:grpSpPr>
        <p:sp>
          <p:nvSpPr>
            <p:cNvPr id="439" name="Rectangle 146"/>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440" name="Line 147"/>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441" name="Group 148"/>
          <p:cNvGrpSpPr>
            <a:grpSpLocks/>
          </p:cNvGrpSpPr>
          <p:nvPr/>
        </p:nvGrpSpPr>
        <p:grpSpPr bwMode="auto">
          <a:xfrm>
            <a:off x="1079500" y="4146550"/>
            <a:ext cx="704850" cy="257175"/>
            <a:chOff x="826" y="1292"/>
            <a:chExt cx="444" cy="162"/>
          </a:xfrm>
        </p:grpSpPr>
        <p:grpSp>
          <p:nvGrpSpPr>
            <p:cNvPr id="442" name="Group 149"/>
            <p:cNvGrpSpPr>
              <a:grpSpLocks/>
            </p:cNvGrpSpPr>
            <p:nvPr/>
          </p:nvGrpSpPr>
          <p:grpSpPr bwMode="auto">
            <a:xfrm>
              <a:off x="826" y="1294"/>
              <a:ext cx="115" cy="144"/>
              <a:chOff x="883" y="1396"/>
              <a:chExt cx="115" cy="144"/>
            </a:xfrm>
          </p:grpSpPr>
          <p:sp>
            <p:nvSpPr>
              <p:cNvPr id="444" name="AutoShape 15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45" name="Line 15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46" name="Line 15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47" name="Line 15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48" name="Line 15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49" name="Line 15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50" name="Line 15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43" name="Text Box 157"/>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451" name="Line 158"/>
          <p:cNvSpPr>
            <a:spLocks noChangeShapeType="1"/>
          </p:cNvSpPr>
          <p:nvPr/>
        </p:nvSpPr>
        <p:spPr bwMode="auto">
          <a:xfrm>
            <a:off x="925513" y="3887788"/>
            <a:ext cx="3175" cy="636587"/>
          </a:xfrm>
          <a:prstGeom prst="line">
            <a:avLst/>
          </a:prstGeom>
          <a:noFill/>
          <a:ln w="12700" cap="rnd">
            <a:solidFill>
              <a:srgbClr val="4D4D4D"/>
            </a:solidFill>
            <a:prstDash val="sysDot"/>
            <a:round/>
            <a:headEnd/>
            <a:tailEnd/>
          </a:ln>
        </p:spPr>
        <p:txBody>
          <a:bodyPr wrap="none" anchor="ctr"/>
          <a:lstStyle/>
          <a:p>
            <a:endParaRPr lang="en-US"/>
          </a:p>
        </p:txBody>
      </p:sp>
      <p:sp>
        <p:nvSpPr>
          <p:cNvPr id="452" name="Line 159"/>
          <p:cNvSpPr>
            <a:spLocks noChangeShapeType="1"/>
          </p:cNvSpPr>
          <p:nvPr/>
        </p:nvSpPr>
        <p:spPr bwMode="auto">
          <a:xfrm flipH="1">
            <a:off x="776288" y="3778250"/>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453" name="Line 160"/>
          <p:cNvSpPr>
            <a:spLocks noChangeShapeType="1"/>
          </p:cNvSpPr>
          <p:nvPr/>
        </p:nvSpPr>
        <p:spPr bwMode="auto">
          <a:xfrm flipH="1">
            <a:off x="928688" y="40116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54" name="Line 161"/>
          <p:cNvSpPr>
            <a:spLocks noChangeShapeType="1"/>
          </p:cNvSpPr>
          <p:nvPr/>
        </p:nvSpPr>
        <p:spPr bwMode="auto">
          <a:xfrm flipH="1">
            <a:off x="928688" y="42687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55" name="Line 162"/>
          <p:cNvSpPr>
            <a:spLocks noChangeShapeType="1"/>
          </p:cNvSpPr>
          <p:nvPr/>
        </p:nvSpPr>
        <p:spPr bwMode="auto">
          <a:xfrm flipH="1">
            <a:off x="928688" y="4522788"/>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56" name="Group 164"/>
          <p:cNvGrpSpPr>
            <a:grpSpLocks/>
          </p:cNvGrpSpPr>
          <p:nvPr/>
        </p:nvGrpSpPr>
        <p:grpSpPr bwMode="auto">
          <a:xfrm flipH="1">
            <a:off x="3484563" y="3676650"/>
            <a:ext cx="182562" cy="228600"/>
            <a:chOff x="2313" y="1620"/>
            <a:chExt cx="246" cy="324"/>
          </a:xfrm>
        </p:grpSpPr>
        <p:sp>
          <p:nvSpPr>
            <p:cNvPr id="457" name="AutoShape 16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58" name="Line 16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459" name="Line 16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460" name="Line 16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461" name="Line 16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462" name="Line 17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463" name="Text Box 171"/>
          <p:cNvSpPr txBox="1">
            <a:spLocks noChangeArrowheads="1"/>
          </p:cNvSpPr>
          <p:nvPr/>
        </p:nvSpPr>
        <p:spPr bwMode="auto">
          <a:xfrm>
            <a:off x="3001963" y="3665538"/>
            <a:ext cx="525462"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464" name="Group 172"/>
          <p:cNvGrpSpPr>
            <a:grpSpLocks/>
          </p:cNvGrpSpPr>
          <p:nvPr/>
        </p:nvGrpSpPr>
        <p:grpSpPr bwMode="auto">
          <a:xfrm flipH="1">
            <a:off x="3238500" y="3924300"/>
            <a:ext cx="182563" cy="228600"/>
            <a:chOff x="883" y="1396"/>
            <a:chExt cx="115" cy="144"/>
          </a:xfrm>
        </p:grpSpPr>
        <p:sp>
          <p:nvSpPr>
            <p:cNvPr id="465" name="AutoShape 17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66" name="Line 17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67" name="Line 17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68" name="Line 17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69" name="Line 17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70" name="Line 17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71" name="Line 17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72" name="Text Box 180"/>
          <p:cNvSpPr txBox="1">
            <a:spLocks noChangeArrowheads="1"/>
          </p:cNvSpPr>
          <p:nvPr/>
        </p:nvSpPr>
        <p:spPr bwMode="auto">
          <a:xfrm>
            <a:off x="2311400" y="3902075"/>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 No</a:t>
            </a:r>
          </a:p>
        </p:txBody>
      </p:sp>
      <p:grpSp>
        <p:nvGrpSpPr>
          <p:cNvPr id="473" name="Group 181"/>
          <p:cNvGrpSpPr>
            <a:grpSpLocks/>
          </p:cNvGrpSpPr>
          <p:nvPr/>
        </p:nvGrpSpPr>
        <p:grpSpPr bwMode="auto">
          <a:xfrm>
            <a:off x="3751263" y="3746500"/>
            <a:ext cx="92075" cy="92075"/>
            <a:chOff x="834" y="1956"/>
            <a:chExt cx="58" cy="58"/>
          </a:xfrm>
        </p:grpSpPr>
        <p:sp>
          <p:nvSpPr>
            <p:cNvPr id="474" name="Rectangle 182"/>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475" name="Line 183"/>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476" name="Group 184"/>
          <p:cNvGrpSpPr>
            <a:grpSpLocks/>
          </p:cNvGrpSpPr>
          <p:nvPr/>
        </p:nvGrpSpPr>
        <p:grpSpPr bwMode="auto">
          <a:xfrm flipH="1">
            <a:off x="3238500" y="4184650"/>
            <a:ext cx="182563" cy="228600"/>
            <a:chOff x="883" y="1396"/>
            <a:chExt cx="115" cy="144"/>
          </a:xfrm>
        </p:grpSpPr>
        <p:sp>
          <p:nvSpPr>
            <p:cNvPr id="477" name="AutoShape 18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78" name="Line 18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79" name="Line 18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80" name="Line 18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81" name="Line 18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82" name="Line 19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83" name="Line 19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84" name="Text Box 192"/>
          <p:cNvSpPr txBox="1">
            <a:spLocks noChangeArrowheads="1"/>
          </p:cNvSpPr>
          <p:nvPr/>
        </p:nvSpPr>
        <p:spPr bwMode="auto">
          <a:xfrm>
            <a:off x="2305050" y="4162425"/>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Status Flag</a:t>
            </a:r>
          </a:p>
        </p:txBody>
      </p:sp>
      <p:sp>
        <p:nvSpPr>
          <p:cNvPr id="485" name="Line 193"/>
          <p:cNvSpPr>
            <a:spLocks noChangeShapeType="1"/>
          </p:cNvSpPr>
          <p:nvPr/>
        </p:nvSpPr>
        <p:spPr bwMode="auto">
          <a:xfrm>
            <a:off x="3576638" y="3927475"/>
            <a:ext cx="0" cy="630238"/>
          </a:xfrm>
          <a:prstGeom prst="line">
            <a:avLst/>
          </a:prstGeom>
          <a:noFill/>
          <a:ln w="12700" cap="rnd">
            <a:solidFill>
              <a:srgbClr val="4D4D4D"/>
            </a:solidFill>
            <a:prstDash val="sysDot"/>
            <a:round/>
            <a:headEnd/>
            <a:tailEnd/>
          </a:ln>
        </p:spPr>
        <p:txBody>
          <a:bodyPr wrap="none" anchor="ctr"/>
          <a:lstStyle/>
          <a:p>
            <a:endParaRPr lang="en-US"/>
          </a:p>
        </p:txBody>
      </p:sp>
      <p:sp>
        <p:nvSpPr>
          <p:cNvPr id="486" name="Line 194"/>
          <p:cNvSpPr>
            <a:spLocks noChangeShapeType="1"/>
          </p:cNvSpPr>
          <p:nvPr/>
        </p:nvSpPr>
        <p:spPr bwMode="auto">
          <a:xfrm flipH="1">
            <a:off x="3683000" y="3794125"/>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487" name="Line 195"/>
          <p:cNvSpPr>
            <a:spLocks noChangeShapeType="1"/>
          </p:cNvSpPr>
          <p:nvPr/>
        </p:nvSpPr>
        <p:spPr bwMode="auto">
          <a:xfrm>
            <a:off x="3449638" y="404177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88" name="Line 196"/>
          <p:cNvSpPr>
            <a:spLocks noChangeShapeType="1"/>
          </p:cNvSpPr>
          <p:nvPr/>
        </p:nvSpPr>
        <p:spPr bwMode="auto">
          <a:xfrm>
            <a:off x="3449638" y="429895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89" name="Group 197"/>
          <p:cNvGrpSpPr>
            <a:grpSpLocks/>
          </p:cNvGrpSpPr>
          <p:nvPr/>
        </p:nvGrpSpPr>
        <p:grpSpPr bwMode="auto">
          <a:xfrm flipH="1">
            <a:off x="3238500" y="4445000"/>
            <a:ext cx="182563" cy="228600"/>
            <a:chOff x="883" y="1396"/>
            <a:chExt cx="115" cy="144"/>
          </a:xfrm>
        </p:grpSpPr>
        <p:sp>
          <p:nvSpPr>
            <p:cNvPr id="490" name="AutoShape 19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91" name="Line 19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92" name="Line 20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93" name="Line 20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94" name="Line 20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95" name="Line 20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96" name="Line 20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97" name="Text Box 205"/>
          <p:cNvSpPr txBox="1">
            <a:spLocks noChangeArrowheads="1"/>
          </p:cNvSpPr>
          <p:nvPr/>
        </p:nvSpPr>
        <p:spPr bwMode="auto">
          <a:xfrm>
            <a:off x="2320925" y="4422775"/>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 No</a:t>
            </a:r>
          </a:p>
        </p:txBody>
      </p:sp>
      <p:sp>
        <p:nvSpPr>
          <p:cNvPr id="498" name="Line 206"/>
          <p:cNvSpPr>
            <a:spLocks noChangeShapeType="1"/>
          </p:cNvSpPr>
          <p:nvPr/>
        </p:nvSpPr>
        <p:spPr bwMode="auto">
          <a:xfrm>
            <a:off x="3452813" y="455930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99" name="Line 207"/>
          <p:cNvSpPr>
            <a:spLocks noChangeShapeType="1"/>
          </p:cNvSpPr>
          <p:nvPr/>
        </p:nvSpPr>
        <p:spPr bwMode="auto">
          <a:xfrm>
            <a:off x="1739900" y="4283075"/>
            <a:ext cx="750888" cy="1588"/>
          </a:xfrm>
          <a:prstGeom prst="line">
            <a:avLst/>
          </a:prstGeom>
          <a:noFill/>
          <a:ln w="38100">
            <a:solidFill>
              <a:srgbClr val="CC0000"/>
            </a:solidFill>
            <a:round/>
            <a:headEnd/>
            <a:tailEnd/>
          </a:ln>
        </p:spPr>
        <p:txBody>
          <a:bodyPr wrap="none" anchor="ctr"/>
          <a:lstStyle/>
          <a:p>
            <a:endParaRPr lang="en-US"/>
          </a:p>
        </p:txBody>
      </p:sp>
      <p:sp>
        <p:nvSpPr>
          <p:cNvPr id="500" name="Line 208"/>
          <p:cNvSpPr>
            <a:spLocks noChangeShapeType="1"/>
          </p:cNvSpPr>
          <p:nvPr/>
        </p:nvSpPr>
        <p:spPr bwMode="auto">
          <a:xfrm>
            <a:off x="1758950" y="4537075"/>
            <a:ext cx="893763" cy="1588"/>
          </a:xfrm>
          <a:prstGeom prst="line">
            <a:avLst/>
          </a:prstGeom>
          <a:noFill/>
          <a:ln w="38100">
            <a:solidFill>
              <a:srgbClr val="CC0000"/>
            </a:solidFill>
            <a:round/>
            <a:headEnd/>
            <a:tailEnd/>
          </a:ln>
        </p:spPr>
        <p:txBody>
          <a:bodyPr wrap="none" anchor="ctr"/>
          <a:lstStyle/>
          <a:p>
            <a:endParaRPr lang="en-US"/>
          </a:p>
        </p:txBody>
      </p:sp>
      <p:sp>
        <p:nvSpPr>
          <p:cNvPr id="501" name="AutoShape 209"/>
          <p:cNvSpPr>
            <a:spLocks noChangeArrowheads="1"/>
          </p:cNvSpPr>
          <p:nvPr/>
        </p:nvSpPr>
        <p:spPr bwMode="auto">
          <a:xfrm>
            <a:off x="571500" y="5173663"/>
            <a:ext cx="1473200" cy="11382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502" name="AutoShape 210"/>
          <p:cNvSpPr>
            <a:spLocks noChangeArrowheads="1"/>
          </p:cNvSpPr>
          <p:nvPr/>
        </p:nvSpPr>
        <p:spPr bwMode="auto">
          <a:xfrm>
            <a:off x="2441575" y="5173663"/>
            <a:ext cx="1425575" cy="11509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503" name="Group 211"/>
          <p:cNvGrpSpPr>
            <a:grpSpLocks/>
          </p:cNvGrpSpPr>
          <p:nvPr/>
        </p:nvGrpSpPr>
        <p:grpSpPr bwMode="auto">
          <a:xfrm>
            <a:off x="1082675" y="5997575"/>
            <a:ext cx="579438" cy="257175"/>
            <a:chOff x="826" y="1292"/>
            <a:chExt cx="365" cy="162"/>
          </a:xfrm>
        </p:grpSpPr>
        <p:grpSp>
          <p:nvGrpSpPr>
            <p:cNvPr id="504" name="Group 212"/>
            <p:cNvGrpSpPr>
              <a:grpSpLocks/>
            </p:cNvGrpSpPr>
            <p:nvPr/>
          </p:nvGrpSpPr>
          <p:grpSpPr bwMode="auto">
            <a:xfrm>
              <a:off x="826" y="1294"/>
              <a:ext cx="115" cy="144"/>
              <a:chOff x="883" y="1396"/>
              <a:chExt cx="115" cy="144"/>
            </a:xfrm>
          </p:grpSpPr>
          <p:sp>
            <p:nvSpPr>
              <p:cNvPr id="506" name="AutoShape 21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07" name="Line 21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08" name="Line 21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09" name="Line 21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10" name="Line 21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11" name="Line 21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12" name="Line 21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05" name="Text Box 220"/>
            <p:cNvSpPr txBox="1">
              <a:spLocks noChangeArrowheads="1"/>
            </p:cNvSpPr>
            <p:nvPr/>
          </p:nvSpPr>
          <p:spPr bwMode="auto">
            <a:xfrm>
              <a:off x="913" y="1292"/>
              <a:ext cx="27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Item</a:t>
              </a:r>
            </a:p>
          </p:txBody>
        </p:sp>
      </p:grpSp>
      <p:grpSp>
        <p:nvGrpSpPr>
          <p:cNvPr id="513" name="Group 221"/>
          <p:cNvGrpSpPr>
            <a:grpSpLocks/>
          </p:cNvGrpSpPr>
          <p:nvPr/>
        </p:nvGrpSpPr>
        <p:grpSpPr bwMode="auto">
          <a:xfrm>
            <a:off x="844550" y="5226050"/>
            <a:ext cx="757238" cy="257175"/>
            <a:chOff x="822" y="1078"/>
            <a:chExt cx="477" cy="162"/>
          </a:xfrm>
        </p:grpSpPr>
        <p:grpSp>
          <p:nvGrpSpPr>
            <p:cNvPr id="514" name="Group 222"/>
            <p:cNvGrpSpPr>
              <a:grpSpLocks/>
            </p:cNvGrpSpPr>
            <p:nvPr/>
          </p:nvGrpSpPr>
          <p:grpSpPr bwMode="auto">
            <a:xfrm>
              <a:off x="822" y="1082"/>
              <a:ext cx="115" cy="144"/>
              <a:chOff x="2313" y="1620"/>
              <a:chExt cx="246" cy="324"/>
            </a:xfrm>
          </p:grpSpPr>
          <p:sp>
            <p:nvSpPr>
              <p:cNvPr id="516" name="AutoShape 223"/>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17" name="Line 224"/>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518" name="Line 225"/>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519" name="Line 226"/>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520" name="Line 227"/>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521" name="Line 228"/>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515" name="Text Box 229"/>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522" name="Group 230"/>
          <p:cNvGrpSpPr>
            <a:grpSpLocks/>
          </p:cNvGrpSpPr>
          <p:nvPr/>
        </p:nvGrpSpPr>
        <p:grpSpPr bwMode="auto">
          <a:xfrm>
            <a:off x="1079500" y="5476875"/>
            <a:ext cx="503238" cy="257175"/>
            <a:chOff x="826" y="1292"/>
            <a:chExt cx="317" cy="162"/>
          </a:xfrm>
        </p:grpSpPr>
        <p:grpSp>
          <p:nvGrpSpPr>
            <p:cNvPr id="523" name="Group 231"/>
            <p:cNvGrpSpPr>
              <a:grpSpLocks/>
            </p:cNvGrpSpPr>
            <p:nvPr/>
          </p:nvGrpSpPr>
          <p:grpSpPr bwMode="auto">
            <a:xfrm>
              <a:off x="826" y="1294"/>
              <a:ext cx="115" cy="144"/>
              <a:chOff x="883" y="1396"/>
              <a:chExt cx="115" cy="144"/>
            </a:xfrm>
          </p:grpSpPr>
          <p:sp>
            <p:nvSpPr>
              <p:cNvPr id="525" name="AutoShape 2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26" name="Line 23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27" name="Line 23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28" name="Line 2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29" name="Line 2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30" name="Line 2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31" name="Line 2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24" name="Text Box 239"/>
            <p:cNvSpPr txBox="1">
              <a:spLocks noChangeArrowheads="1"/>
            </p:cNvSpPr>
            <p:nvPr/>
          </p:nvSpPr>
          <p:spPr bwMode="auto">
            <a:xfrm>
              <a:off x="913" y="1292"/>
              <a:ext cx="230"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PO</a:t>
              </a:r>
            </a:p>
          </p:txBody>
        </p:sp>
      </p:grpSp>
      <p:grpSp>
        <p:nvGrpSpPr>
          <p:cNvPr id="532" name="Group 240"/>
          <p:cNvGrpSpPr>
            <a:grpSpLocks/>
          </p:cNvGrpSpPr>
          <p:nvPr/>
        </p:nvGrpSpPr>
        <p:grpSpPr bwMode="auto">
          <a:xfrm>
            <a:off x="677863" y="5321300"/>
            <a:ext cx="92075" cy="92075"/>
            <a:chOff x="834" y="1956"/>
            <a:chExt cx="58" cy="58"/>
          </a:xfrm>
        </p:grpSpPr>
        <p:sp>
          <p:nvSpPr>
            <p:cNvPr id="533" name="Rectangle 241"/>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534" name="Line 242"/>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535" name="Group 243"/>
          <p:cNvGrpSpPr>
            <a:grpSpLocks/>
          </p:cNvGrpSpPr>
          <p:nvPr/>
        </p:nvGrpSpPr>
        <p:grpSpPr bwMode="auto">
          <a:xfrm>
            <a:off x="1079500" y="5737225"/>
            <a:ext cx="704850" cy="257175"/>
            <a:chOff x="826" y="1292"/>
            <a:chExt cx="444" cy="162"/>
          </a:xfrm>
        </p:grpSpPr>
        <p:grpSp>
          <p:nvGrpSpPr>
            <p:cNvPr id="536" name="Group 244"/>
            <p:cNvGrpSpPr>
              <a:grpSpLocks/>
            </p:cNvGrpSpPr>
            <p:nvPr/>
          </p:nvGrpSpPr>
          <p:grpSpPr bwMode="auto">
            <a:xfrm>
              <a:off x="826" y="1294"/>
              <a:ext cx="115" cy="144"/>
              <a:chOff x="883" y="1396"/>
              <a:chExt cx="115" cy="144"/>
            </a:xfrm>
          </p:grpSpPr>
          <p:sp>
            <p:nvSpPr>
              <p:cNvPr id="538" name="AutoShape 24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39" name="Line 24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40" name="Line 24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41" name="Line 24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42" name="Line 24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43" name="Line 25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44" name="Line 25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37" name="Text Box 252"/>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545" name="Line 253"/>
          <p:cNvSpPr>
            <a:spLocks noChangeShapeType="1"/>
          </p:cNvSpPr>
          <p:nvPr/>
        </p:nvSpPr>
        <p:spPr bwMode="auto">
          <a:xfrm>
            <a:off x="925513" y="5478463"/>
            <a:ext cx="3175" cy="636587"/>
          </a:xfrm>
          <a:prstGeom prst="line">
            <a:avLst/>
          </a:prstGeom>
          <a:noFill/>
          <a:ln w="12700" cap="rnd">
            <a:solidFill>
              <a:srgbClr val="4D4D4D"/>
            </a:solidFill>
            <a:prstDash val="sysDot"/>
            <a:round/>
            <a:headEnd/>
            <a:tailEnd/>
          </a:ln>
        </p:spPr>
        <p:txBody>
          <a:bodyPr wrap="none" anchor="ctr"/>
          <a:lstStyle/>
          <a:p>
            <a:endParaRPr lang="en-US"/>
          </a:p>
        </p:txBody>
      </p:sp>
      <p:sp>
        <p:nvSpPr>
          <p:cNvPr id="546" name="Line 254"/>
          <p:cNvSpPr>
            <a:spLocks noChangeShapeType="1"/>
          </p:cNvSpPr>
          <p:nvPr/>
        </p:nvSpPr>
        <p:spPr bwMode="auto">
          <a:xfrm flipH="1">
            <a:off x="776288" y="5368925"/>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547" name="Line 255"/>
          <p:cNvSpPr>
            <a:spLocks noChangeShapeType="1"/>
          </p:cNvSpPr>
          <p:nvPr/>
        </p:nvSpPr>
        <p:spPr bwMode="auto">
          <a:xfrm flipH="1">
            <a:off x="928688" y="560228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48" name="Line 256"/>
          <p:cNvSpPr>
            <a:spLocks noChangeShapeType="1"/>
          </p:cNvSpPr>
          <p:nvPr/>
        </p:nvSpPr>
        <p:spPr bwMode="auto">
          <a:xfrm flipH="1">
            <a:off x="928688" y="585946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49" name="Line 257"/>
          <p:cNvSpPr>
            <a:spLocks noChangeShapeType="1"/>
          </p:cNvSpPr>
          <p:nvPr/>
        </p:nvSpPr>
        <p:spPr bwMode="auto">
          <a:xfrm flipH="1">
            <a:off x="928688" y="611346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50" name="Line 258"/>
          <p:cNvSpPr>
            <a:spLocks noChangeShapeType="1"/>
          </p:cNvSpPr>
          <p:nvPr/>
        </p:nvSpPr>
        <p:spPr bwMode="auto">
          <a:xfrm>
            <a:off x="1568450" y="5616575"/>
            <a:ext cx="1370013" cy="506413"/>
          </a:xfrm>
          <a:prstGeom prst="line">
            <a:avLst/>
          </a:prstGeom>
          <a:noFill/>
          <a:ln w="38100">
            <a:solidFill>
              <a:srgbClr val="CC0000"/>
            </a:solidFill>
            <a:round/>
            <a:headEnd/>
            <a:tailEnd/>
          </a:ln>
        </p:spPr>
        <p:txBody>
          <a:bodyPr wrap="none" anchor="ctr"/>
          <a:lstStyle/>
          <a:p>
            <a:endParaRPr lang="en-US"/>
          </a:p>
        </p:txBody>
      </p:sp>
      <p:grpSp>
        <p:nvGrpSpPr>
          <p:cNvPr id="551" name="Group 259"/>
          <p:cNvGrpSpPr>
            <a:grpSpLocks/>
          </p:cNvGrpSpPr>
          <p:nvPr/>
        </p:nvGrpSpPr>
        <p:grpSpPr bwMode="auto">
          <a:xfrm flipH="1">
            <a:off x="3455988" y="5267325"/>
            <a:ext cx="182562" cy="228600"/>
            <a:chOff x="2313" y="1620"/>
            <a:chExt cx="246" cy="324"/>
          </a:xfrm>
        </p:grpSpPr>
        <p:sp>
          <p:nvSpPr>
            <p:cNvPr id="552" name="AutoShape 26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53" name="Line 26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554" name="Line 26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555" name="Line 26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556" name="Line 26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557" name="Line 26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558" name="Text Box 266"/>
          <p:cNvSpPr txBox="1">
            <a:spLocks noChangeArrowheads="1"/>
          </p:cNvSpPr>
          <p:nvPr/>
        </p:nvSpPr>
        <p:spPr bwMode="auto">
          <a:xfrm>
            <a:off x="2973388" y="5256213"/>
            <a:ext cx="525462"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dirty="0"/>
              <a:t>Order</a:t>
            </a:r>
          </a:p>
        </p:txBody>
      </p:sp>
      <p:grpSp>
        <p:nvGrpSpPr>
          <p:cNvPr id="559" name="Group 267"/>
          <p:cNvGrpSpPr>
            <a:grpSpLocks/>
          </p:cNvGrpSpPr>
          <p:nvPr/>
        </p:nvGrpSpPr>
        <p:grpSpPr bwMode="auto">
          <a:xfrm flipH="1">
            <a:off x="3209925" y="5514975"/>
            <a:ext cx="182563" cy="228600"/>
            <a:chOff x="883" y="1396"/>
            <a:chExt cx="115" cy="144"/>
          </a:xfrm>
        </p:grpSpPr>
        <p:sp>
          <p:nvSpPr>
            <p:cNvPr id="560" name="AutoShape 26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61" name="Line 26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62" name="Line 27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63" name="Line 27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64" name="Line 27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65" name="Line 27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66" name="Line 27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67" name="Text Box 275"/>
          <p:cNvSpPr txBox="1">
            <a:spLocks noChangeArrowheads="1"/>
          </p:cNvSpPr>
          <p:nvPr/>
        </p:nvSpPr>
        <p:spPr bwMode="auto">
          <a:xfrm>
            <a:off x="2282825" y="5492750"/>
            <a:ext cx="98266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dirty="0"/>
              <a:t>Status</a:t>
            </a:r>
          </a:p>
        </p:txBody>
      </p:sp>
      <p:grpSp>
        <p:nvGrpSpPr>
          <p:cNvPr id="568" name="Group 276"/>
          <p:cNvGrpSpPr>
            <a:grpSpLocks/>
          </p:cNvGrpSpPr>
          <p:nvPr/>
        </p:nvGrpSpPr>
        <p:grpSpPr bwMode="auto">
          <a:xfrm>
            <a:off x="3722688" y="5337175"/>
            <a:ext cx="92075" cy="92075"/>
            <a:chOff x="834" y="1956"/>
            <a:chExt cx="58" cy="58"/>
          </a:xfrm>
        </p:grpSpPr>
        <p:sp>
          <p:nvSpPr>
            <p:cNvPr id="569" name="Rectangle 277"/>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570" name="Line 27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571" name="Group 279"/>
          <p:cNvGrpSpPr>
            <a:grpSpLocks/>
          </p:cNvGrpSpPr>
          <p:nvPr/>
        </p:nvGrpSpPr>
        <p:grpSpPr bwMode="auto">
          <a:xfrm flipH="1">
            <a:off x="3209925" y="5775325"/>
            <a:ext cx="182563" cy="228600"/>
            <a:chOff x="883" y="1396"/>
            <a:chExt cx="115" cy="144"/>
          </a:xfrm>
        </p:grpSpPr>
        <p:sp>
          <p:nvSpPr>
            <p:cNvPr id="572" name="AutoShape 2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73" name="Line 2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74" name="Line 2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75" name="Line 2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76" name="Line 2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77" name="Line 2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78" name="Line 2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79" name="Text Box 287"/>
          <p:cNvSpPr txBox="1">
            <a:spLocks noChangeArrowheads="1"/>
          </p:cNvSpPr>
          <p:nvPr/>
        </p:nvSpPr>
        <p:spPr bwMode="auto">
          <a:xfrm>
            <a:off x="2276475" y="5753100"/>
            <a:ext cx="989013"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Item</a:t>
            </a:r>
          </a:p>
        </p:txBody>
      </p:sp>
      <p:sp>
        <p:nvSpPr>
          <p:cNvPr id="580" name="Line 288"/>
          <p:cNvSpPr>
            <a:spLocks noChangeShapeType="1"/>
          </p:cNvSpPr>
          <p:nvPr/>
        </p:nvSpPr>
        <p:spPr bwMode="auto">
          <a:xfrm>
            <a:off x="3548063" y="5518150"/>
            <a:ext cx="0" cy="630238"/>
          </a:xfrm>
          <a:prstGeom prst="line">
            <a:avLst/>
          </a:prstGeom>
          <a:noFill/>
          <a:ln w="12700" cap="rnd">
            <a:solidFill>
              <a:srgbClr val="4D4D4D"/>
            </a:solidFill>
            <a:prstDash val="sysDot"/>
            <a:round/>
            <a:headEnd/>
            <a:tailEnd/>
          </a:ln>
        </p:spPr>
        <p:txBody>
          <a:bodyPr wrap="none" anchor="ctr"/>
          <a:lstStyle/>
          <a:p>
            <a:endParaRPr lang="en-US"/>
          </a:p>
        </p:txBody>
      </p:sp>
      <p:sp>
        <p:nvSpPr>
          <p:cNvPr id="581" name="Line 289"/>
          <p:cNvSpPr>
            <a:spLocks noChangeShapeType="1"/>
          </p:cNvSpPr>
          <p:nvPr/>
        </p:nvSpPr>
        <p:spPr bwMode="auto">
          <a:xfrm flipH="1">
            <a:off x="3654425" y="5384800"/>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582" name="Line 290"/>
          <p:cNvSpPr>
            <a:spLocks noChangeShapeType="1"/>
          </p:cNvSpPr>
          <p:nvPr/>
        </p:nvSpPr>
        <p:spPr bwMode="auto">
          <a:xfrm>
            <a:off x="3421063" y="5632450"/>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83" name="Line 291"/>
          <p:cNvSpPr>
            <a:spLocks noChangeShapeType="1"/>
          </p:cNvSpPr>
          <p:nvPr/>
        </p:nvSpPr>
        <p:spPr bwMode="auto">
          <a:xfrm>
            <a:off x="3421063" y="5889625"/>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584" name="Group 292"/>
          <p:cNvGrpSpPr>
            <a:grpSpLocks/>
          </p:cNvGrpSpPr>
          <p:nvPr/>
        </p:nvGrpSpPr>
        <p:grpSpPr bwMode="auto">
          <a:xfrm flipH="1">
            <a:off x="3209925" y="6035675"/>
            <a:ext cx="182563" cy="228600"/>
            <a:chOff x="883" y="1396"/>
            <a:chExt cx="115" cy="144"/>
          </a:xfrm>
        </p:grpSpPr>
        <p:sp>
          <p:nvSpPr>
            <p:cNvPr id="585" name="AutoShape 2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586" name="Line 29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587" name="Line 29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588" name="Line 2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589" name="Line 2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590" name="Line 2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591" name="Line 2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592" name="Text Box 300"/>
          <p:cNvSpPr txBox="1">
            <a:spLocks noChangeArrowheads="1"/>
          </p:cNvSpPr>
          <p:nvPr/>
        </p:nvSpPr>
        <p:spPr bwMode="auto">
          <a:xfrm>
            <a:off x="2292350" y="6013450"/>
            <a:ext cx="973138"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PO</a:t>
            </a:r>
          </a:p>
        </p:txBody>
      </p:sp>
      <p:sp>
        <p:nvSpPr>
          <p:cNvPr id="593" name="Line 301"/>
          <p:cNvSpPr>
            <a:spLocks noChangeShapeType="1"/>
          </p:cNvSpPr>
          <p:nvPr/>
        </p:nvSpPr>
        <p:spPr bwMode="auto">
          <a:xfrm>
            <a:off x="3424238" y="614997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594" name="Line 302"/>
          <p:cNvSpPr>
            <a:spLocks noChangeShapeType="1"/>
          </p:cNvSpPr>
          <p:nvPr/>
        </p:nvSpPr>
        <p:spPr bwMode="auto">
          <a:xfrm flipV="1">
            <a:off x="1733550" y="5624513"/>
            <a:ext cx="979488" cy="239712"/>
          </a:xfrm>
          <a:prstGeom prst="line">
            <a:avLst/>
          </a:prstGeom>
          <a:noFill/>
          <a:ln w="38100">
            <a:solidFill>
              <a:srgbClr val="CC0000"/>
            </a:solidFill>
            <a:round/>
            <a:headEnd/>
            <a:tailEnd/>
          </a:ln>
        </p:spPr>
        <p:txBody>
          <a:bodyPr wrap="none" anchor="ctr"/>
          <a:lstStyle/>
          <a:p>
            <a:endParaRPr lang="en-US"/>
          </a:p>
        </p:txBody>
      </p:sp>
      <p:sp>
        <p:nvSpPr>
          <p:cNvPr id="595" name="Line 303"/>
          <p:cNvSpPr>
            <a:spLocks noChangeShapeType="1"/>
          </p:cNvSpPr>
          <p:nvPr/>
        </p:nvSpPr>
        <p:spPr bwMode="auto">
          <a:xfrm flipV="1">
            <a:off x="1644650" y="5884863"/>
            <a:ext cx="1208088" cy="255587"/>
          </a:xfrm>
          <a:prstGeom prst="line">
            <a:avLst/>
          </a:prstGeom>
          <a:noFill/>
          <a:ln w="38100">
            <a:solidFill>
              <a:srgbClr val="CC0000"/>
            </a:solidFill>
            <a:round/>
            <a:headEnd/>
            <a:tailEnd/>
          </a:ln>
        </p:spPr>
        <p:txBody>
          <a:bodyPr wrap="none" anchor="ctr"/>
          <a:lstStyle/>
          <a:p>
            <a:endParaRPr lang="en-US"/>
          </a:p>
        </p:txBody>
      </p:sp>
      <p:sp>
        <p:nvSpPr>
          <p:cNvPr id="596" name="Line 327"/>
          <p:cNvSpPr>
            <a:spLocks noChangeShapeType="1"/>
          </p:cNvSpPr>
          <p:nvPr/>
        </p:nvSpPr>
        <p:spPr bwMode="auto">
          <a:xfrm>
            <a:off x="1546225" y="4013200"/>
            <a:ext cx="1211263" cy="0"/>
          </a:xfrm>
          <a:prstGeom prst="line">
            <a:avLst/>
          </a:prstGeom>
          <a:noFill/>
          <a:ln w="38100">
            <a:solidFill>
              <a:srgbClr val="CC0000"/>
            </a:solidFill>
            <a:round/>
            <a:headEnd/>
            <a:tailEnd/>
          </a:ln>
        </p:spPr>
        <p:txBody>
          <a:bodyPr wrap="none" anchor="ctr"/>
          <a:lstStyle/>
          <a:p>
            <a:endParaRPr lang="en-US"/>
          </a:p>
        </p:txBody>
      </p:sp>
      <p:sp>
        <p:nvSpPr>
          <p:cNvPr id="597" name="Line 328"/>
          <p:cNvSpPr>
            <a:spLocks noChangeShapeType="1"/>
          </p:cNvSpPr>
          <p:nvPr/>
        </p:nvSpPr>
        <p:spPr bwMode="auto">
          <a:xfrm>
            <a:off x="1527175" y="2419350"/>
            <a:ext cx="1211263" cy="0"/>
          </a:xfrm>
          <a:prstGeom prst="line">
            <a:avLst/>
          </a:prstGeom>
          <a:noFill/>
          <a:ln w="38100">
            <a:solidFill>
              <a:srgbClr val="CC0000"/>
            </a:solidFill>
            <a:round/>
            <a:headEnd/>
            <a:tailEnd/>
          </a:ln>
        </p:spPr>
        <p:txBody>
          <a:bodyPr wrap="none" anchor="ctr"/>
          <a:lstStyle/>
          <a:p>
            <a:endParaRPr lang="en-US"/>
          </a:p>
        </p:txBody>
      </p:sp>
    </p:spTree>
    <p:extLst>
      <p:ext uri="{BB962C8B-B14F-4D97-AF65-F5344CB8AC3E}">
        <p14:creationId xmlns:p14="http://schemas.microsoft.com/office/powerpoint/2010/main" val="2298228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wipe(left)">
                                      <p:cBhvr>
                                        <p:cTn id="7" dur="500"/>
                                        <p:tgtEl>
                                          <p:spTgt spid="5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6"/>
                                        </p:tgtEl>
                                        <p:attrNameLst>
                                          <p:attrName>style.visibility</p:attrName>
                                        </p:attrNameLst>
                                      </p:cBhvr>
                                      <p:to>
                                        <p:strVal val="visible"/>
                                      </p:to>
                                    </p:set>
                                    <p:animEffect transition="in" filter="wipe(left)">
                                      <p:cBhvr>
                                        <p:cTn id="12" dur="500"/>
                                        <p:tgtEl>
                                          <p:spTgt spid="59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99"/>
                                        </p:tgtEl>
                                        <p:attrNameLst>
                                          <p:attrName>style.visibility</p:attrName>
                                        </p:attrNameLst>
                                      </p:cBhvr>
                                      <p:to>
                                        <p:strVal val="visible"/>
                                      </p:to>
                                    </p:set>
                                    <p:animEffect transition="in" filter="wipe(left)">
                                      <p:cBhvr>
                                        <p:cTn id="16" dur="500"/>
                                        <p:tgtEl>
                                          <p:spTgt spid="49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00"/>
                                        </p:tgtEl>
                                        <p:attrNameLst>
                                          <p:attrName>style.visibility</p:attrName>
                                        </p:attrNameLst>
                                      </p:cBhvr>
                                      <p:to>
                                        <p:strVal val="visible"/>
                                      </p:to>
                                    </p:set>
                                    <p:animEffect transition="in" filter="wipe(left)">
                                      <p:cBhvr>
                                        <p:cTn id="20" dur="500"/>
                                        <p:tgtEl>
                                          <p:spTgt spid="5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50"/>
                                        </p:tgtEl>
                                        <p:attrNameLst>
                                          <p:attrName>style.visibility</p:attrName>
                                        </p:attrNameLst>
                                      </p:cBhvr>
                                      <p:to>
                                        <p:strVal val="visible"/>
                                      </p:to>
                                    </p:set>
                                    <p:animEffect transition="in" filter="wipe(left)">
                                      <p:cBhvr>
                                        <p:cTn id="25" dur="500"/>
                                        <p:tgtEl>
                                          <p:spTgt spid="55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94"/>
                                        </p:tgtEl>
                                        <p:attrNameLst>
                                          <p:attrName>style.visibility</p:attrName>
                                        </p:attrNameLst>
                                      </p:cBhvr>
                                      <p:to>
                                        <p:strVal val="visible"/>
                                      </p:to>
                                    </p:set>
                                    <p:animEffect transition="in" filter="wipe(left)">
                                      <p:cBhvr>
                                        <p:cTn id="29" dur="500"/>
                                        <p:tgtEl>
                                          <p:spTgt spid="59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95"/>
                                        </p:tgtEl>
                                        <p:attrNameLst>
                                          <p:attrName>style.visibility</p:attrName>
                                        </p:attrNameLst>
                                      </p:cBhvr>
                                      <p:to>
                                        <p:strVal val="visible"/>
                                      </p:to>
                                    </p:set>
                                    <p:animEffect transition="in" filter="wipe(left)">
                                      <p:cBhvr>
                                        <p:cTn id="33"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animBg="1"/>
      <p:bldP spid="500" grpId="0" animBg="1"/>
      <p:bldP spid="550" grpId="0" animBg="1"/>
      <p:bldP spid="594" grpId="0" animBg="1"/>
      <p:bldP spid="595" grpId="0" animBg="1"/>
      <p:bldP spid="596" grpId="0" animBg="1"/>
      <p:bldP spid="59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Basic and Complex Map Links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51</a:t>
            </a:fld>
            <a:endParaRPr lang="pt-PT" noProof="0"/>
          </a:p>
        </p:txBody>
      </p:sp>
      <p:graphicFrame>
        <p:nvGraphicFramePr>
          <p:cNvPr id="290" name="Group 2"/>
          <p:cNvGraphicFramePr>
            <a:graphicFrameLocks noGrp="1"/>
          </p:cNvGraphicFramePr>
          <p:nvPr>
            <p:extLst/>
          </p:nvPr>
        </p:nvGraphicFramePr>
        <p:xfrm>
          <a:off x="293688" y="1403349"/>
          <a:ext cx="8551862" cy="5302251"/>
        </p:xfrm>
        <a:graphic>
          <a:graphicData uri="http://schemas.openxmlformats.org/drawingml/2006/table">
            <a:tbl>
              <a:tblPr/>
              <a:tblGrid>
                <a:gridCol w="3984625"/>
                <a:gridCol w="4567237"/>
              </a:tblGrid>
              <a:tr h="474663">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smtClean="0">
                          <a:ln>
                            <a:noFill/>
                          </a:ln>
                          <a:solidFill>
                            <a:schemeClr val="tx1"/>
                          </a:solidFill>
                          <a:effectLst/>
                          <a:latin typeface="Arial Narrow" pitchFamily="34" charset="0"/>
                        </a:rPr>
                        <a:t>Mapping Operation</a:t>
                      </a:r>
                      <a:endParaRPr kumimoji="0" lang="en-US" sz="1800" b="1" i="0" u="none" strike="noStrike" cap="none" normalizeH="0" baseline="0" dirty="0" smtClean="0">
                        <a:ln>
                          <a:noFill/>
                        </a:ln>
                        <a:solidFill>
                          <a:schemeClr val="tx1"/>
                        </a:solidFill>
                        <a:effectLst/>
                        <a:latin typeface="Arial Narrow" pitchFamily="34" charset="0"/>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Usage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238442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dirty="0" smtClean="0">
                          <a:ln>
                            <a:noFill/>
                          </a:ln>
                          <a:solidFill>
                            <a:schemeClr val="tx1"/>
                          </a:solidFill>
                          <a:effectLst/>
                          <a:latin typeface="Arial Narrow" pitchFamily="34" charset="0"/>
                        </a:rPr>
                        <a:t>Basic</a:t>
                      </a:r>
                      <a:endParaRPr kumimoji="0" lang="en-US" sz="2000" b="1" i="0" u="none" strike="noStrike" cap="none" normalizeH="0" baseline="0" dirty="0" smtClean="0">
                        <a:ln>
                          <a:noFill/>
                        </a:ln>
                        <a:solidFill>
                          <a:schemeClr val="tx1"/>
                        </a:solidFill>
                        <a:effectLst/>
                        <a:latin typeface="Arial Narrow" pitchFamily="34" charset="0"/>
                      </a:endParaRP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Most common type of mapping</a:t>
                      </a:r>
                    </a:p>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Values simply copied from input message to output message</a:t>
                      </a:r>
                    </a:p>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Supports most types of transformations and translations</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244316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Complex</a:t>
                      </a:r>
                      <a:endParaRPr kumimoji="0" lang="en-US" sz="2000" b="1" i="0" u="none" strike="noStrike" cap="none" normalizeH="0" baseline="0" dirty="0" smtClean="0">
                        <a:ln>
                          <a:noFill/>
                        </a:ln>
                        <a:solidFill>
                          <a:schemeClr val="tx1"/>
                        </a:solidFill>
                        <a:effectLst/>
                        <a:latin typeface="Arial Narrow" pitchFamily="34" charset="0"/>
                      </a:endParaRPr>
                    </a:p>
                  </a:txBody>
                  <a:tcPr anchor="b"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Records can occur multiple times for a single message (looping)</a:t>
                      </a:r>
                    </a:p>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Source schema must specify repeating element</a:t>
                      </a:r>
                    </a:p>
                    <a:p>
                      <a:pPr marL="225425" marR="0" lvl="0" indent="-225425" algn="l" defTabSz="914400" rtl="0" eaLnBrk="0" fontAlgn="base" latinLnBrk="0" hangingPunct="0">
                        <a:lnSpc>
                          <a:spcPct val="90000"/>
                        </a:lnSpc>
                        <a:spcBef>
                          <a:spcPct val="40000"/>
                        </a:spcBef>
                        <a:spcAft>
                          <a:spcPct val="0"/>
                        </a:spcAft>
                        <a:buClr>
                          <a:schemeClr val="accent2"/>
                        </a:buClr>
                        <a:buSzPct val="8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Arial Narrow" pitchFamily="34" charset="0"/>
                        </a:rPr>
                        <a:t>Compiler will automatically generate an XSLT for-each loop</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
        <p:nvSpPr>
          <p:cNvPr id="291" name="AutoShape 17"/>
          <p:cNvSpPr>
            <a:spLocks noChangeArrowheads="1"/>
          </p:cNvSpPr>
          <p:nvPr/>
        </p:nvSpPr>
        <p:spPr bwMode="auto">
          <a:xfrm>
            <a:off x="2361896" y="2011362"/>
            <a:ext cx="1657020" cy="191928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sz="1600" b="0"/>
          </a:p>
        </p:txBody>
      </p:sp>
      <p:grpSp>
        <p:nvGrpSpPr>
          <p:cNvPr id="292" name="Group 18"/>
          <p:cNvGrpSpPr>
            <a:grpSpLocks/>
          </p:cNvGrpSpPr>
          <p:nvPr/>
        </p:nvGrpSpPr>
        <p:grpSpPr bwMode="auto">
          <a:xfrm>
            <a:off x="2348865" y="2074863"/>
            <a:ext cx="1617663" cy="1522413"/>
            <a:chOff x="1486" y="1057"/>
            <a:chExt cx="1019" cy="959"/>
          </a:xfrm>
        </p:grpSpPr>
        <p:grpSp>
          <p:nvGrpSpPr>
            <p:cNvPr id="293" name="Group 19"/>
            <p:cNvGrpSpPr>
              <a:grpSpLocks/>
            </p:cNvGrpSpPr>
            <p:nvPr/>
          </p:nvGrpSpPr>
          <p:grpSpPr bwMode="auto">
            <a:xfrm flipH="1">
              <a:off x="2279" y="1064"/>
              <a:ext cx="115" cy="144"/>
              <a:chOff x="2313" y="1620"/>
              <a:chExt cx="246" cy="324"/>
            </a:xfrm>
          </p:grpSpPr>
          <p:sp>
            <p:nvSpPr>
              <p:cNvPr id="633" name="AutoShape 2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34" name="Line 2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600"/>
              </a:p>
            </p:txBody>
          </p:sp>
          <p:sp>
            <p:nvSpPr>
              <p:cNvPr id="635" name="Line 2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600"/>
              </a:p>
            </p:txBody>
          </p:sp>
          <p:sp>
            <p:nvSpPr>
              <p:cNvPr id="636" name="Line 2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600"/>
              </a:p>
            </p:txBody>
          </p:sp>
          <p:sp>
            <p:nvSpPr>
              <p:cNvPr id="637" name="Line 2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600"/>
              </a:p>
            </p:txBody>
          </p:sp>
          <p:sp>
            <p:nvSpPr>
              <p:cNvPr id="638" name="Line 2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600"/>
              </a:p>
            </p:txBody>
          </p:sp>
        </p:grpSp>
        <p:sp>
          <p:nvSpPr>
            <p:cNvPr id="294" name="Text Box 26"/>
            <p:cNvSpPr txBox="1">
              <a:spLocks noChangeArrowheads="1"/>
            </p:cNvSpPr>
            <p:nvPr/>
          </p:nvSpPr>
          <p:spPr bwMode="auto">
            <a:xfrm>
              <a:off x="1961" y="1057"/>
              <a:ext cx="345" cy="154"/>
            </a:xfrm>
            <a:prstGeom prst="rect">
              <a:avLst/>
            </a:prstGeom>
            <a:noFill/>
            <a:ln w="9525" algn="ctr">
              <a:noFill/>
              <a:miter lim="800000"/>
              <a:headEnd/>
              <a:tailEnd/>
            </a:ln>
          </p:spPr>
          <p:txBody>
            <a:bodyPr wrap="none">
              <a:spAutoFit/>
            </a:bodyPr>
            <a:lstStyle/>
            <a:p>
              <a:pPr algn="r">
                <a:lnSpc>
                  <a:spcPct val="90000"/>
                </a:lnSpc>
                <a:spcBef>
                  <a:spcPct val="40000"/>
                </a:spcBef>
              </a:pPr>
              <a:r>
                <a:rPr lang="en-US" sz="1100"/>
                <a:t>Order</a:t>
              </a:r>
            </a:p>
          </p:txBody>
        </p:sp>
        <p:grpSp>
          <p:nvGrpSpPr>
            <p:cNvPr id="295" name="Group 27"/>
            <p:cNvGrpSpPr>
              <a:grpSpLocks/>
            </p:cNvGrpSpPr>
            <p:nvPr/>
          </p:nvGrpSpPr>
          <p:grpSpPr bwMode="auto">
            <a:xfrm flipH="1">
              <a:off x="2124" y="1220"/>
              <a:ext cx="115" cy="144"/>
              <a:chOff x="883" y="1396"/>
              <a:chExt cx="115" cy="144"/>
            </a:xfrm>
          </p:grpSpPr>
          <p:sp>
            <p:nvSpPr>
              <p:cNvPr id="626" name="AutoShape 2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27" name="Line 2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28" name="Line 3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29" name="Line 3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30" name="Line 3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31" name="Line 3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32" name="Line 3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96" name="Text Box 35"/>
            <p:cNvSpPr txBox="1">
              <a:spLocks noChangeArrowheads="1"/>
            </p:cNvSpPr>
            <p:nvPr/>
          </p:nvSpPr>
          <p:spPr bwMode="auto">
            <a:xfrm>
              <a:off x="1540" y="1206"/>
              <a:ext cx="619"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smtClean="0"/>
                <a:t>PO_Number</a:t>
              </a:r>
              <a:endParaRPr lang="en-US" sz="1100" dirty="0"/>
            </a:p>
          </p:txBody>
        </p:sp>
        <p:grpSp>
          <p:nvGrpSpPr>
            <p:cNvPr id="297" name="Group 36"/>
            <p:cNvGrpSpPr>
              <a:grpSpLocks/>
            </p:cNvGrpSpPr>
            <p:nvPr/>
          </p:nvGrpSpPr>
          <p:grpSpPr bwMode="auto">
            <a:xfrm>
              <a:off x="2447" y="1108"/>
              <a:ext cx="58" cy="58"/>
              <a:chOff x="834" y="1956"/>
              <a:chExt cx="58" cy="58"/>
            </a:xfrm>
          </p:grpSpPr>
          <p:sp>
            <p:nvSpPr>
              <p:cNvPr id="618" name="Rectangle 37"/>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600"/>
              </a:p>
            </p:txBody>
          </p:sp>
          <p:sp>
            <p:nvSpPr>
              <p:cNvPr id="625" name="Line 38"/>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600"/>
              </a:p>
            </p:txBody>
          </p:sp>
        </p:grpSp>
        <p:grpSp>
          <p:nvGrpSpPr>
            <p:cNvPr id="298" name="Group 39"/>
            <p:cNvGrpSpPr>
              <a:grpSpLocks/>
            </p:cNvGrpSpPr>
            <p:nvPr/>
          </p:nvGrpSpPr>
          <p:grpSpPr bwMode="auto">
            <a:xfrm flipH="1">
              <a:off x="2124" y="1384"/>
              <a:ext cx="115" cy="144"/>
              <a:chOff x="883" y="1396"/>
              <a:chExt cx="115" cy="144"/>
            </a:xfrm>
          </p:grpSpPr>
          <p:sp>
            <p:nvSpPr>
              <p:cNvPr id="566" name="AutoShape 4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576" name="Line 4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587" name="Line 4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590" name="Line 4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593" name="Line 4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00" name="Line 4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09" name="Line 4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99" name="Text Box 47"/>
            <p:cNvSpPr txBox="1">
              <a:spLocks noChangeArrowheads="1"/>
            </p:cNvSpPr>
            <p:nvPr/>
          </p:nvSpPr>
          <p:spPr bwMode="auto">
            <a:xfrm>
              <a:off x="1536" y="1370"/>
              <a:ext cx="623"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a:t>Date</a:t>
              </a:r>
            </a:p>
          </p:txBody>
        </p:sp>
        <p:sp>
          <p:nvSpPr>
            <p:cNvPr id="300" name="Line 48"/>
            <p:cNvSpPr>
              <a:spLocks noChangeShapeType="1"/>
            </p:cNvSpPr>
            <p:nvPr/>
          </p:nvSpPr>
          <p:spPr bwMode="auto">
            <a:xfrm>
              <a:off x="2337" y="1222"/>
              <a:ext cx="2" cy="735"/>
            </a:xfrm>
            <a:prstGeom prst="line">
              <a:avLst/>
            </a:prstGeom>
            <a:noFill/>
            <a:ln w="12700" cap="rnd">
              <a:solidFill>
                <a:srgbClr val="4D4D4D"/>
              </a:solidFill>
              <a:prstDash val="sysDot"/>
              <a:round/>
              <a:headEnd/>
              <a:tailEnd/>
            </a:ln>
          </p:spPr>
          <p:txBody>
            <a:bodyPr wrap="none" anchor="ctr"/>
            <a:lstStyle/>
            <a:p>
              <a:endParaRPr lang="en-US" sz="1600"/>
            </a:p>
          </p:txBody>
        </p:sp>
        <p:sp>
          <p:nvSpPr>
            <p:cNvPr id="301" name="Line 49"/>
            <p:cNvSpPr>
              <a:spLocks noChangeShapeType="1"/>
            </p:cNvSpPr>
            <p:nvPr/>
          </p:nvSpPr>
          <p:spPr bwMode="auto">
            <a:xfrm flipH="1">
              <a:off x="2404" y="1138"/>
              <a:ext cx="37" cy="1"/>
            </a:xfrm>
            <a:prstGeom prst="line">
              <a:avLst/>
            </a:prstGeom>
            <a:noFill/>
            <a:ln w="12700" cap="rnd">
              <a:solidFill>
                <a:srgbClr val="4D4D4D"/>
              </a:solidFill>
              <a:prstDash val="sysDot"/>
              <a:round/>
              <a:headEnd/>
              <a:tailEnd/>
            </a:ln>
          </p:spPr>
          <p:txBody>
            <a:bodyPr wrap="none" anchor="ctr"/>
            <a:lstStyle/>
            <a:p>
              <a:endParaRPr lang="en-US" sz="1600"/>
            </a:p>
          </p:txBody>
        </p:sp>
        <p:sp>
          <p:nvSpPr>
            <p:cNvPr id="302" name="Line 50"/>
            <p:cNvSpPr>
              <a:spLocks noChangeShapeType="1"/>
            </p:cNvSpPr>
            <p:nvPr/>
          </p:nvSpPr>
          <p:spPr bwMode="auto">
            <a:xfrm>
              <a:off x="2257" y="1294"/>
              <a:ext cx="79"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303" name="Line 51"/>
            <p:cNvSpPr>
              <a:spLocks noChangeShapeType="1"/>
            </p:cNvSpPr>
            <p:nvPr/>
          </p:nvSpPr>
          <p:spPr bwMode="auto">
            <a:xfrm>
              <a:off x="2257" y="1456"/>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304" name="Group 52"/>
            <p:cNvGrpSpPr>
              <a:grpSpLocks/>
            </p:cNvGrpSpPr>
            <p:nvPr/>
          </p:nvGrpSpPr>
          <p:grpSpPr bwMode="auto">
            <a:xfrm flipH="1">
              <a:off x="2124" y="1548"/>
              <a:ext cx="115" cy="144"/>
              <a:chOff x="883" y="1396"/>
              <a:chExt cx="115" cy="144"/>
            </a:xfrm>
          </p:grpSpPr>
          <p:sp>
            <p:nvSpPr>
              <p:cNvPr id="496" name="AutoShape 5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506" name="Line 5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509" name="Line 5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527" name="Line 5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535" name="Line 5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544" name="Line 5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556" name="Line 5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05" name="Text Box 60"/>
            <p:cNvSpPr txBox="1">
              <a:spLocks noChangeArrowheads="1"/>
            </p:cNvSpPr>
            <p:nvPr/>
          </p:nvSpPr>
          <p:spPr bwMode="auto">
            <a:xfrm>
              <a:off x="1546" y="1534"/>
              <a:ext cx="613"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err="1" smtClean="0"/>
                <a:t>Item_No</a:t>
              </a:r>
              <a:endParaRPr lang="en-US" sz="1100" dirty="0"/>
            </a:p>
          </p:txBody>
        </p:sp>
        <p:sp>
          <p:nvSpPr>
            <p:cNvPr id="306" name="Line 61"/>
            <p:cNvSpPr>
              <a:spLocks noChangeShapeType="1"/>
            </p:cNvSpPr>
            <p:nvPr/>
          </p:nvSpPr>
          <p:spPr bwMode="auto">
            <a:xfrm>
              <a:off x="2259" y="1620"/>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307" name="Group 62"/>
            <p:cNvGrpSpPr>
              <a:grpSpLocks/>
            </p:cNvGrpSpPr>
            <p:nvPr/>
          </p:nvGrpSpPr>
          <p:grpSpPr bwMode="auto">
            <a:xfrm flipH="1">
              <a:off x="2124" y="1710"/>
              <a:ext cx="115" cy="144"/>
              <a:chOff x="883" y="1396"/>
              <a:chExt cx="115" cy="144"/>
            </a:xfrm>
          </p:grpSpPr>
          <p:sp>
            <p:nvSpPr>
              <p:cNvPr id="421" name="AutoShape 6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431" name="Line 6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434" name="Line 6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453" name="Line 6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467" name="Line 6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477" name="Line 6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487" name="Line 6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08" name="Text Box 70"/>
            <p:cNvSpPr txBox="1">
              <a:spLocks noChangeArrowheads="1"/>
            </p:cNvSpPr>
            <p:nvPr/>
          </p:nvSpPr>
          <p:spPr bwMode="auto">
            <a:xfrm>
              <a:off x="1547" y="1693"/>
              <a:ext cx="612" cy="154"/>
            </a:xfrm>
            <a:prstGeom prst="rect">
              <a:avLst/>
            </a:prstGeom>
            <a:noFill/>
            <a:ln w="9525" algn="ctr">
              <a:noFill/>
              <a:miter lim="800000"/>
              <a:headEnd/>
              <a:tailEnd/>
            </a:ln>
          </p:spPr>
          <p:txBody>
            <a:bodyPr>
              <a:spAutoFit/>
            </a:bodyPr>
            <a:lstStyle/>
            <a:p>
              <a:pPr algn="r">
                <a:lnSpc>
                  <a:spcPct val="90000"/>
                </a:lnSpc>
                <a:spcBef>
                  <a:spcPct val="40000"/>
                </a:spcBef>
              </a:pPr>
              <a:r>
                <a:rPr lang="en-US" sz="1100"/>
                <a:t>Quantity</a:t>
              </a:r>
            </a:p>
          </p:txBody>
        </p:sp>
        <p:sp>
          <p:nvSpPr>
            <p:cNvPr id="309" name="Line 71"/>
            <p:cNvSpPr>
              <a:spLocks noChangeShapeType="1"/>
            </p:cNvSpPr>
            <p:nvPr/>
          </p:nvSpPr>
          <p:spPr bwMode="auto">
            <a:xfrm>
              <a:off x="2259" y="1782"/>
              <a:ext cx="79" cy="0"/>
            </a:xfrm>
            <a:prstGeom prst="line">
              <a:avLst/>
            </a:prstGeom>
            <a:noFill/>
            <a:ln w="12700" cap="rnd">
              <a:solidFill>
                <a:srgbClr val="4D4D4D"/>
              </a:solidFill>
              <a:prstDash val="sysDot"/>
              <a:round/>
              <a:headEnd/>
              <a:tailEnd/>
            </a:ln>
          </p:spPr>
          <p:txBody>
            <a:bodyPr wrap="none" anchor="ctr"/>
            <a:lstStyle/>
            <a:p>
              <a:endParaRPr lang="en-US" sz="1600"/>
            </a:p>
          </p:txBody>
        </p:sp>
        <p:grpSp>
          <p:nvGrpSpPr>
            <p:cNvPr id="310" name="Group 72"/>
            <p:cNvGrpSpPr>
              <a:grpSpLocks/>
            </p:cNvGrpSpPr>
            <p:nvPr/>
          </p:nvGrpSpPr>
          <p:grpSpPr bwMode="auto">
            <a:xfrm flipH="1">
              <a:off x="2124" y="1872"/>
              <a:ext cx="115" cy="144"/>
              <a:chOff x="883" y="1396"/>
              <a:chExt cx="115" cy="144"/>
            </a:xfrm>
          </p:grpSpPr>
          <p:sp>
            <p:nvSpPr>
              <p:cNvPr id="313" name="AutoShape 7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14" name="Line 7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17" name="Line 7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82" name="Line 7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92" name="Line 7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402" name="Line 7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412" name="Line 7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11" name="Text Box 80"/>
            <p:cNvSpPr txBox="1">
              <a:spLocks noChangeArrowheads="1"/>
            </p:cNvSpPr>
            <p:nvPr/>
          </p:nvSpPr>
          <p:spPr bwMode="auto">
            <a:xfrm>
              <a:off x="1486" y="1855"/>
              <a:ext cx="673" cy="154"/>
            </a:xfrm>
            <a:prstGeom prst="rect">
              <a:avLst/>
            </a:prstGeom>
            <a:noFill/>
            <a:ln w="9525" algn="ctr">
              <a:noFill/>
              <a:miter lim="800000"/>
              <a:headEnd/>
              <a:tailEnd/>
            </a:ln>
          </p:spPr>
          <p:txBody>
            <a:bodyPr wrap="square">
              <a:spAutoFit/>
            </a:bodyPr>
            <a:lstStyle/>
            <a:p>
              <a:pPr algn="r">
                <a:lnSpc>
                  <a:spcPct val="90000"/>
                </a:lnSpc>
                <a:spcBef>
                  <a:spcPct val="40000"/>
                </a:spcBef>
              </a:pPr>
              <a:r>
                <a:rPr lang="en-US" sz="1100" dirty="0" err="1" smtClean="0"/>
                <a:t>Order_Status</a:t>
              </a:r>
              <a:endParaRPr lang="en-US" sz="1100" dirty="0"/>
            </a:p>
          </p:txBody>
        </p:sp>
        <p:sp>
          <p:nvSpPr>
            <p:cNvPr id="312" name="Line 81"/>
            <p:cNvSpPr>
              <a:spLocks noChangeShapeType="1"/>
            </p:cNvSpPr>
            <p:nvPr/>
          </p:nvSpPr>
          <p:spPr bwMode="auto">
            <a:xfrm>
              <a:off x="2255" y="1942"/>
              <a:ext cx="79" cy="0"/>
            </a:xfrm>
            <a:prstGeom prst="line">
              <a:avLst/>
            </a:prstGeom>
            <a:noFill/>
            <a:ln w="12700" cap="rnd">
              <a:solidFill>
                <a:srgbClr val="4D4D4D"/>
              </a:solidFill>
              <a:prstDash val="sysDot"/>
              <a:round/>
              <a:headEnd/>
              <a:tailEnd/>
            </a:ln>
          </p:spPr>
          <p:txBody>
            <a:bodyPr wrap="none" anchor="ctr"/>
            <a:lstStyle/>
            <a:p>
              <a:endParaRPr lang="en-US" sz="1600"/>
            </a:p>
          </p:txBody>
        </p:sp>
      </p:grpSp>
      <p:sp>
        <p:nvSpPr>
          <p:cNvPr id="639" name="AutoShape 82"/>
          <p:cNvSpPr>
            <a:spLocks noChangeArrowheads="1"/>
          </p:cNvSpPr>
          <p:nvPr/>
        </p:nvSpPr>
        <p:spPr bwMode="auto">
          <a:xfrm>
            <a:off x="469899" y="1992312"/>
            <a:ext cx="1649413" cy="191928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sz="1600" b="0"/>
          </a:p>
        </p:txBody>
      </p:sp>
      <p:grpSp>
        <p:nvGrpSpPr>
          <p:cNvPr id="640" name="Group 83"/>
          <p:cNvGrpSpPr>
            <a:grpSpLocks/>
          </p:cNvGrpSpPr>
          <p:nvPr/>
        </p:nvGrpSpPr>
        <p:grpSpPr bwMode="auto">
          <a:xfrm>
            <a:off x="981075" y="2816224"/>
            <a:ext cx="739775" cy="244475"/>
            <a:chOff x="826" y="1292"/>
            <a:chExt cx="466" cy="154"/>
          </a:xfrm>
        </p:grpSpPr>
        <p:grpSp>
          <p:nvGrpSpPr>
            <p:cNvPr id="641" name="Group 84"/>
            <p:cNvGrpSpPr>
              <a:grpSpLocks/>
            </p:cNvGrpSpPr>
            <p:nvPr/>
          </p:nvGrpSpPr>
          <p:grpSpPr bwMode="auto">
            <a:xfrm>
              <a:off x="826" y="1294"/>
              <a:ext cx="115" cy="144"/>
              <a:chOff x="883" y="1396"/>
              <a:chExt cx="115" cy="144"/>
            </a:xfrm>
          </p:grpSpPr>
          <p:sp>
            <p:nvSpPr>
              <p:cNvPr id="643" name="AutoShape 8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44" name="Line 8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45" name="Line 8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46" name="Line 8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47" name="Line 8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48" name="Line 9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49" name="Line 9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642" name="Text Box 92"/>
            <p:cNvSpPr txBox="1">
              <a:spLocks noChangeArrowheads="1"/>
            </p:cNvSpPr>
            <p:nvPr/>
          </p:nvSpPr>
          <p:spPr bwMode="auto">
            <a:xfrm>
              <a:off x="913" y="1292"/>
              <a:ext cx="37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ItemID</a:t>
              </a:r>
            </a:p>
          </p:txBody>
        </p:sp>
      </p:grpSp>
      <p:grpSp>
        <p:nvGrpSpPr>
          <p:cNvPr id="650" name="Group 93"/>
          <p:cNvGrpSpPr>
            <a:grpSpLocks/>
          </p:cNvGrpSpPr>
          <p:nvPr/>
        </p:nvGrpSpPr>
        <p:grpSpPr bwMode="auto">
          <a:xfrm>
            <a:off x="981075" y="3076574"/>
            <a:ext cx="546100" cy="244475"/>
            <a:chOff x="826" y="1292"/>
            <a:chExt cx="344" cy="154"/>
          </a:xfrm>
        </p:grpSpPr>
        <p:grpSp>
          <p:nvGrpSpPr>
            <p:cNvPr id="651" name="Group 94"/>
            <p:cNvGrpSpPr>
              <a:grpSpLocks/>
            </p:cNvGrpSpPr>
            <p:nvPr/>
          </p:nvGrpSpPr>
          <p:grpSpPr bwMode="auto">
            <a:xfrm>
              <a:off x="826" y="1294"/>
              <a:ext cx="115" cy="144"/>
              <a:chOff x="883" y="1396"/>
              <a:chExt cx="115" cy="144"/>
            </a:xfrm>
          </p:grpSpPr>
          <p:sp>
            <p:nvSpPr>
              <p:cNvPr id="653" name="AutoShape 9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54" name="Line 9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55" name="Line 9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56" name="Line 9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57" name="Line 9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58" name="Line 10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59" name="Line 10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652" name="Text Box 102"/>
            <p:cNvSpPr txBox="1">
              <a:spLocks noChangeArrowheads="1"/>
            </p:cNvSpPr>
            <p:nvPr/>
          </p:nvSpPr>
          <p:spPr bwMode="auto">
            <a:xfrm>
              <a:off x="913" y="1292"/>
              <a:ext cx="257"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Qty</a:t>
              </a:r>
            </a:p>
          </p:txBody>
        </p:sp>
      </p:grpSp>
      <p:grpSp>
        <p:nvGrpSpPr>
          <p:cNvPr id="660" name="Group 103"/>
          <p:cNvGrpSpPr>
            <a:grpSpLocks/>
          </p:cNvGrpSpPr>
          <p:nvPr/>
        </p:nvGrpSpPr>
        <p:grpSpPr bwMode="auto">
          <a:xfrm>
            <a:off x="981075" y="3336924"/>
            <a:ext cx="882650" cy="244475"/>
            <a:chOff x="826" y="1292"/>
            <a:chExt cx="556" cy="154"/>
          </a:xfrm>
        </p:grpSpPr>
        <p:grpSp>
          <p:nvGrpSpPr>
            <p:cNvPr id="661" name="Group 104"/>
            <p:cNvGrpSpPr>
              <a:grpSpLocks/>
            </p:cNvGrpSpPr>
            <p:nvPr/>
          </p:nvGrpSpPr>
          <p:grpSpPr bwMode="auto">
            <a:xfrm>
              <a:off x="826" y="1294"/>
              <a:ext cx="115" cy="144"/>
              <a:chOff x="883" y="1396"/>
              <a:chExt cx="115" cy="144"/>
            </a:xfrm>
          </p:grpSpPr>
          <p:sp>
            <p:nvSpPr>
              <p:cNvPr id="663" name="AutoShape 105"/>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64" name="Line 106"/>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65" name="Line 107"/>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66" name="Line 108"/>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67" name="Line 109"/>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68" name="Line 110"/>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69" name="Line 111"/>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662" name="Text Box 112"/>
            <p:cNvSpPr txBox="1">
              <a:spLocks noChangeArrowheads="1"/>
            </p:cNvSpPr>
            <p:nvPr/>
          </p:nvSpPr>
          <p:spPr bwMode="auto">
            <a:xfrm>
              <a:off x="913" y="1292"/>
              <a:ext cx="46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UnitPrice</a:t>
              </a:r>
            </a:p>
          </p:txBody>
        </p:sp>
      </p:grpSp>
      <p:grpSp>
        <p:nvGrpSpPr>
          <p:cNvPr id="670" name="Group 113"/>
          <p:cNvGrpSpPr>
            <a:grpSpLocks/>
          </p:cNvGrpSpPr>
          <p:nvPr/>
        </p:nvGrpSpPr>
        <p:grpSpPr bwMode="auto">
          <a:xfrm>
            <a:off x="742950" y="2044699"/>
            <a:ext cx="766763" cy="244475"/>
            <a:chOff x="822" y="1078"/>
            <a:chExt cx="483" cy="154"/>
          </a:xfrm>
        </p:grpSpPr>
        <p:grpSp>
          <p:nvGrpSpPr>
            <p:cNvPr id="671" name="Group 114"/>
            <p:cNvGrpSpPr>
              <a:grpSpLocks/>
            </p:cNvGrpSpPr>
            <p:nvPr/>
          </p:nvGrpSpPr>
          <p:grpSpPr bwMode="auto">
            <a:xfrm>
              <a:off x="822" y="1082"/>
              <a:ext cx="115" cy="144"/>
              <a:chOff x="2313" y="1620"/>
              <a:chExt cx="246" cy="324"/>
            </a:xfrm>
          </p:grpSpPr>
          <p:sp>
            <p:nvSpPr>
              <p:cNvPr id="673" name="AutoShape 11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74" name="Line 11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sz="1600"/>
              </a:p>
            </p:txBody>
          </p:sp>
          <p:sp>
            <p:nvSpPr>
              <p:cNvPr id="675" name="Line 11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sz="1600"/>
              </a:p>
            </p:txBody>
          </p:sp>
          <p:sp>
            <p:nvSpPr>
              <p:cNvPr id="676" name="Line 11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sz="1600"/>
              </a:p>
            </p:txBody>
          </p:sp>
          <p:sp>
            <p:nvSpPr>
              <p:cNvPr id="677" name="Line 11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sz="1600"/>
              </a:p>
            </p:txBody>
          </p:sp>
          <p:sp>
            <p:nvSpPr>
              <p:cNvPr id="678" name="Line 12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sz="1600"/>
              </a:p>
            </p:txBody>
          </p:sp>
        </p:grpSp>
        <p:sp>
          <p:nvSpPr>
            <p:cNvPr id="672" name="Text Box 121"/>
            <p:cNvSpPr txBox="1">
              <a:spLocks noChangeArrowheads="1"/>
            </p:cNvSpPr>
            <p:nvPr/>
          </p:nvSpPr>
          <p:spPr bwMode="auto">
            <a:xfrm>
              <a:off x="911" y="1078"/>
              <a:ext cx="394"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Record</a:t>
              </a:r>
            </a:p>
          </p:txBody>
        </p:sp>
      </p:grpSp>
      <p:grpSp>
        <p:nvGrpSpPr>
          <p:cNvPr id="679" name="Group 122"/>
          <p:cNvGrpSpPr>
            <a:grpSpLocks/>
          </p:cNvGrpSpPr>
          <p:nvPr/>
        </p:nvGrpSpPr>
        <p:grpSpPr bwMode="auto">
          <a:xfrm>
            <a:off x="977900" y="2295524"/>
            <a:ext cx="506413" cy="244475"/>
            <a:chOff x="826" y="1292"/>
            <a:chExt cx="319" cy="154"/>
          </a:xfrm>
        </p:grpSpPr>
        <p:grpSp>
          <p:nvGrpSpPr>
            <p:cNvPr id="680" name="Group 123"/>
            <p:cNvGrpSpPr>
              <a:grpSpLocks/>
            </p:cNvGrpSpPr>
            <p:nvPr/>
          </p:nvGrpSpPr>
          <p:grpSpPr bwMode="auto">
            <a:xfrm>
              <a:off x="826" y="1294"/>
              <a:ext cx="115" cy="144"/>
              <a:chOff x="883" y="1396"/>
              <a:chExt cx="115" cy="144"/>
            </a:xfrm>
          </p:grpSpPr>
          <p:sp>
            <p:nvSpPr>
              <p:cNvPr id="682" name="AutoShape 12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83" name="Line 12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84" name="Line 12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85" name="Line 12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86" name="Line 12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687" name="Line 12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688" name="Line 13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681" name="Text Box 131"/>
            <p:cNvSpPr txBox="1">
              <a:spLocks noChangeArrowheads="1"/>
            </p:cNvSpPr>
            <p:nvPr/>
          </p:nvSpPr>
          <p:spPr bwMode="auto">
            <a:xfrm>
              <a:off x="913" y="1292"/>
              <a:ext cx="232"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PO</a:t>
              </a:r>
            </a:p>
          </p:txBody>
        </p:sp>
      </p:grpSp>
      <p:grpSp>
        <p:nvGrpSpPr>
          <p:cNvPr id="689" name="Group 132"/>
          <p:cNvGrpSpPr>
            <a:grpSpLocks/>
          </p:cNvGrpSpPr>
          <p:nvPr/>
        </p:nvGrpSpPr>
        <p:grpSpPr bwMode="auto">
          <a:xfrm>
            <a:off x="576263" y="2139949"/>
            <a:ext cx="92075" cy="92075"/>
            <a:chOff x="834" y="1956"/>
            <a:chExt cx="58" cy="58"/>
          </a:xfrm>
        </p:grpSpPr>
        <p:sp>
          <p:nvSpPr>
            <p:cNvPr id="690" name="Rectangle 13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sz="1600"/>
            </a:p>
          </p:txBody>
        </p:sp>
        <p:sp>
          <p:nvSpPr>
            <p:cNvPr id="691" name="Line 13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sz="1600"/>
            </a:p>
          </p:txBody>
        </p:sp>
      </p:grpSp>
      <p:grpSp>
        <p:nvGrpSpPr>
          <p:cNvPr id="692" name="Group 135"/>
          <p:cNvGrpSpPr>
            <a:grpSpLocks/>
          </p:cNvGrpSpPr>
          <p:nvPr/>
        </p:nvGrpSpPr>
        <p:grpSpPr bwMode="auto">
          <a:xfrm>
            <a:off x="977901" y="2555874"/>
            <a:ext cx="706438" cy="244475"/>
            <a:chOff x="826" y="1292"/>
            <a:chExt cx="445" cy="154"/>
          </a:xfrm>
        </p:grpSpPr>
        <p:grpSp>
          <p:nvGrpSpPr>
            <p:cNvPr id="693" name="Group 136"/>
            <p:cNvGrpSpPr>
              <a:grpSpLocks/>
            </p:cNvGrpSpPr>
            <p:nvPr/>
          </p:nvGrpSpPr>
          <p:grpSpPr bwMode="auto">
            <a:xfrm>
              <a:off x="826" y="1294"/>
              <a:ext cx="115" cy="144"/>
              <a:chOff x="883" y="1396"/>
              <a:chExt cx="115" cy="144"/>
            </a:xfrm>
          </p:grpSpPr>
          <p:sp>
            <p:nvSpPr>
              <p:cNvPr id="695" name="AutoShape 13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696" name="Line 13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697" name="Line 13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698" name="Line 14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699" name="Line 14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700" name="Line 14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701" name="Line 14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694" name="Text Box 144"/>
            <p:cNvSpPr txBox="1">
              <a:spLocks noChangeArrowheads="1"/>
            </p:cNvSpPr>
            <p:nvPr/>
          </p:nvSpPr>
          <p:spPr bwMode="auto">
            <a:xfrm>
              <a:off x="913" y="1292"/>
              <a:ext cx="358"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Status</a:t>
              </a:r>
            </a:p>
          </p:txBody>
        </p:sp>
      </p:grpSp>
      <p:sp>
        <p:nvSpPr>
          <p:cNvPr id="702" name="Line 145"/>
          <p:cNvSpPr>
            <a:spLocks noChangeShapeType="1"/>
          </p:cNvSpPr>
          <p:nvPr/>
        </p:nvSpPr>
        <p:spPr bwMode="auto">
          <a:xfrm>
            <a:off x="823913" y="2297112"/>
            <a:ext cx="9525" cy="1420812"/>
          </a:xfrm>
          <a:prstGeom prst="line">
            <a:avLst/>
          </a:prstGeom>
          <a:noFill/>
          <a:ln w="12700" cap="rnd">
            <a:solidFill>
              <a:srgbClr val="4D4D4D"/>
            </a:solidFill>
            <a:prstDash val="sysDot"/>
            <a:round/>
            <a:headEnd/>
            <a:tailEnd/>
          </a:ln>
        </p:spPr>
        <p:txBody>
          <a:bodyPr wrap="none" anchor="ctr"/>
          <a:lstStyle/>
          <a:p>
            <a:endParaRPr lang="en-US" sz="1600"/>
          </a:p>
        </p:txBody>
      </p:sp>
      <p:sp>
        <p:nvSpPr>
          <p:cNvPr id="703" name="Line 146"/>
          <p:cNvSpPr>
            <a:spLocks noChangeShapeType="1"/>
          </p:cNvSpPr>
          <p:nvPr/>
        </p:nvSpPr>
        <p:spPr bwMode="auto">
          <a:xfrm flipH="1">
            <a:off x="674688" y="2187574"/>
            <a:ext cx="58737" cy="1588"/>
          </a:xfrm>
          <a:prstGeom prst="line">
            <a:avLst/>
          </a:prstGeom>
          <a:noFill/>
          <a:ln w="12700" cap="rnd">
            <a:solidFill>
              <a:srgbClr val="4D4D4D"/>
            </a:solidFill>
            <a:prstDash val="sysDot"/>
            <a:round/>
            <a:headEnd/>
            <a:tailEnd/>
          </a:ln>
        </p:spPr>
        <p:txBody>
          <a:bodyPr wrap="none" anchor="ctr"/>
          <a:lstStyle/>
          <a:p>
            <a:endParaRPr lang="en-US" sz="1600"/>
          </a:p>
        </p:txBody>
      </p:sp>
      <p:sp>
        <p:nvSpPr>
          <p:cNvPr id="704" name="Line 147"/>
          <p:cNvSpPr>
            <a:spLocks noChangeShapeType="1"/>
          </p:cNvSpPr>
          <p:nvPr/>
        </p:nvSpPr>
        <p:spPr bwMode="auto">
          <a:xfrm flipH="1">
            <a:off x="827088" y="2420937"/>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05" name="Line 148"/>
          <p:cNvSpPr>
            <a:spLocks noChangeShapeType="1"/>
          </p:cNvSpPr>
          <p:nvPr/>
        </p:nvSpPr>
        <p:spPr bwMode="auto">
          <a:xfrm flipH="1">
            <a:off x="827088" y="26781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06" name="Line 149"/>
          <p:cNvSpPr>
            <a:spLocks noChangeShapeType="1"/>
          </p:cNvSpPr>
          <p:nvPr/>
        </p:nvSpPr>
        <p:spPr bwMode="auto">
          <a:xfrm flipH="1">
            <a:off x="827088" y="29321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07" name="Line 150"/>
          <p:cNvSpPr>
            <a:spLocks noChangeShapeType="1"/>
          </p:cNvSpPr>
          <p:nvPr/>
        </p:nvSpPr>
        <p:spPr bwMode="auto">
          <a:xfrm flipH="1">
            <a:off x="830263" y="32115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08" name="Line 151"/>
          <p:cNvSpPr>
            <a:spLocks noChangeShapeType="1"/>
          </p:cNvSpPr>
          <p:nvPr/>
        </p:nvSpPr>
        <p:spPr bwMode="auto">
          <a:xfrm flipH="1">
            <a:off x="830263" y="3465512"/>
            <a:ext cx="12541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09" name="Line 152"/>
          <p:cNvSpPr>
            <a:spLocks noChangeShapeType="1"/>
          </p:cNvSpPr>
          <p:nvPr/>
        </p:nvSpPr>
        <p:spPr bwMode="auto">
          <a:xfrm>
            <a:off x="1442085" y="2425700"/>
            <a:ext cx="1110615" cy="0"/>
          </a:xfrm>
          <a:prstGeom prst="line">
            <a:avLst/>
          </a:prstGeom>
          <a:noFill/>
          <a:ln w="28575">
            <a:solidFill>
              <a:srgbClr val="CC0000"/>
            </a:solidFill>
            <a:round/>
            <a:headEnd/>
            <a:tailEnd/>
          </a:ln>
        </p:spPr>
        <p:txBody>
          <a:bodyPr wrap="none" anchor="ctr"/>
          <a:lstStyle/>
          <a:p>
            <a:endParaRPr lang="en-US" sz="1600"/>
          </a:p>
        </p:txBody>
      </p:sp>
      <p:sp>
        <p:nvSpPr>
          <p:cNvPr id="710" name="Line 153"/>
          <p:cNvSpPr>
            <a:spLocks noChangeShapeType="1"/>
          </p:cNvSpPr>
          <p:nvPr/>
        </p:nvSpPr>
        <p:spPr bwMode="auto">
          <a:xfrm>
            <a:off x="1657350" y="2686050"/>
            <a:ext cx="819150" cy="685800"/>
          </a:xfrm>
          <a:prstGeom prst="line">
            <a:avLst/>
          </a:prstGeom>
          <a:noFill/>
          <a:ln w="28575">
            <a:solidFill>
              <a:srgbClr val="CC0000"/>
            </a:solidFill>
            <a:round/>
            <a:headEnd/>
            <a:tailEnd/>
          </a:ln>
        </p:spPr>
        <p:txBody>
          <a:bodyPr wrap="none" anchor="ctr"/>
          <a:lstStyle/>
          <a:p>
            <a:endParaRPr lang="en-US" sz="1600"/>
          </a:p>
        </p:txBody>
      </p:sp>
      <p:grpSp>
        <p:nvGrpSpPr>
          <p:cNvPr id="711" name="Group 154"/>
          <p:cNvGrpSpPr>
            <a:grpSpLocks/>
          </p:cNvGrpSpPr>
          <p:nvPr/>
        </p:nvGrpSpPr>
        <p:grpSpPr bwMode="auto">
          <a:xfrm>
            <a:off x="981075" y="3594099"/>
            <a:ext cx="615950" cy="244475"/>
            <a:chOff x="826" y="1292"/>
            <a:chExt cx="388" cy="154"/>
          </a:xfrm>
        </p:grpSpPr>
        <p:grpSp>
          <p:nvGrpSpPr>
            <p:cNvPr id="712" name="Group 155"/>
            <p:cNvGrpSpPr>
              <a:grpSpLocks/>
            </p:cNvGrpSpPr>
            <p:nvPr/>
          </p:nvGrpSpPr>
          <p:grpSpPr bwMode="auto">
            <a:xfrm>
              <a:off x="826" y="1294"/>
              <a:ext cx="115" cy="144"/>
              <a:chOff x="883" y="1396"/>
              <a:chExt cx="115" cy="144"/>
            </a:xfrm>
          </p:grpSpPr>
          <p:sp>
            <p:nvSpPr>
              <p:cNvPr id="714" name="AutoShape 156"/>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715" name="Line 157"/>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716" name="Line 158"/>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717" name="Line 159"/>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718" name="Line 160"/>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719" name="Line 161"/>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720" name="Line 162"/>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713" name="Text Box 163"/>
            <p:cNvSpPr txBox="1">
              <a:spLocks noChangeArrowheads="1"/>
            </p:cNvSpPr>
            <p:nvPr/>
          </p:nvSpPr>
          <p:spPr bwMode="auto">
            <a:xfrm>
              <a:off x="913" y="1292"/>
              <a:ext cx="301"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Date</a:t>
              </a:r>
            </a:p>
          </p:txBody>
        </p:sp>
      </p:grpSp>
      <p:sp>
        <p:nvSpPr>
          <p:cNvPr id="721" name="Line 164"/>
          <p:cNvSpPr>
            <a:spLocks noChangeShapeType="1"/>
          </p:cNvSpPr>
          <p:nvPr/>
        </p:nvSpPr>
        <p:spPr bwMode="auto">
          <a:xfrm flipH="1">
            <a:off x="830263" y="3716337"/>
            <a:ext cx="131762" cy="0"/>
          </a:xfrm>
          <a:prstGeom prst="line">
            <a:avLst/>
          </a:prstGeom>
          <a:noFill/>
          <a:ln w="12700" cap="rnd">
            <a:solidFill>
              <a:srgbClr val="4D4D4D"/>
            </a:solidFill>
            <a:prstDash val="sysDot"/>
            <a:round/>
            <a:headEnd/>
            <a:tailEnd/>
          </a:ln>
        </p:spPr>
        <p:txBody>
          <a:bodyPr wrap="none" anchor="ctr"/>
          <a:lstStyle/>
          <a:p>
            <a:endParaRPr lang="en-US" sz="1600"/>
          </a:p>
        </p:txBody>
      </p:sp>
      <p:sp>
        <p:nvSpPr>
          <p:cNvPr id="722" name="Line 165"/>
          <p:cNvSpPr>
            <a:spLocks noChangeShapeType="1"/>
          </p:cNvSpPr>
          <p:nvPr/>
        </p:nvSpPr>
        <p:spPr bwMode="auto">
          <a:xfrm flipV="1">
            <a:off x="1538288" y="2698749"/>
            <a:ext cx="1417637" cy="1022350"/>
          </a:xfrm>
          <a:prstGeom prst="line">
            <a:avLst/>
          </a:prstGeom>
          <a:noFill/>
          <a:ln w="28575">
            <a:solidFill>
              <a:srgbClr val="CC0000"/>
            </a:solidFill>
            <a:round/>
            <a:headEnd/>
            <a:tailEnd/>
          </a:ln>
        </p:spPr>
        <p:txBody>
          <a:bodyPr wrap="none" anchor="ctr"/>
          <a:lstStyle/>
          <a:p>
            <a:endParaRPr lang="en-US" sz="1600"/>
          </a:p>
        </p:txBody>
      </p:sp>
      <p:sp>
        <p:nvSpPr>
          <p:cNvPr id="723" name="Line 166"/>
          <p:cNvSpPr>
            <a:spLocks noChangeShapeType="1"/>
          </p:cNvSpPr>
          <p:nvPr/>
        </p:nvSpPr>
        <p:spPr bwMode="auto">
          <a:xfrm>
            <a:off x="1663700" y="2949573"/>
            <a:ext cx="1069975" cy="3175"/>
          </a:xfrm>
          <a:prstGeom prst="line">
            <a:avLst/>
          </a:prstGeom>
          <a:noFill/>
          <a:ln w="28575">
            <a:solidFill>
              <a:srgbClr val="CC0000"/>
            </a:solidFill>
            <a:round/>
            <a:headEnd/>
            <a:tailEnd/>
          </a:ln>
        </p:spPr>
        <p:txBody>
          <a:bodyPr wrap="none" anchor="ctr"/>
          <a:lstStyle/>
          <a:p>
            <a:endParaRPr lang="en-US" sz="1600"/>
          </a:p>
        </p:txBody>
      </p:sp>
      <p:sp>
        <p:nvSpPr>
          <p:cNvPr id="724" name="AutoShape 167"/>
          <p:cNvSpPr>
            <a:spLocks noChangeArrowheads="1"/>
          </p:cNvSpPr>
          <p:nvPr/>
        </p:nvSpPr>
        <p:spPr bwMode="auto">
          <a:xfrm>
            <a:off x="450849" y="4405312"/>
            <a:ext cx="1649413" cy="19764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725" name="Group 168"/>
          <p:cNvGrpSpPr>
            <a:grpSpLocks/>
          </p:cNvGrpSpPr>
          <p:nvPr/>
        </p:nvGrpSpPr>
        <p:grpSpPr bwMode="auto">
          <a:xfrm>
            <a:off x="1401785" y="5780089"/>
            <a:ext cx="684213" cy="257175"/>
            <a:chOff x="826" y="1292"/>
            <a:chExt cx="431" cy="162"/>
          </a:xfrm>
        </p:grpSpPr>
        <p:grpSp>
          <p:nvGrpSpPr>
            <p:cNvPr id="726" name="Group 169"/>
            <p:cNvGrpSpPr>
              <a:grpSpLocks/>
            </p:cNvGrpSpPr>
            <p:nvPr/>
          </p:nvGrpSpPr>
          <p:grpSpPr bwMode="auto">
            <a:xfrm>
              <a:off x="826" y="1294"/>
              <a:ext cx="115" cy="144"/>
              <a:chOff x="883" y="1396"/>
              <a:chExt cx="115" cy="144"/>
            </a:xfrm>
          </p:grpSpPr>
          <p:sp>
            <p:nvSpPr>
              <p:cNvPr id="728" name="AutoShape 17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29" name="Line 17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30" name="Line 17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31" name="Line 17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732" name="Line 17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733" name="Line 17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734" name="Line 17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727" name="Text Box 177"/>
            <p:cNvSpPr txBox="1">
              <a:spLocks noChangeArrowheads="1"/>
            </p:cNvSpPr>
            <p:nvPr/>
          </p:nvSpPr>
          <p:spPr bwMode="auto">
            <a:xfrm>
              <a:off x="913" y="1292"/>
              <a:ext cx="344"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Field1</a:t>
              </a:r>
            </a:p>
          </p:txBody>
        </p:sp>
      </p:grpSp>
      <p:grpSp>
        <p:nvGrpSpPr>
          <p:cNvPr id="735" name="Group 178"/>
          <p:cNvGrpSpPr>
            <a:grpSpLocks/>
          </p:cNvGrpSpPr>
          <p:nvPr/>
        </p:nvGrpSpPr>
        <p:grpSpPr bwMode="auto">
          <a:xfrm>
            <a:off x="1401785" y="6040439"/>
            <a:ext cx="684213" cy="257175"/>
            <a:chOff x="826" y="1292"/>
            <a:chExt cx="431" cy="162"/>
          </a:xfrm>
        </p:grpSpPr>
        <p:grpSp>
          <p:nvGrpSpPr>
            <p:cNvPr id="736" name="Group 179"/>
            <p:cNvGrpSpPr>
              <a:grpSpLocks/>
            </p:cNvGrpSpPr>
            <p:nvPr/>
          </p:nvGrpSpPr>
          <p:grpSpPr bwMode="auto">
            <a:xfrm>
              <a:off x="826" y="1294"/>
              <a:ext cx="115" cy="144"/>
              <a:chOff x="883" y="1396"/>
              <a:chExt cx="115" cy="144"/>
            </a:xfrm>
          </p:grpSpPr>
          <p:sp>
            <p:nvSpPr>
              <p:cNvPr id="738" name="AutoShape 18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39" name="Line 18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40" name="Line 18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41" name="Line 18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742" name="Line 18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743" name="Line 18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744" name="Line 18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737" name="Text Box 187"/>
            <p:cNvSpPr txBox="1">
              <a:spLocks noChangeArrowheads="1"/>
            </p:cNvSpPr>
            <p:nvPr/>
          </p:nvSpPr>
          <p:spPr bwMode="auto">
            <a:xfrm>
              <a:off x="913" y="1292"/>
              <a:ext cx="344"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Field2</a:t>
              </a:r>
            </a:p>
          </p:txBody>
        </p:sp>
      </p:grpSp>
      <p:grpSp>
        <p:nvGrpSpPr>
          <p:cNvPr id="745" name="Group 188"/>
          <p:cNvGrpSpPr>
            <a:grpSpLocks/>
          </p:cNvGrpSpPr>
          <p:nvPr/>
        </p:nvGrpSpPr>
        <p:grpSpPr bwMode="auto">
          <a:xfrm>
            <a:off x="723902" y="4457702"/>
            <a:ext cx="508001" cy="258763"/>
            <a:chOff x="822" y="1078"/>
            <a:chExt cx="320" cy="163"/>
          </a:xfrm>
        </p:grpSpPr>
        <p:grpSp>
          <p:nvGrpSpPr>
            <p:cNvPr id="746" name="Group 189"/>
            <p:cNvGrpSpPr>
              <a:grpSpLocks/>
            </p:cNvGrpSpPr>
            <p:nvPr/>
          </p:nvGrpSpPr>
          <p:grpSpPr bwMode="auto">
            <a:xfrm>
              <a:off x="822" y="1082"/>
              <a:ext cx="115" cy="144"/>
              <a:chOff x="2313" y="1620"/>
              <a:chExt cx="246" cy="324"/>
            </a:xfrm>
          </p:grpSpPr>
          <p:sp>
            <p:nvSpPr>
              <p:cNvPr id="748" name="AutoShape 190"/>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49" name="Line 191"/>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750" name="Line 192"/>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751" name="Line 193"/>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752" name="Line 194"/>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753" name="Line 195"/>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747" name="Text Box 196"/>
            <p:cNvSpPr txBox="1">
              <a:spLocks noChangeArrowheads="1"/>
            </p:cNvSpPr>
            <p:nvPr/>
          </p:nvSpPr>
          <p:spPr bwMode="auto">
            <a:xfrm>
              <a:off x="911" y="1078"/>
              <a:ext cx="231"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smtClean="0"/>
                <a:t>PO</a:t>
              </a:r>
              <a:endParaRPr lang="en-US" sz="1200" dirty="0"/>
            </a:p>
          </p:txBody>
        </p:sp>
      </p:grpSp>
      <p:grpSp>
        <p:nvGrpSpPr>
          <p:cNvPr id="754" name="Group 197"/>
          <p:cNvGrpSpPr>
            <a:grpSpLocks/>
          </p:cNvGrpSpPr>
          <p:nvPr/>
        </p:nvGrpSpPr>
        <p:grpSpPr bwMode="auto">
          <a:xfrm>
            <a:off x="939798" y="4708528"/>
            <a:ext cx="449263" cy="258763"/>
            <a:chOff x="826" y="1292"/>
            <a:chExt cx="283" cy="163"/>
          </a:xfrm>
        </p:grpSpPr>
        <p:grpSp>
          <p:nvGrpSpPr>
            <p:cNvPr id="755" name="Group 198"/>
            <p:cNvGrpSpPr>
              <a:grpSpLocks/>
            </p:cNvGrpSpPr>
            <p:nvPr/>
          </p:nvGrpSpPr>
          <p:grpSpPr bwMode="auto">
            <a:xfrm>
              <a:off x="826" y="1294"/>
              <a:ext cx="115" cy="144"/>
              <a:chOff x="883" y="1396"/>
              <a:chExt cx="115" cy="144"/>
            </a:xfrm>
          </p:grpSpPr>
          <p:sp>
            <p:nvSpPr>
              <p:cNvPr id="757" name="AutoShape 19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58" name="Line 20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59" name="Line 20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60" name="Line 20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761" name="Line 20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762" name="Line 20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763" name="Line 20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756" name="Text Box 206"/>
            <p:cNvSpPr txBox="1">
              <a:spLocks noChangeArrowheads="1"/>
            </p:cNvSpPr>
            <p:nvPr/>
          </p:nvSpPr>
          <p:spPr bwMode="auto">
            <a:xfrm>
              <a:off x="913" y="1292"/>
              <a:ext cx="196"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smtClean="0"/>
                <a:t>ID</a:t>
              </a:r>
              <a:endParaRPr lang="en-US" sz="1200" dirty="0"/>
            </a:p>
          </p:txBody>
        </p:sp>
      </p:grpSp>
      <p:grpSp>
        <p:nvGrpSpPr>
          <p:cNvPr id="764" name="Group 207"/>
          <p:cNvGrpSpPr>
            <a:grpSpLocks/>
          </p:cNvGrpSpPr>
          <p:nvPr/>
        </p:nvGrpSpPr>
        <p:grpSpPr bwMode="auto">
          <a:xfrm>
            <a:off x="557213" y="4552949"/>
            <a:ext cx="92075" cy="92075"/>
            <a:chOff x="834" y="1956"/>
            <a:chExt cx="58" cy="58"/>
          </a:xfrm>
        </p:grpSpPr>
        <p:sp>
          <p:nvSpPr>
            <p:cNvPr id="765" name="Rectangle 20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766" name="Line 20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767" name="Group 210"/>
          <p:cNvGrpSpPr>
            <a:grpSpLocks/>
          </p:cNvGrpSpPr>
          <p:nvPr/>
        </p:nvGrpSpPr>
        <p:grpSpPr bwMode="auto">
          <a:xfrm>
            <a:off x="939798" y="4968874"/>
            <a:ext cx="704850" cy="257175"/>
            <a:chOff x="826" y="1292"/>
            <a:chExt cx="444" cy="162"/>
          </a:xfrm>
        </p:grpSpPr>
        <p:grpSp>
          <p:nvGrpSpPr>
            <p:cNvPr id="768" name="Group 211"/>
            <p:cNvGrpSpPr>
              <a:grpSpLocks/>
            </p:cNvGrpSpPr>
            <p:nvPr/>
          </p:nvGrpSpPr>
          <p:grpSpPr bwMode="auto">
            <a:xfrm>
              <a:off x="826" y="1294"/>
              <a:ext cx="115" cy="144"/>
              <a:chOff x="883" y="1396"/>
              <a:chExt cx="115" cy="144"/>
            </a:xfrm>
          </p:grpSpPr>
          <p:sp>
            <p:nvSpPr>
              <p:cNvPr id="770" name="AutoShape 21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71" name="Line 21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72" name="Line 21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73" name="Line 21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774" name="Line 21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775" name="Line 21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776" name="Line 21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769" name="Text Box 219"/>
            <p:cNvSpPr txBox="1">
              <a:spLocks noChangeArrowheads="1"/>
            </p:cNvSpPr>
            <p:nvPr/>
          </p:nvSpPr>
          <p:spPr bwMode="auto">
            <a:xfrm>
              <a:off x="913" y="1292"/>
              <a:ext cx="357"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Status</a:t>
              </a:r>
            </a:p>
          </p:txBody>
        </p:sp>
      </p:grpSp>
      <p:sp>
        <p:nvSpPr>
          <p:cNvPr id="777" name="Line 221"/>
          <p:cNvSpPr>
            <a:spLocks noChangeShapeType="1"/>
          </p:cNvSpPr>
          <p:nvPr/>
        </p:nvSpPr>
        <p:spPr bwMode="auto">
          <a:xfrm flipH="1">
            <a:off x="655638" y="4600574"/>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778" name="Line 222"/>
          <p:cNvSpPr>
            <a:spLocks noChangeShapeType="1"/>
          </p:cNvSpPr>
          <p:nvPr/>
        </p:nvSpPr>
        <p:spPr bwMode="auto">
          <a:xfrm flipH="1">
            <a:off x="808038" y="4833937"/>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779" name="Line 223"/>
          <p:cNvSpPr>
            <a:spLocks noChangeShapeType="1"/>
          </p:cNvSpPr>
          <p:nvPr/>
        </p:nvSpPr>
        <p:spPr bwMode="auto">
          <a:xfrm flipH="1">
            <a:off x="796925" y="5091112"/>
            <a:ext cx="136525" cy="0"/>
          </a:xfrm>
          <a:prstGeom prst="line">
            <a:avLst/>
          </a:prstGeom>
          <a:noFill/>
          <a:ln w="12700" cap="rnd">
            <a:solidFill>
              <a:srgbClr val="4D4D4D"/>
            </a:solidFill>
            <a:prstDash val="sysDot"/>
            <a:round/>
            <a:headEnd/>
            <a:tailEnd/>
          </a:ln>
        </p:spPr>
        <p:txBody>
          <a:bodyPr wrap="none" anchor="ctr"/>
          <a:lstStyle/>
          <a:p>
            <a:endParaRPr lang="en-US"/>
          </a:p>
        </p:txBody>
      </p:sp>
      <p:sp>
        <p:nvSpPr>
          <p:cNvPr id="780" name="Line 224"/>
          <p:cNvSpPr>
            <a:spLocks noChangeShapeType="1"/>
          </p:cNvSpPr>
          <p:nvPr/>
        </p:nvSpPr>
        <p:spPr bwMode="auto">
          <a:xfrm flipH="1">
            <a:off x="1254148" y="5911852"/>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781" name="Line 225"/>
          <p:cNvSpPr>
            <a:spLocks noChangeShapeType="1"/>
          </p:cNvSpPr>
          <p:nvPr/>
        </p:nvSpPr>
        <p:spPr bwMode="auto">
          <a:xfrm flipH="1">
            <a:off x="869973" y="5376864"/>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782" name="Line 226"/>
          <p:cNvSpPr>
            <a:spLocks noChangeShapeType="1"/>
          </p:cNvSpPr>
          <p:nvPr/>
        </p:nvSpPr>
        <p:spPr bwMode="auto">
          <a:xfrm>
            <a:off x="815998" y="4684715"/>
            <a:ext cx="1587" cy="698500"/>
          </a:xfrm>
          <a:prstGeom prst="line">
            <a:avLst/>
          </a:prstGeom>
          <a:noFill/>
          <a:ln w="12700" cap="rnd">
            <a:solidFill>
              <a:srgbClr val="4D4D4D"/>
            </a:solidFill>
            <a:prstDash val="sysDot"/>
            <a:round/>
            <a:headEnd/>
            <a:tailEnd/>
          </a:ln>
        </p:spPr>
        <p:txBody>
          <a:bodyPr wrap="none" anchor="ctr"/>
          <a:lstStyle/>
          <a:p>
            <a:endParaRPr lang="en-US"/>
          </a:p>
        </p:txBody>
      </p:sp>
      <p:sp>
        <p:nvSpPr>
          <p:cNvPr id="783" name="Line 227"/>
          <p:cNvSpPr>
            <a:spLocks noChangeShapeType="1"/>
          </p:cNvSpPr>
          <p:nvPr/>
        </p:nvSpPr>
        <p:spPr bwMode="auto">
          <a:xfrm>
            <a:off x="1273198" y="5684839"/>
            <a:ext cx="0" cy="503238"/>
          </a:xfrm>
          <a:prstGeom prst="line">
            <a:avLst/>
          </a:prstGeom>
          <a:noFill/>
          <a:ln w="12700" cap="rnd">
            <a:solidFill>
              <a:srgbClr val="4D4D4D"/>
            </a:solidFill>
            <a:prstDash val="sysDot"/>
            <a:round/>
            <a:headEnd/>
            <a:tailEnd/>
          </a:ln>
        </p:spPr>
        <p:txBody>
          <a:bodyPr wrap="none" anchor="ctr"/>
          <a:lstStyle/>
          <a:p>
            <a:endParaRPr lang="en-US"/>
          </a:p>
        </p:txBody>
      </p:sp>
      <p:sp>
        <p:nvSpPr>
          <p:cNvPr id="784" name="AutoShape 228"/>
          <p:cNvSpPr>
            <a:spLocks noChangeArrowheads="1"/>
          </p:cNvSpPr>
          <p:nvPr/>
        </p:nvSpPr>
        <p:spPr bwMode="auto">
          <a:xfrm>
            <a:off x="2382203" y="4395787"/>
            <a:ext cx="1614488" cy="19764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785" name="Group 230"/>
          <p:cNvGrpSpPr>
            <a:grpSpLocks/>
          </p:cNvGrpSpPr>
          <p:nvPr/>
        </p:nvGrpSpPr>
        <p:grpSpPr bwMode="auto">
          <a:xfrm flipH="1">
            <a:off x="3477599" y="4498982"/>
            <a:ext cx="185739" cy="228600"/>
            <a:chOff x="2313" y="1620"/>
            <a:chExt cx="246" cy="324"/>
          </a:xfrm>
        </p:grpSpPr>
        <p:sp>
          <p:nvSpPr>
            <p:cNvPr id="786" name="AutoShape 23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87" name="Line 23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788" name="Line 23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789" name="Line 23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790" name="Line 23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791" name="Line 23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792" name="Text Box 237"/>
          <p:cNvSpPr txBox="1">
            <a:spLocks noChangeArrowheads="1"/>
          </p:cNvSpPr>
          <p:nvPr/>
        </p:nvSpPr>
        <p:spPr bwMode="auto">
          <a:xfrm>
            <a:off x="2994996" y="4487869"/>
            <a:ext cx="525466"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793" name="Group 238"/>
          <p:cNvGrpSpPr>
            <a:grpSpLocks/>
          </p:cNvGrpSpPr>
          <p:nvPr/>
        </p:nvGrpSpPr>
        <p:grpSpPr bwMode="auto">
          <a:xfrm flipH="1">
            <a:off x="3250587" y="4746632"/>
            <a:ext cx="185739" cy="228600"/>
            <a:chOff x="883" y="1396"/>
            <a:chExt cx="115" cy="144"/>
          </a:xfrm>
        </p:grpSpPr>
        <p:sp>
          <p:nvSpPr>
            <p:cNvPr id="794" name="AutoShape 23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795" name="Line 24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796" name="Line 24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797" name="Line 24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798" name="Line 24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799" name="Line 24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800" name="Line 24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801" name="Text Box 246"/>
          <p:cNvSpPr txBox="1">
            <a:spLocks noChangeArrowheads="1"/>
          </p:cNvSpPr>
          <p:nvPr/>
        </p:nvSpPr>
        <p:spPr bwMode="auto">
          <a:xfrm>
            <a:off x="2306019" y="4724407"/>
            <a:ext cx="1001719"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dirty="0" err="1" smtClean="0"/>
              <a:t>PO_Num</a:t>
            </a:r>
            <a:endParaRPr lang="en-US" sz="1200" dirty="0"/>
          </a:p>
        </p:txBody>
      </p:sp>
      <p:grpSp>
        <p:nvGrpSpPr>
          <p:cNvPr id="802" name="Group 247"/>
          <p:cNvGrpSpPr>
            <a:grpSpLocks/>
          </p:cNvGrpSpPr>
          <p:nvPr/>
        </p:nvGrpSpPr>
        <p:grpSpPr bwMode="auto">
          <a:xfrm flipH="1">
            <a:off x="3250587" y="5006982"/>
            <a:ext cx="185739" cy="228600"/>
            <a:chOff x="883" y="1396"/>
            <a:chExt cx="115" cy="144"/>
          </a:xfrm>
        </p:grpSpPr>
        <p:sp>
          <p:nvSpPr>
            <p:cNvPr id="803" name="AutoShape 24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04" name="Line 24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805" name="Line 25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806" name="Line 25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807" name="Line 25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808" name="Line 25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809" name="Line 25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810" name="Text Box 255"/>
          <p:cNvSpPr txBox="1">
            <a:spLocks noChangeArrowheads="1"/>
          </p:cNvSpPr>
          <p:nvPr/>
        </p:nvSpPr>
        <p:spPr bwMode="auto">
          <a:xfrm>
            <a:off x="2299669" y="4984757"/>
            <a:ext cx="1008069"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Date</a:t>
            </a:r>
          </a:p>
        </p:txBody>
      </p:sp>
      <p:sp>
        <p:nvSpPr>
          <p:cNvPr id="811" name="Line 257"/>
          <p:cNvSpPr>
            <a:spLocks noChangeShapeType="1"/>
          </p:cNvSpPr>
          <p:nvPr/>
        </p:nvSpPr>
        <p:spPr bwMode="auto">
          <a:xfrm flipH="1">
            <a:off x="3679213" y="4616457"/>
            <a:ext cx="60325" cy="1588"/>
          </a:xfrm>
          <a:prstGeom prst="line">
            <a:avLst/>
          </a:prstGeom>
          <a:noFill/>
          <a:ln w="12700" cap="rnd">
            <a:solidFill>
              <a:srgbClr val="4D4D4D"/>
            </a:solidFill>
            <a:prstDash val="sysDot"/>
            <a:round/>
            <a:headEnd/>
            <a:tailEnd/>
          </a:ln>
        </p:spPr>
        <p:txBody>
          <a:bodyPr wrap="none" anchor="ctr"/>
          <a:lstStyle/>
          <a:p>
            <a:endParaRPr lang="en-US"/>
          </a:p>
        </p:txBody>
      </p:sp>
      <p:sp>
        <p:nvSpPr>
          <p:cNvPr id="812" name="Line 258"/>
          <p:cNvSpPr>
            <a:spLocks noChangeShapeType="1"/>
          </p:cNvSpPr>
          <p:nvPr/>
        </p:nvSpPr>
        <p:spPr bwMode="auto">
          <a:xfrm>
            <a:off x="3450612" y="4864107"/>
            <a:ext cx="128588" cy="0"/>
          </a:xfrm>
          <a:prstGeom prst="line">
            <a:avLst/>
          </a:prstGeom>
          <a:noFill/>
          <a:ln w="12700" cap="rnd">
            <a:solidFill>
              <a:srgbClr val="4D4D4D"/>
            </a:solidFill>
            <a:prstDash val="sysDot"/>
            <a:round/>
            <a:headEnd/>
            <a:tailEnd/>
          </a:ln>
        </p:spPr>
        <p:txBody>
          <a:bodyPr wrap="none" anchor="ctr"/>
          <a:lstStyle/>
          <a:p>
            <a:endParaRPr lang="en-US"/>
          </a:p>
        </p:txBody>
      </p:sp>
      <p:sp>
        <p:nvSpPr>
          <p:cNvPr id="813" name="Line 259"/>
          <p:cNvSpPr>
            <a:spLocks noChangeShapeType="1"/>
          </p:cNvSpPr>
          <p:nvPr/>
        </p:nvSpPr>
        <p:spPr bwMode="auto">
          <a:xfrm>
            <a:off x="3450612" y="5121282"/>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814" name="Group 260"/>
          <p:cNvGrpSpPr>
            <a:grpSpLocks/>
          </p:cNvGrpSpPr>
          <p:nvPr/>
        </p:nvGrpSpPr>
        <p:grpSpPr bwMode="auto">
          <a:xfrm flipH="1">
            <a:off x="3002911" y="5529271"/>
            <a:ext cx="185739" cy="228600"/>
            <a:chOff x="883" y="1396"/>
            <a:chExt cx="115" cy="144"/>
          </a:xfrm>
        </p:grpSpPr>
        <p:sp>
          <p:nvSpPr>
            <p:cNvPr id="815" name="AutoShape 26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16" name="Line 26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817" name="Line 26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818" name="Line 26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819" name="Line 26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820" name="Line 26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821" name="Line 26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822" name="Text Box 268"/>
          <p:cNvSpPr txBox="1">
            <a:spLocks noChangeArrowheads="1"/>
          </p:cNvSpPr>
          <p:nvPr/>
        </p:nvSpPr>
        <p:spPr bwMode="auto">
          <a:xfrm>
            <a:off x="2014528" y="5507046"/>
            <a:ext cx="992194"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FieldA</a:t>
            </a:r>
          </a:p>
        </p:txBody>
      </p:sp>
      <p:sp>
        <p:nvSpPr>
          <p:cNvPr id="823" name="Line 269"/>
          <p:cNvSpPr>
            <a:spLocks noChangeShapeType="1"/>
          </p:cNvSpPr>
          <p:nvPr/>
        </p:nvSpPr>
        <p:spPr bwMode="auto">
          <a:xfrm>
            <a:off x="3220400" y="5643571"/>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824" name="Group 270"/>
          <p:cNvGrpSpPr>
            <a:grpSpLocks/>
          </p:cNvGrpSpPr>
          <p:nvPr/>
        </p:nvGrpSpPr>
        <p:grpSpPr bwMode="auto">
          <a:xfrm flipH="1">
            <a:off x="3002911" y="5786446"/>
            <a:ext cx="185739" cy="228600"/>
            <a:chOff x="883" y="1396"/>
            <a:chExt cx="115" cy="144"/>
          </a:xfrm>
        </p:grpSpPr>
        <p:sp>
          <p:nvSpPr>
            <p:cNvPr id="825" name="AutoShape 2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26" name="Line 27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827" name="Line 27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828" name="Line 2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829" name="Line 2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830" name="Line 2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831" name="Line 2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832" name="Text Box 278"/>
          <p:cNvSpPr txBox="1">
            <a:spLocks noChangeArrowheads="1"/>
          </p:cNvSpPr>
          <p:nvPr/>
        </p:nvSpPr>
        <p:spPr bwMode="auto">
          <a:xfrm>
            <a:off x="2016116" y="5759459"/>
            <a:ext cx="990606" cy="257175"/>
          </a:xfrm>
          <a:prstGeom prst="rect">
            <a:avLst/>
          </a:prstGeom>
          <a:noFill/>
          <a:ln w="9525" algn="ctr">
            <a:noFill/>
            <a:miter lim="800000"/>
            <a:headEnd/>
            <a:tailEnd/>
          </a:ln>
        </p:spPr>
        <p:txBody>
          <a:bodyPr>
            <a:spAutoFit/>
          </a:bodyPr>
          <a:lstStyle/>
          <a:p>
            <a:pPr algn="r">
              <a:lnSpc>
                <a:spcPct val="90000"/>
              </a:lnSpc>
              <a:spcBef>
                <a:spcPct val="40000"/>
              </a:spcBef>
            </a:pPr>
            <a:r>
              <a:rPr lang="en-US" sz="1200"/>
              <a:t>FieldB</a:t>
            </a:r>
          </a:p>
        </p:txBody>
      </p:sp>
      <p:sp>
        <p:nvSpPr>
          <p:cNvPr id="833" name="Line 279"/>
          <p:cNvSpPr>
            <a:spLocks noChangeShapeType="1"/>
          </p:cNvSpPr>
          <p:nvPr/>
        </p:nvSpPr>
        <p:spPr bwMode="auto">
          <a:xfrm>
            <a:off x="3220400" y="5900746"/>
            <a:ext cx="128588"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834" name="Group 280"/>
          <p:cNvGrpSpPr>
            <a:grpSpLocks/>
          </p:cNvGrpSpPr>
          <p:nvPr/>
        </p:nvGrpSpPr>
        <p:grpSpPr bwMode="auto">
          <a:xfrm flipH="1">
            <a:off x="3253738" y="5265746"/>
            <a:ext cx="185739" cy="228600"/>
            <a:chOff x="2313" y="1620"/>
            <a:chExt cx="246" cy="324"/>
          </a:xfrm>
        </p:grpSpPr>
        <p:sp>
          <p:nvSpPr>
            <p:cNvPr id="835" name="AutoShape 28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36" name="Line 28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837" name="Line 28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838" name="Line 28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839" name="Line 28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840" name="Line 28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841" name="Text Box 287"/>
          <p:cNvSpPr txBox="1">
            <a:spLocks noChangeArrowheads="1"/>
          </p:cNvSpPr>
          <p:nvPr/>
        </p:nvSpPr>
        <p:spPr bwMode="auto">
          <a:xfrm>
            <a:off x="2771135" y="5254633"/>
            <a:ext cx="525466"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dirty="0"/>
              <a:t>Detail</a:t>
            </a:r>
          </a:p>
        </p:txBody>
      </p:sp>
      <p:sp>
        <p:nvSpPr>
          <p:cNvPr id="842" name="Line 288"/>
          <p:cNvSpPr>
            <a:spLocks noChangeShapeType="1"/>
          </p:cNvSpPr>
          <p:nvPr/>
        </p:nvSpPr>
        <p:spPr bwMode="auto">
          <a:xfrm flipH="1">
            <a:off x="3455352" y="5383221"/>
            <a:ext cx="60325" cy="1588"/>
          </a:xfrm>
          <a:prstGeom prst="line">
            <a:avLst/>
          </a:prstGeom>
          <a:noFill/>
          <a:ln w="12700" cap="rnd">
            <a:solidFill>
              <a:srgbClr val="4D4D4D"/>
            </a:solidFill>
            <a:prstDash val="sysDot"/>
            <a:round/>
            <a:headEnd/>
            <a:tailEnd/>
          </a:ln>
        </p:spPr>
        <p:txBody>
          <a:bodyPr wrap="none" anchor="ctr"/>
          <a:lstStyle/>
          <a:p>
            <a:endParaRPr lang="en-US"/>
          </a:p>
        </p:txBody>
      </p:sp>
      <p:sp>
        <p:nvSpPr>
          <p:cNvPr id="843" name="Line 289"/>
          <p:cNvSpPr>
            <a:spLocks noChangeShapeType="1"/>
          </p:cNvSpPr>
          <p:nvPr/>
        </p:nvSpPr>
        <p:spPr bwMode="auto">
          <a:xfrm>
            <a:off x="3571240" y="4652969"/>
            <a:ext cx="6350" cy="698501"/>
          </a:xfrm>
          <a:prstGeom prst="line">
            <a:avLst/>
          </a:prstGeom>
          <a:noFill/>
          <a:ln w="12700" cap="rnd">
            <a:solidFill>
              <a:srgbClr val="4D4D4D"/>
            </a:solidFill>
            <a:prstDash val="sysDot"/>
            <a:round/>
            <a:headEnd/>
            <a:tailEnd/>
          </a:ln>
        </p:spPr>
        <p:txBody>
          <a:bodyPr wrap="none" anchor="ctr"/>
          <a:lstStyle/>
          <a:p>
            <a:endParaRPr lang="en-US"/>
          </a:p>
        </p:txBody>
      </p:sp>
      <p:sp>
        <p:nvSpPr>
          <p:cNvPr id="844" name="Line 290"/>
          <p:cNvSpPr>
            <a:spLocks noChangeShapeType="1"/>
          </p:cNvSpPr>
          <p:nvPr/>
        </p:nvSpPr>
        <p:spPr bwMode="auto">
          <a:xfrm>
            <a:off x="3347401" y="5516571"/>
            <a:ext cx="1588" cy="379413"/>
          </a:xfrm>
          <a:prstGeom prst="line">
            <a:avLst/>
          </a:prstGeom>
          <a:noFill/>
          <a:ln w="12700" cap="rnd">
            <a:solidFill>
              <a:srgbClr val="4D4D4D"/>
            </a:solidFill>
            <a:prstDash val="sysDot"/>
            <a:round/>
            <a:headEnd/>
            <a:tailEnd/>
          </a:ln>
        </p:spPr>
        <p:txBody>
          <a:bodyPr wrap="none" anchor="ctr"/>
          <a:lstStyle/>
          <a:p>
            <a:endParaRPr lang="en-US"/>
          </a:p>
        </p:txBody>
      </p:sp>
      <p:grpSp>
        <p:nvGrpSpPr>
          <p:cNvPr id="845" name="Group 291"/>
          <p:cNvGrpSpPr>
            <a:grpSpLocks/>
          </p:cNvGrpSpPr>
          <p:nvPr/>
        </p:nvGrpSpPr>
        <p:grpSpPr bwMode="auto">
          <a:xfrm>
            <a:off x="3525202" y="5335596"/>
            <a:ext cx="93663" cy="92075"/>
            <a:chOff x="834" y="1956"/>
            <a:chExt cx="58" cy="58"/>
          </a:xfrm>
        </p:grpSpPr>
        <p:sp>
          <p:nvSpPr>
            <p:cNvPr id="846" name="Rectangle 292"/>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847" name="Line 293"/>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848" name="Group 294"/>
          <p:cNvGrpSpPr>
            <a:grpSpLocks/>
          </p:cNvGrpSpPr>
          <p:nvPr/>
        </p:nvGrpSpPr>
        <p:grpSpPr bwMode="auto">
          <a:xfrm>
            <a:off x="3749063" y="4568832"/>
            <a:ext cx="93663" cy="92075"/>
            <a:chOff x="834" y="1956"/>
            <a:chExt cx="58" cy="58"/>
          </a:xfrm>
        </p:grpSpPr>
        <p:sp>
          <p:nvSpPr>
            <p:cNvPr id="849" name="Rectangle 295"/>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850" name="Line 296"/>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851" name="Group 297"/>
          <p:cNvGrpSpPr>
            <a:grpSpLocks/>
          </p:cNvGrpSpPr>
          <p:nvPr/>
        </p:nvGrpSpPr>
        <p:grpSpPr bwMode="auto">
          <a:xfrm>
            <a:off x="771548" y="5329239"/>
            <a:ext cx="92075" cy="92075"/>
            <a:chOff x="834" y="1956"/>
            <a:chExt cx="58" cy="58"/>
          </a:xfrm>
        </p:grpSpPr>
        <p:sp>
          <p:nvSpPr>
            <p:cNvPr id="852" name="Rectangle 29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853" name="Line 29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sp>
        <p:nvSpPr>
          <p:cNvPr id="854" name="Line 300"/>
          <p:cNvSpPr>
            <a:spLocks noChangeShapeType="1"/>
          </p:cNvSpPr>
          <p:nvPr/>
        </p:nvSpPr>
        <p:spPr bwMode="auto">
          <a:xfrm flipV="1">
            <a:off x="2042160" y="5652133"/>
            <a:ext cx="434340" cy="213361"/>
          </a:xfrm>
          <a:prstGeom prst="line">
            <a:avLst/>
          </a:prstGeom>
          <a:noFill/>
          <a:ln w="28575">
            <a:solidFill>
              <a:srgbClr val="CC0000"/>
            </a:solidFill>
            <a:round/>
            <a:headEnd/>
            <a:tailEnd/>
          </a:ln>
        </p:spPr>
        <p:txBody>
          <a:bodyPr wrap="none" anchor="ctr"/>
          <a:lstStyle/>
          <a:p>
            <a:endParaRPr lang="en-US"/>
          </a:p>
        </p:txBody>
      </p:sp>
      <p:sp>
        <p:nvSpPr>
          <p:cNvPr id="855" name="Line 301"/>
          <p:cNvSpPr>
            <a:spLocks noChangeShapeType="1"/>
          </p:cNvSpPr>
          <p:nvPr/>
        </p:nvSpPr>
        <p:spPr bwMode="auto">
          <a:xfrm flipV="1">
            <a:off x="1498600" y="3216274"/>
            <a:ext cx="1227138" cy="0"/>
          </a:xfrm>
          <a:prstGeom prst="line">
            <a:avLst/>
          </a:prstGeom>
          <a:noFill/>
          <a:ln w="28575">
            <a:solidFill>
              <a:srgbClr val="CC0000"/>
            </a:solidFill>
            <a:round/>
            <a:headEnd/>
            <a:tailEnd/>
          </a:ln>
        </p:spPr>
        <p:txBody>
          <a:bodyPr wrap="none" anchor="ctr"/>
          <a:lstStyle/>
          <a:p>
            <a:endParaRPr lang="en-US" sz="1600"/>
          </a:p>
        </p:txBody>
      </p:sp>
      <p:sp>
        <p:nvSpPr>
          <p:cNvPr id="856" name="Line 302"/>
          <p:cNvSpPr>
            <a:spLocks noChangeShapeType="1"/>
          </p:cNvSpPr>
          <p:nvPr/>
        </p:nvSpPr>
        <p:spPr bwMode="auto">
          <a:xfrm flipH="1">
            <a:off x="1268435" y="6173789"/>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857" name="Line 303"/>
          <p:cNvSpPr>
            <a:spLocks noChangeShapeType="1"/>
          </p:cNvSpPr>
          <p:nvPr/>
        </p:nvSpPr>
        <p:spPr bwMode="auto">
          <a:xfrm flipH="1">
            <a:off x="1112860" y="5643564"/>
            <a:ext cx="58738" cy="1588"/>
          </a:xfrm>
          <a:prstGeom prst="line">
            <a:avLst/>
          </a:prstGeom>
          <a:noFill/>
          <a:ln w="12700" cap="rnd">
            <a:solidFill>
              <a:srgbClr val="4D4D4D"/>
            </a:solidFill>
            <a:prstDash val="sysDot"/>
            <a:round/>
            <a:headEnd/>
            <a:tailEnd/>
          </a:ln>
        </p:spPr>
        <p:txBody>
          <a:bodyPr wrap="none" anchor="ctr"/>
          <a:lstStyle/>
          <a:p>
            <a:endParaRPr lang="en-US"/>
          </a:p>
        </p:txBody>
      </p:sp>
      <p:grpSp>
        <p:nvGrpSpPr>
          <p:cNvPr id="858" name="Group 304"/>
          <p:cNvGrpSpPr>
            <a:grpSpLocks/>
          </p:cNvGrpSpPr>
          <p:nvPr/>
        </p:nvGrpSpPr>
        <p:grpSpPr bwMode="auto">
          <a:xfrm>
            <a:off x="1181123" y="5500692"/>
            <a:ext cx="585787" cy="258763"/>
            <a:chOff x="822" y="1078"/>
            <a:chExt cx="369" cy="163"/>
          </a:xfrm>
        </p:grpSpPr>
        <p:grpSp>
          <p:nvGrpSpPr>
            <p:cNvPr id="859" name="Group 305"/>
            <p:cNvGrpSpPr>
              <a:grpSpLocks/>
            </p:cNvGrpSpPr>
            <p:nvPr/>
          </p:nvGrpSpPr>
          <p:grpSpPr bwMode="auto">
            <a:xfrm>
              <a:off x="822" y="1082"/>
              <a:ext cx="115" cy="144"/>
              <a:chOff x="2313" y="1620"/>
              <a:chExt cx="246" cy="324"/>
            </a:xfrm>
          </p:grpSpPr>
          <p:sp>
            <p:nvSpPr>
              <p:cNvPr id="861" name="AutoShape 306"/>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62" name="Line 307"/>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863" name="Line 308"/>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864" name="Line 309"/>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865" name="Line 310"/>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866" name="Line 311"/>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860" name="Text Box 312"/>
            <p:cNvSpPr txBox="1">
              <a:spLocks noChangeArrowheads="1"/>
            </p:cNvSpPr>
            <p:nvPr/>
          </p:nvSpPr>
          <p:spPr bwMode="auto">
            <a:xfrm>
              <a:off x="911" y="1078"/>
              <a:ext cx="280"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smtClean="0"/>
                <a:t>Item</a:t>
              </a:r>
              <a:endParaRPr lang="en-US" sz="1200" dirty="0"/>
            </a:p>
          </p:txBody>
        </p:sp>
      </p:grpSp>
      <p:grpSp>
        <p:nvGrpSpPr>
          <p:cNvPr id="867" name="Group 313"/>
          <p:cNvGrpSpPr>
            <a:grpSpLocks/>
          </p:cNvGrpSpPr>
          <p:nvPr/>
        </p:nvGrpSpPr>
        <p:grpSpPr bwMode="auto">
          <a:xfrm>
            <a:off x="938235" y="5233992"/>
            <a:ext cx="655638" cy="258763"/>
            <a:chOff x="822" y="1078"/>
            <a:chExt cx="413" cy="163"/>
          </a:xfrm>
        </p:grpSpPr>
        <p:grpSp>
          <p:nvGrpSpPr>
            <p:cNvPr id="868" name="Group 314"/>
            <p:cNvGrpSpPr>
              <a:grpSpLocks/>
            </p:cNvGrpSpPr>
            <p:nvPr/>
          </p:nvGrpSpPr>
          <p:grpSpPr bwMode="auto">
            <a:xfrm>
              <a:off x="822" y="1082"/>
              <a:ext cx="115" cy="144"/>
              <a:chOff x="2313" y="1620"/>
              <a:chExt cx="246" cy="324"/>
            </a:xfrm>
          </p:grpSpPr>
          <p:sp>
            <p:nvSpPr>
              <p:cNvPr id="870" name="AutoShape 315"/>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871" name="Line 316"/>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872" name="Line 317"/>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873" name="Line 318"/>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874" name="Line 319"/>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875" name="Line 320"/>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869" name="Text Box 321"/>
            <p:cNvSpPr txBox="1">
              <a:spLocks noChangeArrowheads="1"/>
            </p:cNvSpPr>
            <p:nvPr/>
          </p:nvSpPr>
          <p:spPr bwMode="auto">
            <a:xfrm>
              <a:off x="911" y="1078"/>
              <a:ext cx="324" cy="163"/>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dirty="0" smtClean="0"/>
                <a:t>Items</a:t>
              </a:r>
              <a:endParaRPr lang="en-US" sz="1200" dirty="0"/>
            </a:p>
          </p:txBody>
        </p:sp>
      </p:grpSp>
      <p:grpSp>
        <p:nvGrpSpPr>
          <p:cNvPr id="876" name="Group 322"/>
          <p:cNvGrpSpPr>
            <a:grpSpLocks/>
          </p:cNvGrpSpPr>
          <p:nvPr/>
        </p:nvGrpSpPr>
        <p:grpSpPr bwMode="auto">
          <a:xfrm>
            <a:off x="1014435" y="5595939"/>
            <a:ext cx="92075" cy="92075"/>
            <a:chOff x="834" y="1956"/>
            <a:chExt cx="58" cy="58"/>
          </a:xfrm>
        </p:grpSpPr>
        <p:sp>
          <p:nvSpPr>
            <p:cNvPr id="877" name="Rectangle 323"/>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878" name="Line 324"/>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sp>
        <p:nvSpPr>
          <p:cNvPr id="879" name="Line 325"/>
          <p:cNvSpPr>
            <a:spLocks noChangeShapeType="1"/>
          </p:cNvSpPr>
          <p:nvPr/>
        </p:nvSpPr>
        <p:spPr bwMode="auto">
          <a:xfrm>
            <a:off x="1057298" y="5486402"/>
            <a:ext cx="0" cy="107950"/>
          </a:xfrm>
          <a:prstGeom prst="line">
            <a:avLst/>
          </a:prstGeom>
          <a:noFill/>
          <a:ln w="12700" cap="rnd">
            <a:solidFill>
              <a:srgbClr val="4D4D4D"/>
            </a:solidFill>
            <a:prstDash val="sysDot"/>
            <a:round/>
            <a:headEnd/>
            <a:tailEnd/>
          </a:ln>
        </p:spPr>
        <p:txBody>
          <a:bodyPr wrap="none" anchor="ctr"/>
          <a:lstStyle/>
          <a:p>
            <a:endParaRPr lang="en-US"/>
          </a:p>
        </p:txBody>
      </p:sp>
      <p:sp>
        <p:nvSpPr>
          <p:cNvPr id="880" name="Line 328"/>
          <p:cNvSpPr>
            <a:spLocks noChangeShapeType="1"/>
          </p:cNvSpPr>
          <p:nvPr/>
        </p:nvSpPr>
        <p:spPr bwMode="auto">
          <a:xfrm>
            <a:off x="1344930" y="4836159"/>
            <a:ext cx="1283970" cy="0"/>
          </a:xfrm>
          <a:prstGeom prst="line">
            <a:avLst/>
          </a:prstGeom>
          <a:noFill/>
          <a:ln w="28575">
            <a:solidFill>
              <a:srgbClr val="CC0000"/>
            </a:solidFill>
            <a:round/>
            <a:headEnd/>
            <a:tailEnd/>
          </a:ln>
        </p:spPr>
        <p:txBody>
          <a:bodyPr wrap="none" anchor="ctr"/>
          <a:lstStyle/>
          <a:p>
            <a:endParaRPr lang="en-US"/>
          </a:p>
        </p:txBody>
      </p:sp>
      <p:sp>
        <p:nvSpPr>
          <p:cNvPr id="881" name="Line 300"/>
          <p:cNvSpPr>
            <a:spLocks noChangeShapeType="1"/>
          </p:cNvSpPr>
          <p:nvPr/>
        </p:nvSpPr>
        <p:spPr bwMode="auto">
          <a:xfrm flipV="1">
            <a:off x="2042160" y="5911213"/>
            <a:ext cx="434340" cy="213361"/>
          </a:xfrm>
          <a:prstGeom prst="line">
            <a:avLst/>
          </a:prstGeom>
          <a:noFill/>
          <a:ln w="28575">
            <a:solidFill>
              <a:srgbClr val="CC0000"/>
            </a:solidFill>
            <a:round/>
            <a:headEnd/>
            <a:tailEnd/>
          </a:ln>
        </p:spPr>
        <p:txBody>
          <a:bodyPr wrap="none" anchor="ctr"/>
          <a:lstStyle/>
          <a:p>
            <a:endParaRPr lang="en-US"/>
          </a:p>
        </p:txBody>
      </p:sp>
      <p:sp>
        <p:nvSpPr>
          <p:cNvPr id="882" name="Line 300"/>
          <p:cNvSpPr>
            <a:spLocks noChangeShapeType="1"/>
          </p:cNvSpPr>
          <p:nvPr/>
        </p:nvSpPr>
        <p:spPr bwMode="auto">
          <a:xfrm flipV="1">
            <a:off x="1722120" y="5385434"/>
            <a:ext cx="1082040" cy="236220"/>
          </a:xfrm>
          <a:prstGeom prst="line">
            <a:avLst/>
          </a:prstGeom>
          <a:noFill/>
          <a:ln w="38100">
            <a:solidFill>
              <a:srgbClr val="CC0000"/>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98629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wipe(left)">
                                      <p:cBhvr>
                                        <p:cTn id="7" dur="500"/>
                                        <p:tgtEl>
                                          <p:spTgt spid="70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0"/>
                                        </p:tgtEl>
                                        <p:attrNameLst>
                                          <p:attrName>style.visibility</p:attrName>
                                        </p:attrNameLst>
                                      </p:cBhvr>
                                      <p:to>
                                        <p:strVal val="visible"/>
                                      </p:to>
                                    </p:set>
                                    <p:animEffect transition="in" filter="wipe(left)">
                                      <p:cBhvr>
                                        <p:cTn id="11" dur="500"/>
                                        <p:tgtEl>
                                          <p:spTgt spid="7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23"/>
                                        </p:tgtEl>
                                        <p:attrNameLst>
                                          <p:attrName>style.visibility</p:attrName>
                                        </p:attrNameLst>
                                      </p:cBhvr>
                                      <p:to>
                                        <p:strVal val="visible"/>
                                      </p:to>
                                    </p:set>
                                    <p:animEffect transition="in" filter="wipe(left)">
                                      <p:cBhvr>
                                        <p:cTn id="15" dur="500"/>
                                        <p:tgtEl>
                                          <p:spTgt spid="7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55"/>
                                        </p:tgtEl>
                                        <p:attrNameLst>
                                          <p:attrName>style.visibility</p:attrName>
                                        </p:attrNameLst>
                                      </p:cBhvr>
                                      <p:to>
                                        <p:strVal val="visible"/>
                                      </p:to>
                                    </p:set>
                                    <p:animEffect transition="in" filter="wipe(left)">
                                      <p:cBhvr>
                                        <p:cTn id="19" dur="500"/>
                                        <p:tgtEl>
                                          <p:spTgt spid="85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22"/>
                                        </p:tgtEl>
                                        <p:attrNameLst>
                                          <p:attrName>style.visibility</p:attrName>
                                        </p:attrNameLst>
                                      </p:cBhvr>
                                      <p:to>
                                        <p:strVal val="visible"/>
                                      </p:to>
                                    </p:set>
                                    <p:animEffect transition="in" filter="wipe(left)">
                                      <p:cBhvr>
                                        <p:cTn id="23" dur="500"/>
                                        <p:tgtEl>
                                          <p:spTgt spid="7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80"/>
                                        </p:tgtEl>
                                        <p:attrNameLst>
                                          <p:attrName>style.visibility</p:attrName>
                                        </p:attrNameLst>
                                      </p:cBhvr>
                                      <p:to>
                                        <p:strVal val="visible"/>
                                      </p:to>
                                    </p:set>
                                    <p:animEffect transition="in" filter="wipe(left)">
                                      <p:cBhvr>
                                        <p:cTn id="28" dur="500"/>
                                        <p:tgtEl>
                                          <p:spTgt spid="88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854"/>
                                        </p:tgtEl>
                                        <p:attrNameLst>
                                          <p:attrName>style.visibility</p:attrName>
                                        </p:attrNameLst>
                                      </p:cBhvr>
                                      <p:to>
                                        <p:strVal val="visible"/>
                                      </p:to>
                                    </p:set>
                                    <p:animEffect transition="in" filter="wipe(left)">
                                      <p:cBhvr>
                                        <p:cTn id="32" dur="500"/>
                                        <p:tgtEl>
                                          <p:spTgt spid="854"/>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81"/>
                                        </p:tgtEl>
                                        <p:attrNameLst>
                                          <p:attrName>style.visibility</p:attrName>
                                        </p:attrNameLst>
                                      </p:cBhvr>
                                      <p:to>
                                        <p:strVal val="visible"/>
                                      </p:to>
                                    </p:set>
                                    <p:animEffect transition="in" filter="wipe(left)">
                                      <p:cBhvr>
                                        <p:cTn id="36" dur="500"/>
                                        <p:tgtEl>
                                          <p:spTgt spid="8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82"/>
                                        </p:tgtEl>
                                        <p:attrNameLst>
                                          <p:attrName>style.visibility</p:attrName>
                                        </p:attrNameLst>
                                      </p:cBhvr>
                                      <p:to>
                                        <p:strVal val="visible"/>
                                      </p:to>
                                    </p:set>
                                    <p:animEffect transition="in" filter="wipe(left)">
                                      <p:cBhvr>
                                        <p:cTn id="41" dur="500"/>
                                        <p:tgtEl>
                                          <p:spTgt spid="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animBg="1"/>
      <p:bldP spid="710" grpId="0" animBg="1"/>
      <p:bldP spid="722" grpId="0" animBg="1"/>
      <p:bldP spid="723" grpId="0" animBg="1"/>
      <p:bldP spid="854" grpId="0" animBg="1"/>
      <p:bldP spid="855" grpId="0" animBg="1"/>
      <p:bldP spid="880" grpId="0" animBg="1"/>
      <p:bldP spid="881" grpId="0" animBg="1"/>
      <p:bldP spid="88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Validating, Testing and Debugging a Map</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52</a:t>
            </a:fld>
            <a:endParaRPr lang="pt-PT" noProof="0"/>
          </a:p>
        </p:txBody>
      </p:sp>
      <p:pic>
        <p:nvPicPr>
          <p:cNvPr id="288" name="Picture 14" descr="D:\Users\Jerry\AppData\Local\Temp\SNAGHTMLa41872.PNG"/>
          <p:cNvPicPr>
            <a:picLocks noChangeAspect="1" noChangeArrowheads="1"/>
          </p:cNvPicPr>
          <p:nvPr/>
        </p:nvPicPr>
        <p:blipFill>
          <a:blip r:embed="rId3" cstate="print"/>
          <a:srcRect/>
          <a:stretch>
            <a:fillRect/>
          </a:stretch>
        </p:blipFill>
        <p:spPr bwMode="auto">
          <a:xfrm>
            <a:off x="1088520" y="1371600"/>
            <a:ext cx="2508627" cy="3326126"/>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89" name="Group 288"/>
          <p:cNvGrpSpPr/>
          <p:nvPr/>
        </p:nvGrpSpPr>
        <p:grpSpPr>
          <a:xfrm>
            <a:off x="1843280" y="1888535"/>
            <a:ext cx="6081521" cy="1129498"/>
            <a:chOff x="1555749" y="1282700"/>
            <a:chExt cx="7112001" cy="1293813"/>
          </a:xfrm>
        </p:grpSpPr>
        <p:sp>
          <p:nvSpPr>
            <p:cNvPr id="290" name="AutoShape 21"/>
            <p:cNvSpPr>
              <a:spLocks noChangeArrowheads="1"/>
            </p:cNvSpPr>
            <p:nvPr/>
          </p:nvSpPr>
          <p:spPr bwMode="auto">
            <a:xfrm>
              <a:off x="1555749" y="1846262"/>
              <a:ext cx="733425" cy="201169"/>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291" name="Line 22"/>
            <p:cNvSpPr>
              <a:spLocks noChangeShapeType="1"/>
            </p:cNvSpPr>
            <p:nvPr/>
          </p:nvSpPr>
          <p:spPr bwMode="auto">
            <a:xfrm rot="16800000">
              <a:off x="2888175" y="1086238"/>
              <a:ext cx="434194" cy="1567917"/>
            </a:xfrm>
            <a:prstGeom prst="line">
              <a:avLst/>
            </a:prstGeom>
            <a:noFill/>
            <a:ln w="25400">
              <a:solidFill>
                <a:srgbClr val="CC0000"/>
              </a:solidFill>
              <a:round/>
              <a:headEnd/>
              <a:tailEnd/>
            </a:ln>
          </p:spPr>
          <p:txBody>
            <a:bodyPr anchor="ctr"/>
            <a:lstStyle/>
            <a:p>
              <a:endParaRPr lang="en-US"/>
            </a:p>
          </p:txBody>
        </p:sp>
        <p:pic>
          <p:nvPicPr>
            <p:cNvPr id="292" name="Picture 45" descr="D:\Users\Jerry\AppData\Local\Temp\SNAGHTML467fea.PNG"/>
            <p:cNvPicPr>
              <a:picLocks noChangeAspect="1" noChangeArrowheads="1"/>
            </p:cNvPicPr>
            <p:nvPr/>
          </p:nvPicPr>
          <p:blipFill>
            <a:blip r:embed="rId4" cstate="print"/>
            <a:srcRect/>
            <a:stretch>
              <a:fillRect/>
            </a:stretch>
          </p:blipFill>
          <p:spPr bwMode="auto">
            <a:xfrm>
              <a:off x="3841750" y="1282700"/>
              <a:ext cx="4826000" cy="1293813"/>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293" name="Group 292"/>
          <p:cNvGrpSpPr/>
          <p:nvPr/>
        </p:nvGrpSpPr>
        <p:grpSpPr>
          <a:xfrm>
            <a:off x="1843280" y="2559306"/>
            <a:ext cx="4870647" cy="1887575"/>
            <a:chOff x="1555749" y="2051052"/>
            <a:chExt cx="5695951" cy="2162173"/>
          </a:xfrm>
        </p:grpSpPr>
        <p:sp>
          <p:nvSpPr>
            <p:cNvPr id="294" name="AutoShape 24"/>
            <p:cNvSpPr>
              <a:spLocks noChangeArrowheads="1"/>
            </p:cNvSpPr>
            <p:nvPr/>
          </p:nvSpPr>
          <p:spPr bwMode="auto">
            <a:xfrm>
              <a:off x="1555749" y="2051052"/>
              <a:ext cx="733425" cy="201612"/>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295" name="Line 25"/>
            <p:cNvSpPr>
              <a:spLocks noChangeShapeType="1"/>
            </p:cNvSpPr>
            <p:nvPr/>
          </p:nvSpPr>
          <p:spPr bwMode="auto">
            <a:xfrm rot="16800000" flipV="1">
              <a:off x="2693349" y="1809309"/>
              <a:ext cx="990853" cy="1988779"/>
            </a:xfrm>
            <a:prstGeom prst="line">
              <a:avLst/>
            </a:prstGeom>
            <a:noFill/>
            <a:ln w="25400">
              <a:solidFill>
                <a:srgbClr val="CC0000"/>
              </a:solidFill>
              <a:round/>
              <a:headEnd/>
              <a:tailEnd/>
            </a:ln>
          </p:spPr>
          <p:txBody>
            <a:bodyPr anchor="ctr"/>
            <a:lstStyle/>
            <a:p>
              <a:endParaRPr lang="en-US"/>
            </a:p>
          </p:txBody>
        </p:sp>
        <p:pic>
          <p:nvPicPr>
            <p:cNvPr id="296" name="Picture 49" descr="D:\Users\Jerry\AppData\Local\Temp\SNAGHTML4b408a.PNG"/>
            <p:cNvPicPr>
              <a:picLocks noChangeAspect="1" noChangeArrowheads="1"/>
            </p:cNvPicPr>
            <p:nvPr/>
          </p:nvPicPr>
          <p:blipFill>
            <a:blip r:embed="rId5" cstate="print"/>
            <a:srcRect/>
            <a:stretch>
              <a:fillRect/>
            </a:stretch>
          </p:blipFill>
          <p:spPr bwMode="auto">
            <a:xfrm>
              <a:off x="3848100" y="2798763"/>
              <a:ext cx="3403600" cy="1414462"/>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297" name="Group 296"/>
          <p:cNvGrpSpPr/>
          <p:nvPr/>
        </p:nvGrpSpPr>
        <p:grpSpPr>
          <a:xfrm>
            <a:off x="1066800" y="4491229"/>
            <a:ext cx="2528990" cy="2117633"/>
            <a:chOff x="647700" y="4264026"/>
            <a:chExt cx="2957513" cy="2425699"/>
          </a:xfrm>
        </p:grpSpPr>
        <p:sp>
          <p:nvSpPr>
            <p:cNvPr id="298" name="AutoShape 18"/>
            <p:cNvSpPr>
              <a:spLocks noChangeArrowheads="1"/>
            </p:cNvSpPr>
            <p:nvPr/>
          </p:nvSpPr>
          <p:spPr bwMode="auto">
            <a:xfrm>
              <a:off x="1528763" y="4264026"/>
              <a:ext cx="733425" cy="198438"/>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299" name="Line 19"/>
            <p:cNvSpPr>
              <a:spLocks noChangeShapeType="1"/>
            </p:cNvSpPr>
            <p:nvPr/>
          </p:nvSpPr>
          <p:spPr bwMode="auto">
            <a:xfrm rot="600000">
              <a:off x="1854199" y="4470844"/>
              <a:ext cx="67636" cy="373189"/>
            </a:xfrm>
            <a:prstGeom prst="line">
              <a:avLst/>
            </a:prstGeom>
            <a:noFill/>
            <a:ln w="25400">
              <a:solidFill>
                <a:srgbClr val="CC0000"/>
              </a:solidFill>
              <a:round/>
              <a:headEnd/>
              <a:tailEnd/>
            </a:ln>
          </p:spPr>
          <p:txBody>
            <a:bodyPr anchor="ctr"/>
            <a:lstStyle/>
            <a:p>
              <a:endParaRPr lang="en-US"/>
            </a:p>
          </p:txBody>
        </p:sp>
        <p:pic>
          <p:nvPicPr>
            <p:cNvPr id="300" name="Picture 55" descr="D:\Users\Jerry\AppData\Local\Temp\SNAGHTML52f01a.PNG"/>
            <p:cNvPicPr>
              <a:picLocks noChangeAspect="1" noChangeArrowheads="1"/>
            </p:cNvPicPr>
            <p:nvPr/>
          </p:nvPicPr>
          <p:blipFill>
            <a:blip r:embed="rId6" cstate="print"/>
            <a:srcRect/>
            <a:stretch>
              <a:fillRect/>
            </a:stretch>
          </p:blipFill>
          <p:spPr bwMode="auto">
            <a:xfrm>
              <a:off x="647700" y="4657725"/>
              <a:ext cx="2957513" cy="2032000"/>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301" name="Group 300"/>
          <p:cNvGrpSpPr/>
          <p:nvPr/>
        </p:nvGrpSpPr>
        <p:grpSpPr>
          <a:xfrm>
            <a:off x="1843280" y="2740164"/>
            <a:ext cx="5432211" cy="3889236"/>
            <a:chOff x="1555750" y="2258221"/>
            <a:chExt cx="6352669" cy="4455029"/>
          </a:xfrm>
        </p:grpSpPr>
        <p:sp>
          <p:nvSpPr>
            <p:cNvPr id="302" name="AutoShape 24"/>
            <p:cNvSpPr>
              <a:spLocks noChangeArrowheads="1"/>
            </p:cNvSpPr>
            <p:nvPr/>
          </p:nvSpPr>
          <p:spPr bwMode="auto">
            <a:xfrm>
              <a:off x="1555750" y="2258221"/>
              <a:ext cx="733425" cy="201168"/>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303" name="Line 25"/>
            <p:cNvSpPr>
              <a:spLocks noChangeShapeType="1"/>
            </p:cNvSpPr>
            <p:nvPr/>
          </p:nvSpPr>
          <p:spPr bwMode="auto">
            <a:xfrm rot="16800000" flipV="1">
              <a:off x="1996265" y="2594257"/>
              <a:ext cx="2222532" cy="2040959"/>
            </a:xfrm>
            <a:prstGeom prst="line">
              <a:avLst/>
            </a:prstGeom>
            <a:noFill/>
            <a:ln w="25400">
              <a:solidFill>
                <a:srgbClr val="CC0000"/>
              </a:solidFill>
              <a:round/>
              <a:headEnd/>
              <a:tailEnd/>
            </a:ln>
          </p:spPr>
          <p:txBody>
            <a:bodyPr anchor="ctr"/>
            <a:lstStyle/>
            <a:p>
              <a:endParaRPr lang="en-US"/>
            </a:p>
          </p:txBody>
        </p:sp>
        <p:pic>
          <p:nvPicPr>
            <p:cNvPr id="304" name="Picture 4" descr="C:\Users\ADMINI~1\AppData\Local\Temp\SNAGHTML156605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800" y="4427536"/>
              <a:ext cx="4047619" cy="228571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6030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wipe(up)">
                                      <p:cBhvr>
                                        <p:cTn id="7" dur="5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left)">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wipe(left)">
                                      <p:cBhvr>
                                        <p:cTn id="17" dur="5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1"/>
                                        </p:tgtEl>
                                        <p:attrNameLst>
                                          <p:attrName>style.visibility</p:attrName>
                                        </p:attrNameLst>
                                      </p:cBhvr>
                                      <p:to>
                                        <p:strVal val="visible"/>
                                      </p:to>
                                    </p:set>
                                    <p:animEffect transition="in" filter="wipe(left)">
                                      <p:cBhvr>
                                        <p:cTn id="22"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Data Manipulation with Functoids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53</a:t>
            </a:fld>
            <a:endParaRPr lang="pt-PT" noProof="0"/>
          </a:p>
        </p:txBody>
      </p:sp>
      <p:sp>
        <p:nvSpPr>
          <p:cNvPr id="214" name="AutoShape 200"/>
          <p:cNvSpPr>
            <a:spLocks noChangeArrowheads="1"/>
          </p:cNvSpPr>
          <p:nvPr/>
        </p:nvSpPr>
        <p:spPr bwMode="auto">
          <a:xfrm>
            <a:off x="399826" y="2089150"/>
            <a:ext cx="3355747" cy="2873375"/>
          </a:xfrm>
          <a:prstGeom prst="roundRect">
            <a:avLst>
              <a:gd name="adj" fmla="val 3674"/>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defRPr/>
            </a:pPr>
            <a:r>
              <a:rPr lang="en-US" b="1" dirty="0"/>
              <a:t>Functoids</a:t>
            </a:r>
          </a:p>
        </p:txBody>
      </p:sp>
      <p:sp>
        <p:nvSpPr>
          <p:cNvPr id="215" name="AutoShape 194"/>
          <p:cNvSpPr>
            <a:spLocks noChangeArrowheads="1"/>
          </p:cNvSpPr>
          <p:nvPr/>
        </p:nvSpPr>
        <p:spPr bwMode="auto">
          <a:xfrm>
            <a:off x="628426" y="2571750"/>
            <a:ext cx="2898547" cy="2113121"/>
          </a:xfrm>
          <a:prstGeom prst="roundRect">
            <a:avLst>
              <a:gd name="adj" fmla="val 3253"/>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wrap="square" tIns="137160" rIns="0" bIns="137160">
            <a:spAutoFit/>
          </a:bodyPr>
          <a:lstStyle/>
          <a:p>
            <a:pPr marL="225425" indent="-225425" algn="l">
              <a:lnSpc>
                <a:spcPct val="90000"/>
              </a:lnSpc>
              <a:spcBef>
                <a:spcPct val="40000"/>
              </a:spcBef>
              <a:buClr>
                <a:srgbClr val="8DACD0"/>
              </a:buClr>
              <a:buSzPct val="70000"/>
              <a:buFont typeface="Wingdings" pitchFamily="2" charset="2"/>
              <a:buBlip>
                <a:blip r:embed="rId3"/>
              </a:buBlip>
              <a:defRPr/>
            </a:pPr>
            <a:r>
              <a:rPr lang="en-US" sz="1600" dirty="0"/>
              <a:t>Use to manipulate mapped data</a:t>
            </a:r>
          </a:p>
          <a:p>
            <a:pPr marL="225425" indent="-225425" algn="l">
              <a:lnSpc>
                <a:spcPct val="90000"/>
              </a:lnSpc>
              <a:spcBef>
                <a:spcPct val="40000"/>
              </a:spcBef>
              <a:buClr>
                <a:srgbClr val="8DACD0"/>
              </a:buClr>
              <a:buSzPct val="70000"/>
              <a:buFont typeface="Wingdings" pitchFamily="2" charset="2"/>
              <a:buBlip>
                <a:blip r:embed="rId3"/>
              </a:buBlip>
              <a:defRPr/>
            </a:pPr>
            <a:r>
              <a:rPr lang="en-US" sz="1600" dirty="0"/>
              <a:t>Can use predefined functoids or create custom functoids</a:t>
            </a:r>
          </a:p>
          <a:p>
            <a:pPr marL="225425" indent="-225425" algn="l">
              <a:lnSpc>
                <a:spcPct val="90000"/>
              </a:lnSpc>
              <a:spcBef>
                <a:spcPct val="40000"/>
              </a:spcBef>
              <a:buClr>
                <a:srgbClr val="8DACD0"/>
              </a:buClr>
              <a:buSzPct val="70000"/>
              <a:buFont typeface="Wingdings" pitchFamily="2" charset="2"/>
              <a:buBlip>
                <a:blip r:embed="rId3"/>
              </a:buBlip>
              <a:defRPr/>
            </a:pPr>
            <a:r>
              <a:rPr lang="en-US" sz="1600" dirty="0"/>
              <a:t>Custom functoids can call scripts</a:t>
            </a:r>
          </a:p>
        </p:txBody>
      </p:sp>
      <p:sp>
        <p:nvSpPr>
          <p:cNvPr id="216" name="AutoShape 5"/>
          <p:cNvSpPr>
            <a:spLocks noChangeArrowheads="1"/>
          </p:cNvSpPr>
          <p:nvPr/>
        </p:nvSpPr>
        <p:spPr bwMode="auto">
          <a:xfrm>
            <a:off x="4983842" y="2268538"/>
            <a:ext cx="2120900" cy="2913062"/>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gn="ctr">
              <a:lnSpc>
                <a:spcPct val="90000"/>
              </a:lnSpc>
              <a:spcBef>
                <a:spcPct val="40000"/>
              </a:spcBef>
              <a:defRPr/>
            </a:pPr>
            <a:r>
              <a:rPr lang="en-US" sz="2000"/>
              <a:t>Map</a:t>
            </a:r>
          </a:p>
        </p:txBody>
      </p:sp>
      <p:sp>
        <p:nvSpPr>
          <p:cNvPr id="217" name="AutoShape 6"/>
          <p:cNvSpPr>
            <a:spLocks noChangeArrowheads="1"/>
          </p:cNvSpPr>
          <p:nvPr/>
        </p:nvSpPr>
        <p:spPr bwMode="auto">
          <a:xfrm>
            <a:off x="3918630" y="2473325"/>
            <a:ext cx="1701800" cy="25098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spcBef>
                <a:spcPct val="40000"/>
              </a:spcBef>
              <a:defRPr/>
            </a:pPr>
            <a:r>
              <a:rPr lang="en-US" sz="1600"/>
              <a:t>Source Schema</a:t>
            </a:r>
          </a:p>
        </p:txBody>
      </p:sp>
      <p:sp>
        <p:nvSpPr>
          <p:cNvPr id="218" name="AutoShape 7"/>
          <p:cNvSpPr>
            <a:spLocks noChangeArrowheads="1"/>
          </p:cNvSpPr>
          <p:nvPr/>
        </p:nvSpPr>
        <p:spPr bwMode="auto">
          <a:xfrm>
            <a:off x="6669767" y="2430463"/>
            <a:ext cx="2006600" cy="2532062"/>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0" rIns="0"/>
          <a:lstStyle/>
          <a:p>
            <a:pPr>
              <a:lnSpc>
                <a:spcPct val="90000"/>
              </a:lnSpc>
              <a:spcBef>
                <a:spcPct val="40000"/>
              </a:spcBef>
              <a:defRPr/>
            </a:pPr>
            <a:r>
              <a:rPr lang="en-US" sz="1600" dirty="0"/>
              <a:t>Destination</a:t>
            </a:r>
            <a:r>
              <a:rPr lang="en-US" dirty="0"/>
              <a:t> Schema</a:t>
            </a:r>
          </a:p>
          <a:p>
            <a:pPr>
              <a:lnSpc>
                <a:spcPct val="90000"/>
              </a:lnSpc>
              <a:spcBef>
                <a:spcPct val="40000"/>
              </a:spcBef>
              <a:defRPr/>
            </a:pPr>
            <a:endParaRPr lang="en-US" dirty="0"/>
          </a:p>
        </p:txBody>
      </p:sp>
      <p:grpSp>
        <p:nvGrpSpPr>
          <p:cNvPr id="219" name="Group 9"/>
          <p:cNvGrpSpPr>
            <a:grpSpLocks/>
          </p:cNvGrpSpPr>
          <p:nvPr/>
        </p:nvGrpSpPr>
        <p:grpSpPr bwMode="auto">
          <a:xfrm>
            <a:off x="4404405" y="3776663"/>
            <a:ext cx="739775" cy="244475"/>
            <a:chOff x="826" y="1292"/>
            <a:chExt cx="466" cy="154"/>
          </a:xfrm>
        </p:grpSpPr>
        <p:grpSp>
          <p:nvGrpSpPr>
            <p:cNvPr id="220" name="Group 10"/>
            <p:cNvGrpSpPr>
              <a:grpSpLocks/>
            </p:cNvGrpSpPr>
            <p:nvPr/>
          </p:nvGrpSpPr>
          <p:grpSpPr bwMode="auto">
            <a:xfrm>
              <a:off x="826" y="1294"/>
              <a:ext cx="115" cy="144"/>
              <a:chOff x="883" y="1396"/>
              <a:chExt cx="115" cy="144"/>
            </a:xfrm>
          </p:grpSpPr>
          <p:sp>
            <p:nvSpPr>
              <p:cNvPr id="222" name="AutoShape 1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23" name="Line 1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24" name="Line 1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25" name="Line 1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26" name="Line 1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27" name="Line 1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28" name="Line 1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21" name="Text Box 18"/>
            <p:cNvSpPr txBox="1">
              <a:spLocks noChangeArrowheads="1"/>
            </p:cNvSpPr>
            <p:nvPr/>
          </p:nvSpPr>
          <p:spPr bwMode="auto">
            <a:xfrm>
              <a:off x="913" y="1292"/>
              <a:ext cx="37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ItemID</a:t>
              </a:r>
            </a:p>
          </p:txBody>
        </p:sp>
      </p:grpSp>
      <p:grpSp>
        <p:nvGrpSpPr>
          <p:cNvPr id="229" name="Group 19"/>
          <p:cNvGrpSpPr>
            <a:grpSpLocks/>
          </p:cNvGrpSpPr>
          <p:nvPr/>
        </p:nvGrpSpPr>
        <p:grpSpPr bwMode="auto">
          <a:xfrm>
            <a:off x="4404405" y="4027488"/>
            <a:ext cx="546100" cy="244475"/>
            <a:chOff x="826" y="1292"/>
            <a:chExt cx="344" cy="154"/>
          </a:xfrm>
        </p:grpSpPr>
        <p:grpSp>
          <p:nvGrpSpPr>
            <p:cNvPr id="230" name="Group 20"/>
            <p:cNvGrpSpPr>
              <a:grpSpLocks/>
            </p:cNvGrpSpPr>
            <p:nvPr/>
          </p:nvGrpSpPr>
          <p:grpSpPr bwMode="auto">
            <a:xfrm>
              <a:off x="826" y="1294"/>
              <a:ext cx="115" cy="144"/>
              <a:chOff x="883" y="1396"/>
              <a:chExt cx="115" cy="144"/>
            </a:xfrm>
          </p:grpSpPr>
          <p:sp>
            <p:nvSpPr>
              <p:cNvPr id="232" name="AutoShape 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33" name="Line 2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34" name="Line 2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35" name="Line 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36" name="Line 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37" name="Line 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38" name="Line 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31" name="Text Box 28"/>
            <p:cNvSpPr txBox="1">
              <a:spLocks noChangeArrowheads="1"/>
            </p:cNvSpPr>
            <p:nvPr/>
          </p:nvSpPr>
          <p:spPr bwMode="auto">
            <a:xfrm>
              <a:off x="913" y="1292"/>
              <a:ext cx="257"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Qty</a:t>
              </a:r>
            </a:p>
          </p:txBody>
        </p:sp>
      </p:grpSp>
      <p:grpSp>
        <p:nvGrpSpPr>
          <p:cNvPr id="239" name="Group 29"/>
          <p:cNvGrpSpPr>
            <a:grpSpLocks/>
          </p:cNvGrpSpPr>
          <p:nvPr/>
        </p:nvGrpSpPr>
        <p:grpSpPr bwMode="auto">
          <a:xfrm>
            <a:off x="4404405" y="4297363"/>
            <a:ext cx="882650" cy="244475"/>
            <a:chOff x="826" y="1292"/>
            <a:chExt cx="556" cy="154"/>
          </a:xfrm>
        </p:grpSpPr>
        <p:grpSp>
          <p:nvGrpSpPr>
            <p:cNvPr id="240" name="Group 30"/>
            <p:cNvGrpSpPr>
              <a:grpSpLocks/>
            </p:cNvGrpSpPr>
            <p:nvPr/>
          </p:nvGrpSpPr>
          <p:grpSpPr bwMode="auto">
            <a:xfrm>
              <a:off x="826" y="1294"/>
              <a:ext cx="115" cy="144"/>
              <a:chOff x="883" y="1396"/>
              <a:chExt cx="115" cy="144"/>
            </a:xfrm>
          </p:grpSpPr>
          <p:sp>
            <p:nvSpPr>
              <p:cNvPr id="242" name="AutoShape 3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43" name="Line 3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44" name="Line 3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45" name="Line 3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46" name="Line 3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47" name="Line 3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48" name="Line 3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41" name="Text Box 38"/>
            <p:cNvSpPr txBox="1">
              <a:spLocks noChangeArrowheads="1"/>
            </p:cNvSpPr>
            <p:nvPr/>
          </p:nvSpPr>
          <p:spPr bwMode="auto">
            <a:xfrm>
              <a:off x="913" y="1292"/>
              <a:ext cx="46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UnitPrice</a:t>
              </a:r>
            </a:p>
          </p:txBody>
        </p:sp>
      </p:grpSp>
      <p:grpSp>
        <p:nvGrpSpPr>
          <p:cNvPr id="249" name="Group 39"/>
          <p:cNvGrpSpPr>
            <a:grpSpLocks/>
          </p:cNvGrpSpPr>
          <p:nvPr/>
        </p:nvGrpSpPr>
        <p:grpSpPr bwMode="auto">
          <a:xfrm>
            <a:off x="4166280" y="3005138"/>
            <a:ext cx="757237" cy="257175"/>
            <a:chOff x="822" y="1078"/>
            <a:chExt cx="477" cy="162"/>
          </a:xfrm>
        </p:grpSpPr>
        <p:grpSp>
          <p:nvGrpSpPr>
            <p:cNvPr id="250" name="Group 40"/>
            <p:cNvGrpSpPr>
              <a:grpSpLocks/>
            </p:cNvGrpSpPr>
            <p:nvPr/>
          </p:nvGrpSpPr>
          <p:grpSpPr bwMode="auto">
            <a:xfrm>
              <a:off x="822" y="1082"/>
              <a:ext cx="115" cy="144"/>
              <a:chOff x="2313" y="1620"/>
              <a:chExt cx="246" cy="324"/>
            </a:xfrm>
          </p:grpSpPr>
          <p:sp>
            <p:nvSpPr>
              <p:cNvPr id="252" name="AutoShape 4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53" name="Line 4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54" name="Line 4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55" name="Line 4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56" name="Line 4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57" name="Line 4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51" name="Text Box 47"/>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258" name="Group 48"/>
          <p:cNvGrpSpPr>
            <a:grpSpLocks/>
          </p:cNvGrpSpPr>
          <p:nvPr/>
        </p:nvGrpSpPr>
        <p:grpSpPr bwMode="auto">
          <a:xfrm>
            <a:off x="4401230" y="3255963"/>
            <a:ext cx="506412" cy="244475"/>
            <a:chOff x="826" y="1292"/>
            <a:chExt cx="319" cy="154"/>
          </a:xfrm>
        </p:grpSpPr>
        <p:grpSp>
          <p:nvGrpSpPr>
            <p:cNvPr id="259" name="Group 49"/>
            <p:cNvGrpSpPr>
              <a:grpSpLocks/>
            </p:cNvGrpSpPr>
            <p:nvPr/>
          </p:nvGrpSpPr>
          <p:grpSpPr bwMode="auto">
            <a:xfrm>
              <a:off x="826" y="1294"/>
              <a:ext cx="115" cy="144"/>
              <a:chOff x="883" y="1396"/>
              <a:chExt cx="115" cy="144"/>
            </a:xfrm>
          </p:grpSpPr>
          <p:sp>
            <p:nvSpPr>
              <p:cNvPr id="261" name="AutoShape 50"/>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62" name="Line 51"/>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63" name="Line 52"/>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64" name="Line 53"/>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65" name="Line 54"/>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66" name="Line 55"/>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67" name="Line 56"/>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60" name="Text Box 57"/>
            <p:cNvSpPr txBox="1">
              <a:spLocks noChangeArrowheads="1"/>
            </p:cNvSpPr>
            <p:nvPr/>
          </p:nvSpPr>
          <p:spPr bwMode="auto">
            <a:xfrm>
              <a:off x="913" y="1292"/>
              <a:ext cx="232"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dirty="0"/>
                <a:t>PO</a:t>
              </a:r>
            </a:p>
          </p:txBody>
        </p:sp>
      </p:grpSp>
      <p:grpSp>
        <p:nvGrpSpPr>
          <p:cNvPr id="268" name="Group 58"/>
          <p:cNvGrpSpPr>
            <a:grpSpLocks/>
          </p:cNvGrpSpPr>
          <p:nvPr/>
        </p:nvGrpSpPr>
        <p:grpSpPr bwMode="auto">
          <a:xfrm>
            <a:off x="3999592" y="3100388"/>
            <a:ext cx="92075" cy="92075"/>
            <a:chOff x="834" y="1956"/>
            <a:chExt cx="58" cy="58"/>
          </a:xfrm>
        </p:grpSpPr>
        <p:sp>
          <p:nvSpPr>
            <p:cNvPr id="269" name="Rectangle 59"/>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0" name="Line 60"/>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271" name="Group 61"/>
          <p:cNvGrpSpPr>
            <a:grpSpLocks/>
          </p:cNvGrpSpPr>
          <p:nvPr/>
        </p:nvGrpSpPr>
        <p:grpSpPr bwMode="auto">
          <a:xfrm>
            <a:off x="4401231" y="3516313"/>
            <a:ext cx="706438" cy="244475"/>
            <a:chOff x="826" y="1292"/>
            <a:chExt cx="445" cy="154"/>
          </a:xfrm>
        </p:grpSpPr>
        <p:grpSp>
          <p:nvGrpSpPr>
            <p:cNvPr id="272" name="Group 62"/>
            <p:cNvGrpSpPr>
              <a:grpSpLocks/>
            </p:cNvGrpSpPr>
            <p:nvPr/>
          </p:nvGrpSpPr>
          <p:grpSpPr bwMode="auto">
            <a:xfrm>
              <a:off x="826" y="1294"/>
              <a:ext cx="115" cy="144"/>
              <a:chOff x="883" y="1396"/>
              <a:chExt cx="115" cy="144"/>
            </a:xfrm>
          </p:grpSpPr>
          <p:sp>
            <p:nvSpPr>
              <p:cNvPr id="274" name="AutoShape 6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75" name="Line 6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76" name="Line 6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77" name="Line 6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78" name="Line 6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79" name="Line 6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80" name="Line 6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73" name="Text Box 70"/>
            <p:cNvSpPr txBox="1">
              <a:spLocks noChangeArrowheads="1"/>
            </p:cNvSpPr>
            <p:nvPr/>
          </p:nvSpPr>
          <p:spPr bwMode="auto">
            <a:xfrm>
              <a:off x="913" y="1292"/>
              <a:ext cx="358"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dirty="0"/>
                <a:t>Status</a:t>
              </a:r>
            </a:p>
          </p:txBody>
        </p:sp>
      </p:grpSp>
      <p:sp>
        <p:nvSpPr>
          <p:cNvPr id="281" name="Line 71"/>
          <p:cNvSpPr>
            <a:spLocks noChangeShapeType="1"/>
          </p:cNvSpPr>
          <p:nvPr/>
        </p:nvSpPr>
        <p:spPr bwMode="auto">
          <a:xfrm>
            <a:off x="4247242" y="3257550"/>
            <a:ext cx="9525" cy="1420813"/>
          </a:xfrm>
          <a:prstGeom prst="line">
            <a:avLst/>
          </a:prstGeom>
          <a:noFill/>
          <a:ln w="12700" cap="rnd">
            <a:solidFill>
              <a:srgbClr val="4D4D4D"/>
            </a:solidFill>
            <a:prstDash val="sysDot"/>
            <a:round/>
            <a:headEnd/>
            <a:tailEnd/>
          </a:ln>
        </p:spPr>
        <p:txBody>
          <a:bodyPr wrap="none" anchor="ctr"/>
          <a:lstStyle/>
          <a:p>
            <a:endParaRPr lang="en-US"/>
          </a:p>
        </p:txBody>
      </p:sp>
      <p:sp>
        <p:nvSpPr>
          <p:cNvPr id="282" name="Line 72"/>
          <p:cNvSpPr>
            <a:spLocks noChangeShapeType="1"/>
          </p:cNvSpPr>
          <p:nvPr/>
        </p:nvSpPr>
        <p:spPr bwMode="auto">
          <a:xfrm flipH="1">
            <a:off x="4098017" y="3148013"/>
            <a:ext cx="58738" cy="1587"/>
          </a:xfrm>
          <a:prstGeom prst="line">
            <a:avLst/>
          </a:prstGeom>
          <a:noFill/>
          <a:ln w="12700" cap="rnd">
            <a:solidFill>
              <a:srgbClr val="4D4D4D"/>
            </a:solidFill>
            <a:prstDash val="sysDot"/>
            <a:round/>
            <a:headEnd/>
            <a:tailEnd/>
          </a:ln>
        </p:spPr>
        <p:txBody>
          <a:bodyPr wrap="none" anchor="ctr"/>
          <a:lstStyle/>
          <a:p>
            <a:endParaRPr lang="en-US"/>
          </a:p>
        </p:txBody>
      </p:sp>
      <p:sp>
        <p:nvSpPr>
          <p:cNvPr id="283" name="Line 73"/>
          <p:cNvSpPr>
            <a:spLocks noChangeShapeType="1"/>
          </p:cNvSpPr>
          <p:nvPr/>
        </p:nvSpPr>
        <p:spPr bwMode="auto">
          <a:xfrm flipH="1">
            <a:off x="4250417" y="3381375"/>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284" name="Line 74"/>
          <p:cNvSpPr>
            <a:spLocks noChangeShapeType="1"/>
          </p:cNvSpPr>
          <p:nvPr/>
        </p:nvSpPr>
        <p:spPr bwMode="auto">
          <a:xfrm flipH="1">
            <a:off x="4250417" y="3638550"/>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285" name="Line 75"/>
          <p:cNvSpPr>
            <a:spLocks noChangeShapeType="1"/>
          </p:cNvSpPr>
          <p:nvPr/>
        </p:nvSpPr>
        <p:spPr bwMode="auto">
          <a:xfrm flipH="1">
            <a:off x="4250417" y="3892550"/>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286" name="Line 76"/>
          <p:cNvSpPr>
            <a:spLocks noChangeShapeType="1"/>
          </p:cNvSpPr>
          <p:nvPr/>
        </p:nvSpPr>
        <p:spPr bwMode="auto">
          <a:xfrm flipH="1">
            <a:off x="4253592" y="4171950"/>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287" name="Line 77"/>
          <p:cNvSpPr>
            <a:spLocks noChangeShapeType="1"/>
          </p:cNvSpPr>
          <p:nvPr/>
        </p:nvSpPr>
        <p:spPr bwMode="auto">
          <a:xfrm flipH="1">
            <a:off x="4253592" y="4425950"/>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288" name="Group 78"/>
          <p:cNvGrpSpPr>
            <a:grpSpLocks/>
          </p:cNvGrpSpPr>
          <p:nvPr/>
        </p:nvGrpSpPr>
        <p:grpSpPr bwMode="auto">
          <a:xfrm flipH="1">
            <a:off x="7901667" y="3017838"/>
            <a:ext cx="182563" cy="228600"/>
            <a:chOff x="2313" y="1620"/>
            <a:chExt cx="246" cy="324"/>
          </a:xfrm>
        </p:grpSpPr>
        <p:sp>
          <p:nvSpPr>
            <p:cNvPr id="289" name="AutoShape 79"/>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90" name="Line 80"/>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291" name="Line 81"/>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292" name="Line 82"/>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293" name="Line 83"/>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294" name="Line 84"/>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295" name="Text Box 85"/>
          <p:cNvSpPr txBox="1">
            <a:spLocks noChangeArrowheads="1"/>
          </p:cNvSpPr>
          <p:nvPr/>
        </p:nvSpPr>
        <p:spPr bwMode="auto">
          <a:xfrm>
            <a:off x="7419067" y="3006725"/>
            <a:ext cx="525463"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296" name="Group 86"/>
          <p:cNvGrpSpPr>
            <a:grpSpLocks/>
          </p:cNvGrpSpPr>
          <p:nvPr/>
        </p:nvGrpSpPr>
        <p:grpSpPr bwMode="auto">
          <a:xfrm flipH="1">
            <a:off x="7655605" y="3265488"/>
            <a:ext cx="182562" cy="228600"/>
            <a:chOff x="883" y="1396"/>
            <a:chExt cx="115" cy="144"/>
          </a:xfrm>
        </p:grpSpPr>
        <p:sp>
          <p:nvSpPr>
            <p:cNvPr id="297" name="AutoShape 87"/>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298" name="Line 88"/>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299" name="Line 89"/>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00" name="Line 90"/>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01" name="Line 91"/>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02" name="Line 92"/>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03" name="Line 93"/>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04" name="Text Box 94"/>
          <p:cNvSpPr txBox="1">
            <a:spLocks noChangeArrowheads="1"/>
          </p:cNvSpPr>
          <p:nvPr/>
        </p:nvSpPr>
        <p:spPr bwMode="auto">
          <a:xfrm>
            <a:off x="6728505" y="3243263"/>
            <a:ext cx="982662"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PO Number</a:t>
            </a:r>
          </a:p>
        </p:txBody>
      </p:sp>
      <p:grpSp>
        <p:nvGrpSpPr>
          <p:cNvPr id="305" name="Group 95"/>
          <p:cNvGrpSpPr>
            <a:grpSpLocks/>
          </p:cNvGrpSpPr>
          <p:nvPr/>
        </p:nvGrpSpPr>
        <p:grpSpPr bwMode="auto">
          <a:xfrm>
            <a:off x="8168367" y="3087688"/>
            <a:ext cx="92075" cy="92075"/>
            <a:chOff x="834" y="1956"/>
            <a:chExt cx="58" cy="58"/>
          </a:xfrm>
        </p:grpSpPr>
        <p:sp>
          <p:nvSpPr>
            <p:cNvPr id="306" name="Rectangle 96"/>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07" name="Line 97"/>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08" name="Group 98"/>
          <p:cNvGrpSpPr>
            <a:grpSpLocks/>
          </p:cNvGrpSpPr>
          <p:nvPr/>
        </p:nvGrpSpPr>
        <p:grpSpPr bwMode="auto">
          <a:xfrm flipH="1">
            <a:off x="7655605" y="3525838"/>
            <a:ext cx="182562" cy="228600"/>
            <a:chOff x="883" y="1396"/>
            <a:chExt cx="115" cy="144"/>
          </a:xfrm>
        </p:grpSpPr>
        <p:sp>
          <p:nvSpPr>
            <p:cNvPr id="309" name="AutoShape 9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10" name="Line 10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11" name="Line 10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12" name="Line 10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13" name="Line 10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14" name="Line 10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15" name="Line 10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16" name="Text Box 106"/>
          <p:cNvSpPr txBox="1">
            <a:spLocks noChangeArrowheads="1"/>
          </p:cNvSpPr>
          <p:nvPr/>
        </p:nvSpPr>
        <p:spPr bwMode="auto">
          <a:xfrm>
            <a:off x="6722155" y="3503613"/>
            <a:ext cx="989012"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Date</a:t>
            </a:r>
          </a:p>
        </p:txBody>
      </p:sp>
      <p:sp>
        <p:nvSpPr>
          <p:cNvPr id="317" name="Line 107"/>
          <p:cNvSpPr>
            <a:spLocks noChangeShapeType="1"/>
          </p:cNvSpPr>
          <p:nvPr/>
        </p:nvSpPr>
        <p:spPr bwMode="auto">
          <a:xfrm>
            <a:off x="7993742" y="3268663"/>
            <a:ext cx="9525" cy="1427162"/>
          </a:xfrm>
          <a:prstGeom prst="line">
            <a:avLst/>
          </a:prstGeom>
          <a:noFill/>
          <a:ln w="12700" cap="rnd">
            <a:solidFill>
              <a:srgbClr val="4D4D4D"/>
            </a:solidFill>
            <a:prstDash val="sysDot"/>
            <a:round/>
            <a:headEnd/>
            <a:tailEnd/>
          </a:ln>
        </p:spPr>
        <p:txBody>
          <a:bodyPr wrap="none" anchor="ctr"/>
          <a:lstStyle/>
          <a:p>
            <a:endParaRPr lang="en-US"/>
          </a:p>
        </p:txBody>
      </p:sp>
      <p:sp>
        <p:nvSpPr>
          <p:cNvPr id="318" name="Line 108"/>
          <p:cNvSpPr>
            <a:spLocks noChangeShapeType="1"/>
          </p:cNvSpPr>
          <p:nvPr/>
        </p:nvSpPr>
        <p:spPr bwMode="auto">
          <a:xfrm flipH="1">
            <a:off x="8100105" y="3135313"/>
            <a:ext cx="58737" cy="1587"/>
          </a:xfrm>
          <a:prstGeom prst="line">
            <a:avLst/>
          </a:prstGeom>
          <a:noFill/>
          <a:ln w="12700" cap="rnd">
            <a:solidFill>
              <a:srgbClr val="4D4D4D"/>
            </a:solidFill>
            <a:prstDash val="sysDot"/>
            <a:round/>
            <a:headEnd/>
            <a:tailEnd/>
          </a:ln>
        </p:spPr>
        <p:txBody>
          <a:bodyPr wrap="none" anchor="ctr"/>
          <a:lstStyle/>
          <a:p>
            <a:endParaRPr lang="en-US"/>
          </a:p>
        </p:txBody>
      </p:sp>
      <p:sp>
        <p:nvSpPr>
          <p:cNvPr id="319" name="Line 109"/>
          <p:cNvSpPr>
            <a:spLocks noChangeShapeType="1"/>
          </p:cNvSpPr>
          <p:nvPr/>
        </p:nvSpPr>
        <p:spPr bwMode="auto">
          <a:xfrm>
            <a:off x="7866742" y="3382963"/>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20" name="Line 110"/>
          <p:cNvSpPr>
            <a:spLocks noChangeShapeType="1"/>
          </p:cNvSpPr>
          <p:nvPr/>
        </p:nvSpPr>
        <p:spPr bwMode="auto">
          <a:xfrm>
            <a:off x="7866742" y="3640138"/>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21" name="Group 111"/>
          <p:cNvGrpSpPr>
            <a:grpSpLocks/>
          </p:cNvGrpSpPr>
          <p:nvPr/>
        </p:nvGrpSpPr>
        <p:grpSpPr bwMode="auto">
          <a:xfrm flipH="1">
            <a:off x="7655605" y="3786188"/>
            <a:ext cx="182562" cy="228600"/>
            <a:chOff x="883" y="1396"/>
            <a:chExt cx="115" cy="144"/>
          </a:xfrm>
        </p:grpSpPr>
        <p:sp>
          <p:nvSpPr>
            <p:cNvPr id="322" name="AutoShape 11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23" name="Line 11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24" name="Line 11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25" name="Line 11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26" name="Line 11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27" name="Line 11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28" name="Line 11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29" name="Text Box 119"/>
          <p:cNvSpPr txBox="1">
            <a:spLocks noChangeArrowheads="1"/>
          </p:cNvSpPr>
          <p:nvPr/>
        </p:nvSpPr>
        <p:spPr bwMode="auto">
          <a:xfrm>
            <a:off x="6738030" y="3763963"/>
            <a:ext cx="973137"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Item No</a:t>
            </a:r>
          </a:p>
        </p:txBody>
      </p:sp>
      <p:sp>
        <p:nvSpPr>
          <p:cNvPr id="330" name="Line 120"/>
          <p:cNvSpPr>
            <a:spLocks noChangeShapeType="1"/>
          </p:cNvSpPr>
          <p:nvPr/>
        </p:nvSpPr>
        <p:spPr bwMode="auto">
          <a:xfrm>
            <a:off x="7869917" y="3900488"/>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31" name="Group 121"/>
          <p:cNvGrpSpPr>
            <a:grpSpLocks/>
          </p:cNvGrpSpPr>
          <p:nvPr/>
        </p:nvGrpSpPr>
        <p:grpSpPr bwMode="auto">
          <a:xfrm flipH="1">
            <a:off x="7655605" y="4043363"/>
            <a:ext cx="182562" cy="228600"/>
            <a:chOff x="883" y="1396"/>
            <a:chExt cx="115" cy="144"/>
          </a:xfrm>
        </p:grpSpPr>
        <p:sp>
          <p:nvSpPr>
            <p:cNvPr id="332" name="AutoShape 12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33" name="Line 12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34" name="Line 12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35" name="Line 12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36" name="Line 12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37" name="Line 12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38" name="Line 12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39" name="Text Box 129"/>
          <p:cNvSpPr txBox="1">
            <a:spLocks noChangeArrowheads="1"/>
          </p:cNvSpPr>
          <p:nvPr/>
        </p:nvSpPr>
        <p:spPr bwMode="auto">
          <a:xfrm>
            <a:off x="6739617" y="4025900"/>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Quantity</a:t>
            </a:r>
          </a:p>
        </p:txBody>
      </p:sp>
      <p:sp>
        <p:nvSpPr>
          <p:cNvPr id="340" name="Line 130"/>
          <p:cNvSpPr>
            <a:spLocks noChangeShapeType="1"/>
          </p:cNvSpPr>
          <p:nvPr/>
        </p:nvSpPr>
        <p:spPr bwMode="auto">
          <a:xfrm>
            <a:off x="7869917" y="4157663"/>
            <a:ext cx="12541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41" name="Group 131"/>
          <p:cNvGrpSpPr>
            <a:grpSpLocks/>
          </p:cNvGrpSpPr>
          <p:nvPr/>
        </p:nvGrpSpPr>
        <p:grpSpPr bwMode="auto">
          <a:xfrm flipH="1">
            <a:off x="7655605" y="4300538"/>
            <a:ext cx="182562" cy="228600"/>
            <a:chOff x="883" y="1396"/>
            <a:chExt cx="115" cy="144"/>
          </a:xfrm>
        </p:grpSpPr>
        <p:sp>
          <p:nvSpPr>
            <p:cNvPr id="342" name="AutoShape 1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43" name="Line 13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44" name="Line 13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45" name="Line 1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46" name="Line 1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47" name="Line 1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48" name="Line 1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49" name="Text Box 139"/>
          <p:cNvSpPr txBox="1">
            <a:spLocks noChangeArrowheads="1"/>
          </p:cNvSpPr>
          <p:nvPr/>
        </p:nvSpPr>
        <p:spPr bwMode="auto">
          <a:xfrm>
            <a:off x="6739617" y="4284663"/>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Order Status</a:t>
            </a:r>
          </a:p>
        </p:txBody>
      </p:sp>
      <p:sp>
        <p:nvSpPr>
          <p:cNvPr id="350" name="Line 140"/>
          <p:cNvSpPr>
            <a:spLocks noChangeShapeType="1"/>
          </p:cNvSpPr>
          <p:nvPr/>
        </p:nvSpPr>
        <p:spPr bwMode="auto">
          <a:xfrm>
            <a:off x="7863567" y="4411663"/>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51" name="Line 143"/>
          <p:cNvSpPr>
            <a:spLocks noChangeShapeType="1"/>
          </p:cNvSpPr>
          <p:nvPr/>
        </p:nvSpPr>
        <p:spPr bwMode="auto">
          <a:xfrm flipV="1">
            <a:off x="5061630" y="3889375"/>
            <a:ext cx="2027237" cy="0"/>
          </a:xfrm>
          <a:prstGeom prst="line">
            <a:avLst/>
          </a:prstGeom>
          <a:noFill/>
          <a:ln w="28575">
            <a:solidFill>
              <a:srgbClr val="CC0000"/>
            </a:solidFill>
            <a:round/>
            <a:headEnd/>
            <a:tailEnd/>
          </a:ln>
        </p:spPr>
        <p:txBody>
          <a:bodyPr wrap="none" anchor="ctr"/>
          <a:lstStyle/>
          <a:p>
            <a:endParaRPr lang="en-US"/>
          </a:p>
        </p:txBody>
      </p:sp>
      <p:grpSp>
        <p:nvGrpSpPr>
          <p:cNvPr id="352" name="Group 146"/>
          <p:cNvGrpSpPr>
            <a:grpSpLocks/>
          </p:cNvGrpSpPr>
          <p:nvPr/>
        </p:nvGrpSpPr>
        <p:grpSpPr bwMode="auto">
          <a:xfrm>
            <a:off x="4404405" y="4554538"/>
            <a:ext cx="615950" cy="244475"/>
            <a:chOff x="826" y="1292"/>
            <a:chExt cx="388" cy="154"/>
          </a:xfrm>
        </p:grpSpPr>
        <p:grpSp>
          <p:nvGrpSpPr>
            <p:cNvPr id="353" name="Group 147"/>
            <p:cNvGrpSpPr>
              <a:grpSpLocks/>
            </p:cNvGrpSpPr>
            <p:nvPr/>
          </p:nvGrpSpPr>
          <p:grpSpPr bwMode="auto">
            <a:xfrm>
              <a:off x="826" y="1294"/>
              <a:ext cx="115" cy="144"/>
              <a:chOff x="883" y="1396"/>
              <a:chExt cx="115" cy="144"/>
            </a:xfrm>
          </p:grpSpPr>
          <p:sp>
            <p:nvSpPr>
              <p:cNvPr id="355" name="AutoShape 148"/>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56" name="Line 149"/>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57" name="Line 150"/>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58" name="Line 151"/>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59" name="Line 152"/>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60" name="Line 153"/>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61" name="Line 154"/>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54" name="Text Box 155"/>
            <p:cNvSpPr txBox="1">
              <a:spLocks noChangeArrowheads="1"/>
            </p:cNvSpPr>
            <p:nvPr/>
          </p:nvSpPr>
          <p:spPr bwMode="auto">
            <a:xfrm>
              <a:off x="913" y="1292"/>
              <a:ext cx="301"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dirty="0"/>
                <a:t>Date</a:t>
              </a:r>
            </a:p>
          </p:txBody>
        </p:sp>
      </p:grpSp>
      <p:sp>
        <p:nvSpPr>
          <p:cNvPr id="362" name="Line 156"/>
          <p:cNvSpPr>
            <a:spLocks noChangeShapeType="1"/>
          </p:cNvSpPr>
          <p:nvPr/>
        </p:nvSpPr>
        <p:spPr bwMode="auto">
          <a:xfrm flipH="1">
            <a:off x="4253592" y="4676775"/>
            <a:ext cx="131763"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63" name="Group 168"/>
          <p:cNvGrpSpPr>
            <a:grpSpLocks/>
          </p:cNvGrpSpPr>
          <p:nvPr/>
        </p:nvGrpSpPr>
        <p:grpSpPr bwMode="auto">
          <a:xfrm flipH="1">
            <a:off x="7655605" y="4567238"/>
            <a:ext cx="182562" cy="228600"/>
            <a:chOff x="883" y="1396"/>
            <a:chExt cx="115" cy="144"/>
          </a:xfrm>
        </p:grpSpPr>
        <p:sp>
          <p:nvSpPr>
            <p:cNvPr id="364" name="AutoShape 16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65" name="Line 17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66" name="Line 17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67" name="Line 17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68" name="Line 17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69" name="Line 17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70" name="Line 17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71" name="Line 176"/>
          <p:cNvSpPr>
            <a:spLocks noChangeShapeType="1"/>
          </p:cNvSpPr>
          <p:nvPr/>
        </p:nvSpPr>
        <p:spPr bwMode="auto">
          <a:xfrm>
            <a:off x="7869917" y="4697413"/>
            <a:ext cx="125413" cy="0"/>
          </a:xfrm>
          <a:prstGeom prst="line">
            <a:avLst/>
          </a:prstGeom>
          <a:noFill/>
          <a:ln w="12700" cap="rnd">
            <a:solidFill>
              <a:srgbClr val="4D4D4D"/>
            </a:solidFill>
            <a:prstDash val="sysDot"/>
            <a:round/>
            <a:headEnd/>
            <a:tailEnd/>
          </a:ln>
        </p:spPr>
        <p:txBody>
          <a:bodyPr wrap="none" anchor="ctr"/>
          <a:lstStyle/>
          <a:p>
            <a:endParaRPr lang="en-US"/>
          </a:p>
        </p:txBody>
      </p:sp>
      <p:sp>
        <p:nvSpPr>
          <p:cNvPr id="372" name="Text Box 177"/>
          <p:cNvSpPr txBox="1">
            <a:spLocks noChangeArrowheads="1"/>
          </p:cNvSpPr>
          <p:nvPr/>
        </p:nvSpPr>
        <p:spPr bwMode="auto">
          <a:xfrm>
            <a:off x="6739617" y="4564063"/>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Total Price</a:t>
            </a:r>
          </a:p>
        </p:txBody>
      </p:sp>
      <p:grpSp>
        <p:nvGrpSpPr>
          <p:cNvPr id="373" name="Group 372"/>
          <p:cNvGrpSpPr/>
          <p:nvPr/>
        </p:nvGrpSpPr>
        <p:grpSpPr>
          <a:xfrm>
            <a:off x="4879067" y="4154488"/>
            <a:ext cx="2189163" cy="1587"/>
            <a:chOff x="4879067" y="3868738"/>
            <a:chExt cx="2189163" cy="1587"/>
          </a:xfrm>
        </p:grpSpPr>
        <p:sp>
          <p:nvSpPr>
            <p:cNvPr id="374" name="Line 142"/>
            <p:cNvSpPr>
              <a:spLocks noChangeShapeType="1"/>
            </p:cNvSpPr>
            <p:nvPr/>
          </p:nvSpPr>
          <p:spPr bwMode="auto">
            <a:xfrm>
              <a:off x="4879067" y="3870325"/>
              <a:ext cx="554038" cy="0"/>
            </a:xfrm>
            <a:prstGeom prst="line">
              <a:avLst/>
            </a:prstGeom>
            <a:noFill/>
            <a:ln w="28575">
              <a:solidFill>
                <a:srgbClr val="CC0000"/>
              </a:solidFill>
              <a:round/>
              <a:headEnd/>
              <a:tailEnd/>
            </a:ln>
          </p:spPr>
          <p:txBody>
            <a:bodyPr wrap="none" anchor="ctr"/>
            <a:lstStyle/>
            <a:p>
              <a:endParaRPr lang="en-US"/>
            </a:p>
          </p:txBody>
        </p:sp>
        <p:sp>
          <p:nvSpPr>
            <p:cNvPr id="375" name="Line 190"/>
            <p:cNvSpPr>
              <a:spLocks noChangeShapeType="1"/>
            </p:cNvSpPr>
            <p:nvPr/>
          </p:nvSpPr>
          <p:spPr bwMode="auto">
            <a:xfrm flipV="1">
              <a:off x="5428342" y="3868738"/>
              <a:ext cx="1639888" cy="1587"/>
            </a:xfrm>
            <a:prstGeom prst="line">
              <a:avLst/>
            </a:prstGeom>
            <a:noFill/>
            <a:ln w="28575">
              <a:solidFill>
                <a:srgbClr val="CC0000"/>
              </a:solidFill>
              <a:round/>
              <a:headEnd/>
              <a:tailEnd/>
            </a:ln>
          </p:spPr>
          <p:txBody>
            <a:bodyPr wrap="none" anchor="ctr"/>
            <a:lstStyle/>
            <a:p>
              <a:endParaRPr lang="en-US"/>
            </a:p>
          </p:txBody>
        </p:sp>
      </p:grpSp>
      <p:grpSp>
        <p:nvGrpSpPr>
          <p:cNvPr id="376" name="Group 375"/>
          <p:cNvGrpSpPr/>
          <p:nvPr/>
        </p:nvGrpSpPr>
        <p:grpSpPr>
          <a:xfrm>
            <a:off x="5053692" y="3659188"/>
            <a:ext cx="1763713" cy="755650"/>
            <a:chOff x="5053692" y="3373438"/>
            <a:chExt cx="1763713" cy="755650"/>
          </a:xfrm>
        </p:grpSpPr>
        <p:sp>
          <p:nvSpPr>
            <p:cNvPr id="377" name="Line 145"/>
            <p:cNvSpPr>
              <a:spLocks noChangeShapeType="1"/>
            </p:cNvSpPr>
            <p:nvPr/>
          </p:nvSpPr>
          <p:spPr bwMode="auto">
            <a:xfrm>
              <a:off x="5504542" y="3381375"/>
              <a:ext cx="969963" cy="744538"/>
            </a:xfrm>
            <a:prstGeom prst="line">
              <a:avLst/>
            </a:prstGeom>
            <a:noFill/>
            <a:ln w="28575">
              <a:solidFill>
                <a:srgbClr val="CC0000"/>
              </a:solidFill>
              <a:round/>
              <a:headEnd/>
              <a:tailEnd/>
            </a:ln>
          </p:spPr>
          <p:txBody>
            <a:bodyPr wrap="none" anchor="ctr"/>
            <a:lstStyle/>
            <a:p>
              <a:endParaRPr lang="en-US"/>
            </a:p>
          </p:txBody>
        </p:sp>
        <p:sp>
          <p:nvSpPr>
            <p:cNvPr id="378" name="Line 191"/>
            <p:cNvSpPr>
              <a:spLocks noChangeShapeType="1"/>
            </p:cNvSpPr>
            <p:nvPr/>
          </p:nvSpPr>
          <p:spPr bwMode="auto">
            <a:xfrm flipV="1">
              <a:off x="6466567" y="4129088"/>
              <a:ext cx="350838" cy="0"/>
            </a:xfrm>
            <a:prstGeom prst="line">
              <a:avLst/>
            </a:prstGeom>
            <a:noFill/>
            <a:ln w="28575">
              <a:solidFill>
                <a:srgbClr val="CC0000"/>
              </a:solidFill>
              <a:round/>
              <a:headEnd/>
              <a:tailEnd/>
            </a:ln>
          </p:spPr>
          <p:txBody>
            <a:bodyPr wrap="none" anchor="ctr"/>
            <a:lstStyle/>
            <a:p>
              <a:endParaRPr lang="en-US"/>
            </a:p>
          </p:txBody>
        </p:sp>
        <p:sp>
          <p:nvSpPr>
            <p:cNvPr id="379" name="Line 192"/>
            <p:cNvSpPr>
              <a:spLocks noChangeShapeType="1"/>
            </p:cNvSpPr>
            <p:nvPr/>
          </p:nvSpPr>
          <p:spPr bwMode="auto">
            <a:xfrm flipV="1">
              <a:off x="5053692" y="3373438"/>
              <a:ext cx="455613" cy="0"/>
            </a:xfrm>
            <a:prstGeom prst="line">
              <a:avLst/>
            </a:prstGeom>
            <a:noFill/>
            <a:ln w="28575">
              <a:solidFill>
                <a:srgbClr val="CC0000"/>
              </a:solidFill>
              <a:round/>
              <a:headEnd/>
              <a:tailEnd/>
            </a:ln>
          </p:spPr>
          <p:txBody>
            <a:bodyPr wrap="none" anchor="ctr"/>
            <a:lstStyle/>
            <a:p>
              <a:endParaRPr lang="en-US"/>
            </a:p>
          </p:txBody>
        </p:sp>
      </p:grpSp>
      <p:grpSp>
        <p:nvGrpSpPr>
          <p:cNvPr id="380" name="Group 379"/>
          <p:cNvGrpSpPr/>
          <p:nvPr/>
        </p:nvGrpSpPr>
        <p:grpSpPr>
          <a:xfrm>
            <a:off x="4852080" y="3155950"/>
            <a:ext cx="2011362" cy="227013"/>
            <a:chOff x="4852080" y="2870200"/>
            <a:chExt cx="2011362" cy="227013"/>
          </a:xfrm>
        </p:grpSpPr>
        <p:sp>
          <p:nvSpPr>
            <p:cNvPr id="381" name="Line 167"/>
            <p:cNvSpPr>
              <a:spLocks noChangeShapeType="1"/>
            </p:cNvSpPr>
            <p:nvPr/>
          </p:nvSpPr>
          <p:spPr bwMode="auto">
            <a:xfrm>
              <a:off x="5993492" y="2979738"/>
              <a:ext cx="488950" cy="114300"/>
            </a:xfrm>
            <a:prstGeom prst="line">
              <a:avLst/>
            </a:prstGeom>
            <a:noFill/>
            <a:ln w="28575">
              <a:solidFill>
                <a:srgbClr val="CC0000"/>
              </a:solidFill>
              <a:round/>
              <a:headEnd/>
              <a:tailEnd/>
            </a:ln>
          </p:spPr>
          <p:txBody>
            <a:bodyPr wrap="none" anchor="ctr"/>
            <a:lstStyle/>
            <a:p>
              <a:endParaRPr lang="en-US"/>
            </a:p>
          </p:txBody>
        </p:sp>
        <p:sp>
          <p:nvSpPr>
            <p:cNvPr id="382" name="Line 183"/>
            <p:cNvSpPr>
              <a:spLocks noChangeShapeType="1"/>
            </p:cNvSpPr>
            <p:nvPr/>
          </p:nvSpPr>
          <p:spPr bwMode="auto">
            <a:xfrm flipV="1">
              <a:off x="5534705" y="2974975"/>
              <a:ext cx="401637" cy="122238"/>
            </a:xfrm>
            <a:prstGeom prst="line">
              <a:avLst/>
            </a:prstGeom>
            <a:noFill/>
            <a:ln w="28575">
              <a:solidFill>
                <a:srgbClr val="CC0000"/>
              </a:solidFill>
              <a:round/>
              <a:headEnd/>
              <a:tailEnd/>
            </a:ln>
          </p:spPr>
          <p:txBody>
            <a:bodyPr wrap="none" anchor="ctr"/>
            <a:lstStyle/>
            <a:p>
              <a:endParaRPr lang="en-US"/>
            </a:p>
          </p:txBody>
        </p:sp>
        <p:sp>
          <p:nvSpPr>
            <p:cNvPr id="383" name="Rectangle 186"/>
            <p:cNvSpPr>
              <a:spLocks noChangeArrowheads="1"/>
            </p:cNvSpPr>
            <p:nvPr/>
          </p:nvSpPr>
          <p:spPr bwMode="auto">
            <a:xfrm>
              <a:off x="5925230" y="2870200"/>
              <a:ext cx="238125" cy="219075"/>
            </a:xfrm>
            <a:prstGeom prst="rect">
              <a:avLst/>
            </a:prstGeom>
            <a:solidFill>
              <a:srgbClr val="FF0000"/>
            </a:solidFill>
            <a:ln w="28575" algn="ctr">
              <a:solidFill>
                <a:schemeClr val="tx1"/>
              </a:solidFill>
              <a:miter lim="800000"/>
              <a:headEnd/>
              <a:tailEnd/>
            </a:ln>
          </p:spPr>
          <p:txBody>
            <a:bodyPr wrap="none" lIns="0" tIns="0" rIns="0" bIns="0" anchor="ctr"/>
            <a:lstStyle/>
            <a:p>
              <a:pPr>
                <a:lnSpc>
                  <a:spcPct val="90000"/>
                </a:lnSpc>
                <a:spcBef>
                  <a:spcPct val="40000"/>
                </a:spcBef>
              </a:pPr>
              <a:r>
                <a:rPr lang="en-US" sz="1600">
                  <a:solidFill>
                    <a:schemeClr val="bg1"/>
                  </a:solidFill>
                </a:rPr>
                <a:t>(..)</a:t>
              </a:r>
            </a:p>
          </p:txBody>
        </p:sp>
        <p:sp>
          <p:nvSpPr>
            <p:cNvPr id="384" name="Line 196"/>
            <p:cNvSpPr>
              <a:spLocks noChangeShapeType="1"/>
            </p:cNvSpPr>
            <p:nvPr/>
          </p:nvSpPr>
          <p:spPr bwMode="auto">
            <a:xfrm>
              <a:off x="6471330" y="3097213"/>
              <a:ext cx="392112" cy="0"/>
            </a:xfrm>
            <a:prstGeom prst="line">
              <a:avLst/>
            </a:prstGeom>
            <a:noFill/>
            <a:ln w="28575">
              <a:solidFill>
                <a:srgbClr val="CC0000"/>
              </a:solidFill>
              <a:round/>
              <a:headEnd/>
              <a:tailEnd/>
            </a:ln>
          </p:spPr>
          <p:txBody>
            <a:bodyPr wrap="none" anchor="ctr"/>
            <a:lstStyle/>
            <a:p>
              <a:endParaRPr lang="en-US"/>
            </a:p>
          </p:txBody>
        </p:sp>
        <p:sp>
          <p:nvSpPr>
            <p:cNvPr id="385" name="Line 197"/>
            <p:cNvSpPr>
              <a:spLocks noChangeShapeType="1"/>
            </p:cNvSpPr>
            <p:nvPr/>
          </p:nvSpPr>
          <p:spPr bwMode="auto">
            <a:xfrm>
              <a:off x="4852080" y="3094038"/>
              <a:ext cx="685800" cy="0"/>
            </a:xfrm>
            <a:prstGeom prst="line">
              <a:avLst/>
            </a:prstGeom>
            <a:noFill/>
            <a:ln w="28575">
              <a:solidFill>
                <a:srgbClr val="CC0000"/>
              </a:solidFill>
              <a:round/>
              <a:headEnd/>
              <a:tailEnd/>
            </a:ln>
          </p:spPr>
          <p:txBody>
            <a:bodyPr wrap="none" anchor="ctr"/>
            <a:lstStyle/>
            <a:p>
              <a:endParaRPr lang="en-US"/>
            </a:p>
          </p:txBody>
        </p:sp>
      </p:grpSp>
      <p:grpSp>
        <p:nvGrpSpPr>
          <p:cNvPr id="386" name="Group 385"/>
          <p:cNvGrpSpPr/>
          <p:nvPr/>
        </p:nvGrpSpPr>
        <p:grpSpPr>
          <a:xfrm>
            <a:off x="5221967" y="4159250"/>
            <a:ext cx="1697038" cy="539750"/>
            <a:chOff x="5221967" y="3873500"/>
            <a:chExt cx="1697038" cy="539750"/>
          </a:xfrm>
        </p:grpSpPr>
        <p:sp>
          <p:nvSpPr>
            <p:cNvPr id="387" name="Line 181"/>
            <p:cNvSpPr>
              <a:spLocks noChangeShapeType="1"/>
            </p:cNvSpPr>
            <p:nvPr/>
          </p:nvSpPr>
          <p:spPr bwMode="auto">
            <a:xfrm flipV="1">
              <a:off x="5221967" y="4149725"/>
              <a:ext cx="296863" cy="0"/>
            </a:xfrm>
            <a:prstGeom prst="line">
              <a:avLst/>
            </a:prstGeom>
            <a:noFill/>
            <a:ln w="28575">
              <a:solidFill>
                <a:srgbClr val="CC0000"/>
              </a:solidFill>
              <a:round/>
              <a:headEnd/>
              <a:tailEnd/>
            </a:ln>
          </p:spPr>
          <p:txBody>
            <a:bodyPr wrap="none" anchor="ctr"/>
            <a:lstStyle/>
            <a:p>
              <a:endParaRPr lang="en-US"/>
            </a:p>
          </p:txBody>
        </p:sp>
        <p:sp>
          <p:nvSpPr>
            <p:cNvPr id="388" name="Line 182"/>
            <p:cNvSpPr>
              <a:spLocks noChangeShapeType="1"/>
            </p:cNvSpPr>
            <p:nvPr/>
          </p:nvSpPr>
          <p:spPr bwMode="auto">
            <a:xfrm>
              <a:off x="5636305" y="3873500"/>
              <a:ext cx="820737" cy="539750"/>
            </a:xfrm>
            <a:prstGeom prst="line">
              <a:avLst/>
            </a:prstGeom>
            <a:noFill/>
            <a:ln w="28575">
              <a:solidFill>
                <a:srgbClr val="CC0000"/>
              </a:solidFill>
              <a:round/>
              <a:headEnd/>
              <a:tailEnd/>
            </a:ln>
          </p:spPr>
          <p:txBody>
            <a:bodyPr wrap="none" anchor="ctr"/>
            <a:lstStyle/>
            <a:p>
              <a:endParaRPr lang="en-US"/>
            </a:p>
          </p:txBody>
        </p:sp>
        <p:sp>
          <p:nvSpPr>
            <p:cNvPr id="389" name="Line 188"/>
            <p:cNvSpPr>
              <a:spLocks noChangeShapeType="1"/>
            </p:cNvSpPr>
            <p:nvPr/>
          </p:nvSpPr>
          <p:spPr bwMode="auto">
            <a:xfrm flipV="1">
              <a:off x="5509305" y="4025900"/>
              <a:ext cx="515937" cy="123825"/>
            </a:xfrm>
            <a:prstGeom prst="line">
              <a:avLst/>
            </a:prstGeom>
            <a:noFill/>
            <a:ln w="28575">
              <a:solidFill>
                <a:srgbClr val="CC0000"/>
              </a:solidFill>
              <a:round/>
              <a:headEnd/>
              <a:tailEnd/>
            </a:ln>
          </p:spPr>
          <p:txBody>
            <a:bodyPr wrap="none" anchor="ctr"/>
            <a:lstStyle/>
            <a:p>
              <a:endParaRPr lang="en-US"/>
            </a:p>
          </p:txBody>
        </p:sp>
        <p:sp>
          <p:nvSpPr>
            <p:cNvPr id="390" name="Line 189"/>
            <p:cNvSpPr>
              <a:spLocks noChangeShapeType="1"/>
            </p:cNvSpPr>
            <p:nvPr/>
          </p:nvSpPr>
          <p:spPr bwMode="auto">
            <a:xfrm flipV="1">
              <a:off x="6455455" y="4411663"/>
              <a:ext cx="463550" cy="0"/>
            </a:xfrm>
            <a:prstGeom prst="line">
              <a:avLst/>
            </a:prstGeom>
            <a:noFill/>
            <a:ln w="28575">
              <a:solidFill>
                <a:srgbClr val="CC0000"/>
              </a:solidFill>
              <a:round/>
              <a:headEnd/>
              <a:tailEnd/>
            </a:ln>
          </p:spPr>
          <p:txBody>
            <a:bodyPr wrap="none" anchor="ctr"/>
            <a:lstStyle/>
            <a:p>
              <a:endParaRPr lang="en-US"/>
            </a:p>
          </p:txBody>
        </p:sp>
        <p:sp>
          <p:nvSpPr>
            <p:cNvPr id="391" name="Rectangle 180"/>
            <p:cNvSpPr>
              <a:spLocks noChangeArrowheads="1"/>
            </p:cNvSpPr>
            <p:nvPr/>
          </p:nvSpPr>
          <p:spPr bwMode="auto">
            <a:xfrm>
              <a:off x="5802992" y="3943350"/>
              <a:ext cx="238125" cy="219075"/>
            </a:xfrm>
            <a:prstGeom prst="rect">
              <a:avLst/>
            </a:prstGeom>
            <a:solidFill>
              <a:srgbClr val="993300"/>
            </a:solidFill>
            <a:ln w="28575" algn="ctr">
              <a:solidFill>
                <a:schemeClr val="tx1"/>
              </a:solidFill>
              <a:miter lim="800000"/>
              <a:headEnd/>
              <a:tailEnd/>
            </a:ln>
          </p:spPr>
          <p:txBody>
            <a:bodyPr wrap="none" anchor="ctr"/>
            <a:lstStyle/>
            <a:p>
              <a:pPr>
                <a:lnSpc>
                  <a:spcPct val="90000"/>
                </a:lnSpc>
                <a:spcBef>
                  <a:spcPct val="40000"/>
                </a:spcBef>
              </a:pPr>
              <a:r>
                <a:rPr lang="en-US" sz="1200">
                  <a:solidFill>
                    <a:schemeClr val="bg1"/>
                  </a:solidFill>
                </a:rPr>
                <a:t>X</a:t>
              </a:r>
            </a:p>
          </p:txBody>
        </p:sp>
      </p:grpSp>
      <p:grpSp>
        <p:nvGrpSpPr>
          <p:cNvPr id="392" name="Group 391"/>
          <p:cNvGrpSpPr/>
          <p:nvPr/>
        </p:nvGrpSpPr>
        <p:grpSpPr>
          <a:xfrm>
            <a:off x="6103030" y="3576638"/>
            <a:ext cx="1155700" cy="219075"/>
            <a:chOff x="6103030" y="3290888"/>
            <a:chExt cx="1155700" cy="219075"/>
          </a:xfrm>
        </p:grpSpPr>
        <p:sp>
          <p:nvSpPr>
            <p:cNvPr id="393" name="Line 178"/>
            <p:cNvSpPr>
              <a:spLocks noChangeShapeType="1"/>
            </p:cNvSpPr>
            <p:nvPr/>
          </p:nvSpPr>
          <p:spPr bwMode="auto">
            <a:xfrm flipV="1">
              <a:off x="6112555" y="3365500"/>
              <a:ext cx="371475" cy="47625"/>
            </a:xfrm>
            <a:prstGeom prst="line">
              <a:avLst/>
            </a:prstGeom>
            <a:noFill/>
            <a:ln w="28575">
              <a:solidFill>
                <a:srgbClr val="CC0000"/>
              </a:solidFill>
              <a:round/>
              <a:headEnd/>
              <a:tailEnd/>
            </a:ln>
          </p:spPr>
          <p:txBody>
            <a:bodyPr wrap="none" anchor="ctr"/>
            <a:lstStyle/>
            <a:p>
              <a:endParaRPr lang="en-US"/>
            </a:p>
          </p:txBody>
        </p:sp>
        <p:sp>
          <p:nvSpPr>
            <p:cNvPr id="394" name="Line 185"/>
            <p:cNvSpPr>
              <a:spLocks noChangeShapeType="1"/>
            </p:cNvSpPr>
            <p:nvPr/>
          </p:nvSpPr>
          <p:spPr bwMode="auto">
            <a:xfrm flipV="1">
              <a:off x="6482442" y="3362325"/>
              <a:ext cx="776288" cy="1588"/>
            </a:xfrm>
            <a:prstGeom prst="line">
              <a:avLst/>
            </a:prstGeom>
            <a:noFill/>
            <a:ln w="28575">
              <a:solidFill>
                <a:srgbClr val="CC0000"/>
              </a:solidFill>
              <a:round/>
              <a:headEnd/>
              <a:tailEnd/>
            </a:ln>
          </p:spPr>
          <p:txBody>
            <a:bodyPr wrap="none" anchor="ctr"/>
            <a:lstStyle/>
            <a:p>
              <a:endParaRPr lang="en-US"/>
            </a:p>
          </p:txBody>
        </p:sp>
        <p:grpSp>
          <p:nvGrpSpPr>
            <p:cNvPr id="395" name="Group 157"/>
            <p:cNvGrpSpPr>
              <a:grpSpLocks/>
            </p:cNvGrpSpPr>
            <p:nvPr/>
          </p:nvGrpSpPr>
          <p:grpSpPr bwMode="auto">
            <a:xfrm>
              <a:off x="6103030" y="3290888"/>
              <a:ext cx="238125" cy="219075"/>
              <a:chOff x="1581" y="2428"/>
              <a:chExt cx="150" cy="138"/>
            </a:xfrm>
          </p:grpSpPr>
          <p:sp>
            <p:nvSpPr>
              <p:cNvPr id="396" name="Rectangle 158"/>
              <p:cNvSpPr>
                <a:spLocks noChangeArrowheads="1"/>
              </p:cNvSpPr>
              <p:nvPr/>
            </p:nvSpPr>
            <p:spPr bwMode="auto">
              <a:xfrm>
                <a:off x="1581" y="2428"/>
                <a:ext cx="150" cy="138"/>
              </a:xfrm>
              <a:prstGeom prst="rect">
                <a:avLst/>
              </a:prstGeom>
              <a:solidFill>
                <a:srgbClr val="333399"/>
              </a:solidFill>
              <a:ln w="28575" algn="ctr">
                <a:solidFill>
                  <a:schemeClr val="tx1"/>
                </a:solidFill>
                <a:miter lim="800000"/>
                <a:headEnd/>
                <a:tailEnd/>
              </a:ln>
            </p:spPr>
            <p:txBody>
              <a:bodyPr wrap="none" anchor="ctr"/>
              <a:lstStyle/>
              <a:p>
                <a:pPr>
                  <a:lnSpc>
                    <a:spcPct val="90000"/>
                  </a:lnSpc>
                  <a:spcBef>
                    <a:spcPct val="40000"/>
                  </a:spcBef>
                </a:pPr>
                <a:endParaRPr lang="en-US">
                  <a:solidFill>
                    <a:schemeClr val="bg1"/>
                  </a:solidFill>
                </a:endParaRPr>
              </a:p>
            </p:txBody>
          </p:sp>
          <p:sp>
            <p:nvSpPr>
              <p:cNvPr id="397" name="Rectangle 159"/>
              <p:cNvSpPr>
                <a:spLocks noChangeArrowheads="1"/>
              </p:cNvSpPr>
              <p:nvPr/>
            </p:nvSpPr>
            <p:spPr bwMode="auto">
              <a:xfrm>
                <a:off x="1592" y="2441"/>
                <a:ext cx="125"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398" name="Rectangle 160"/>
              <p:cNvSpPr>
                <a:spLocks noChangeArrowheads="1"/>
              </p:cNvSpPr>
              <p:nvPr/>
            </p:nvSpPr>
            <p:spPr bwMode="auto">
              <a:xfrm>
                <a:off x="1594" y="2477"/>
                <a:ext cx="29"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399" name="Rectangle 161"/>
              <p:cNvSpPr>
                <a:spLocks noChangeArrowheads="1"/>
              </p:cNvSpPr>
              <p:nvPr/>
            </p:nvSpPr>
            <p:spPr bwMode="auto">
              <a:xfrm>
                <a:off x="1640" y="2477"/>
                <a:ext cx="29"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400" name="Rectangle 162"/>
              <p:cNvSpPr>
                <a:spLocks noChangeArrowheads="1"/>
              </p:cNvSpPr>
              <p:nvPr/>
            </p:nvSpPr>
            <p:spPr bwMode="auto">
              <a:xfrm>
                <a:off x="1686" y="2477"/>
                <a:ext cx="29"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401" name="Rectangle 163"/>
              <p:cNvSpPr>
                <a:spLocks noChangeArrowheads="1"/>
              </p:cNvSpPr>
              <p:nvPr/>
            </p:nvSpPr>
            <p:spPr bwMode="auto">
              <a:xfrm>
                <a:off x="1686" y="2513"/>
                <a:ext cx="29"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402" name="Rectangle 164"/>
              <p:cNvSpPr>
                <a:spLocks noChangeArrowheads="1"/>
              </p:cNvSpPr>
              <p:nvPr/>
            </p:nvSpPr>
            <p:spPr bwMode="auto">
              <a:xfrm>
                <a:off x="1594" y="2515"/>
                <a:ext cx="29" cy="27"/>
              </a:xfrm>
              <a:prstGeom prst="rect">
                <a:avLst/>
              </a:prstGeom>
              <a:solidFill>
                <a:schemeClr val="bg1"/>
              </a:solidFill>
              <a:ln w="28575" algn="ctr">
                <a:solidFill>
                  <a:schemeClr val="tx1"/>
                </a:solidFill>
                <a:miter lim="800000"/>
                <a:headEnd/>
                <a:tailEnd/>
              </a:ln>
            </p:spPr>
            <p:txBody>
              <a:bodyPr wrap="none" anchor="ctr"/>
              <a:lstStyle/>
              <a:p>
                <a:endParaRPr lang="en-US"/>
              </a:p>
            </p:txBody>
          </p:sp>
          <p:sp>
            <p:nvSpPr>
              <p:cNvPr id="403" name="Line 165"/>
              <p:cNvSpPr>
                <a:spLocks noChangeShapeType="1"/>
              </p:cNvSpPr>
              <p:nvPr/>
            </p:nvSpPr>
            <p:spPr bwMode="auto">
              <a:xfrm>
                <a:off x="1652" y="2517"/>
                <a:ext cx="0" cy="30"/>
              </a:xfrm>
              <a:prstGeom prst="line">
                <a:avLst/>
              </a:prstGeom>
              <a:noFill/>
              <a:ln w="28575">
                <a:solidFill>
                  <a:schemeClr val="bg1"/>
                </a:solidFill>
                <a:round/>
                <a:headEnd/>
                <a:tailEnd/>
              </a:ln>
            </p:spPr>
            <p:txBody>
              <a:bodyPr wrap="none" anchor="ctr"/>
              <a:lstStyle/>
              <a:p>
                <a:endParaRPr lang="en-US"/>
              </a:p>
            </p:txBody>
          </p:sp>
          <p:sp>
            <p:nvSpPr>
              <p:cNvPr id="404" name="Line 166"/>
              <p:cNvSpPr>
                <a:spLocks noChangeShapeType="1"/>
              </p:cNvSpPr>
              <p:nvPr/>
            </p:nvSpPr>
            <p:spPr bwMode="auto">
              <a:xfrm rot="5400000">
                <a:off x="1652" y="2517"/>
                <a:ext cx="0" cy="30"/>
              </a:xfrm>
              <a:prstGeom prst="line">
                <a:avLst/>
              </a:prstGeom>
              <a:noFill/>
              <a:ln w="28575">
                <a:solidFill>
                  <a:schemeClr val="bg1"/>
                </a:solidFill>
                <a:round/>
                <a:headEnd/>
                <a:tailEnd/>
              </a:ln>
            </p:spPr>
            <p:txBody>
              <a:bodyPr wrap="none" anchor="ctr"/>
              <a:lstStyle/>
              <a:p>
                <a:endParaRPr lang="en-US"/>
              </a:p>
            </p:txBody>
          </p:sp>
        </p:grpSp>
      </p:grpSp>
      <p:sp>
        <p:nvSpPr>
          <p:cNvPr id="2" name="Rectangle 1"/>
          <p:cNvSpPr/>
          <p:nvPr/>
        </p:nvSpPr>
        <p:spPr>
          <a:xfrm>
            <a:off x="436167" y="5638800"/>
            <a:ext cx="6822563" cy="954107"/>
          </a:xfrm>
          <a:prstGeom prst="rect">
            <a:avLst/>
          </a:prstGeom>
        </p:spPr>
        <p:txBody>
          <a:bodyPr wrap="square">
            <a:spAutoFit/>
          </a:bodyPr>
          <a:lstStyle/>
          <a:p>
            <a:pPr fontAlgn="base"/>
            <a:r>
              <a:rPr lang="pt-PT" sz="1400" dirty="0" err="1">
                <a:hlinkClick r:id="rId4"/>
              </a:rPr>
              <a:t>BizTalk</a:t>
            </a:r>
            <a:r>
              <a:rPr lang="pt-PT" sz="1400" dirty="0">
                <a:hlinkClick r:id="rId4"/>
              </a:rPr>
              <a:t> </a:t>
            </a:r>
            <a:r>
              <a:rPr lang="pt-PT" sz="1400" dirty="0" err="1">
                <a:hlinkClick r:id="rId4"/>
              </a:rPr>
              <a:t>Mapper</a:t>
            </a:r>
            <a:r>
              <a:rPr lang="pt-PT" sz="1400" dirty="0">
                <a:hlinkClick r:id="rId4"/>
              </a:rPr>
              <a:t> </a:t>
            </a:r>
            <a:r>
              <a:rPr lang="pt-PT" sz="1400" dirty="0" err="1">
                <a:hlinkClick r:id="rId4"/>
              </a:rPr>
              <a:t>Extensions</a:t>
            </a:r>
            <a:r>
              <a:rPr lang="pt-PT" sz="1400" dirty="0">
                <a:hlinkClick r:id="rId4"/>
              </a:rPr>
              <a:t> </a:t>
            </a:r>
            <a:r>
              <a:rPr lang="pt-PT" sz="1400" dirty="0" err="1" smtClean="0">
                <a:hlinkClick r:id="rId4"/>
              </a:rPr>
              <a:t>UtilityPack</a:t>
            </a:r>
            <a:r>
              <a:rPr lang="pt-PT" sz="1400" dirty="0" smtClean="0">
                <a:hlinkClick r:id="rId4"/>
              </a:rPr>
              <a:t>: </a:t>
            </a:r>
            <a:r>
              <a:rPr lang="en-US" sz="1400" dirty="0"/>
              <a:t>BizTalk Mapper Extensions </a:t>
            </a:r>
            <a:r>
              <a:rPr lang="en-US" sz="1400" dirty="0" err="1"/>
              <a:t>UtilityPack</a:t>
            </a:r>
            <a:r>
              <a:rPr lang="en-US" sz="1400" dirty="0"/>
              <a:t> is a set of libraries with several useful </a:t>
            </a:r>
            <a:r>
              <a:rPr lang="en-US" sz="1400" dirty="0" err="1"/>
              <a:t>functoids</a:t>
            </a:r>
            <a:r>
              <a:rPr lang="en-US" sz="1400" dirty="0"/>
              <a:t> to include and use it in a map, which will provide an extension of BizTalk Mapper capabilities</a:t>
            </a:r>
            <a:r>
              <a:rPr lang="en-US" sz="1400" dirty="0" smtClean="0"/>
              <a:t>.</a:t>
            </a:r>
          </a:p>
          <a:p>
            <a:pPr fontAlgn="base"/>
            <a:r>
              <a:rPr lang="pt-PT" sz="1400" dirty="0">
                <a:hlinkClick r:id="rId4"/>
              </a:rPr>
              <a:t>http://btsmapextutilitypack.codeplex.com/</a:t>
            </a:r>
          </a:p>
        </p:txBody>
      </p:sp>
    </p:spTree>
    <p:extLst>
      <p:ext uri="{BB962C8B-B14F-4D97-AF65-F5344CB8AC3E}">
        <p14:creationId xmlns:p14="http://schemas.microsoft.com/office/powerpoint/2010/main" val="479959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left)">
                                      <p:cBhvr>
                                        <p:cTn id="7" dur="500"/>
                                        <p:tgtEl>
                                          <p:spTgt spid="3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2"/>
                                        </p:tgtEl>
                                        <p:attrNameLst>
                                          <p:attrName>style.visibility</p:attrName>
                                        </p:attrNameLst>
                                      </p:cBhvr>
                                      <p:to>
                                        <p:strVal val="visible"/>
                                      </p:to>
                                    </p:set>
                                    <p:animEffect transition="in" filter="wipe(left)">
                                      <p:cBhvr>
                                        <p:cTn id="11" dur="500"/>
                                        <p:tgtEl>
                                          <p:spTgt spid="39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6"/>
                                        </p:tgtEl>
                                        <p:attrNameLst>
                                          <p:attrName>style.visibility</p:attrName>
                                        </p:attrNameLst>
                                      </p:cBhvr>
                                      <p:to>
                                        <p:strVal val="visible"/>
                                      </p:to>
                                    </p:set>
                                    <p:animEffect transition="in" filter="wipe(left)">
                                      <p:cBhvr>
                                        <p:cTn id="15"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Using Basic Functoids</a:t>
            </a:r>
            <a:endParaRPr lang="pt-PT" dirty="0"/>
          </a:p>
        </p:txBody>
      </p:sp>
      <p:sp>
        <p:nvSpPr>
          <p:cNvPr id="3" name="Footer Placeholder 2"/>
          <p:cNvSpPr>
            <a:spLocks noGrp="1"/>
          </p:cNvSpPr>
          <p:nvPr>
            <p:ph type="ftr" sz="quarter" idx="13"/>
          </p:nvPr>
        </p:nvSpPr>
        <p:spPr/>
        <p:txBody>
          <a:bodyPr/>
          <a:lstStyle/>
          <a:p>
            <a:r>
              <a:rPr lang="pt-PT" noProof="0" dirty="0" smtClean="0"/>
              <a:t>www.devscope.net</a:t>
            </a:r>
            <a:endParaRPr lang="pt-PT" noProof="0" dirty="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54</a:t>
            </a:fld>
            <a:endParaRPr lang="pt-PT" noProof="0"/>
          </a:p>
        </p:txBody>
      </p:sp>
      <p:grpSp>
        <p:nvGrpSpPr>
          <p:cNvPr id="31" name="Group 46"/>
          <p:cNvGrpSpPr>
            <a:grpSpLocks/>
          </p:cNvGrpSpPr>
          <p:nvPr/>
        </p:nvGrpSpPr>
        <p:grpSpPr bwMode="auto">
          <a:xfrm>
            <a:off x="882650" y="1500486"/>
            <a:ext cx="6649663" cy="3659970"/>
            <a:chOff x="501650" y="1277938"/>
            <a:chExt cx="7354746" cy="4048125"/>
          </a:xfrm>
          <a:effectLst>
            <a:outerShdw blurRad="50800" dist="38100" dir="2700000" algn="tl" rotWithShape="0">
              <a:prstClr val="black">
                <a:alpha val="40000"/>
              </a:prstClr>
            </a:outerShdw>
          </a:effectLst>
        </p:grpSpPr>
        <p:pic>
          <p:nvPicPr>
            <p:cNvPr id="32" name="Picture 2" descr="D:\Users\Jerry\AppData\Local\Temp\SNAGHTML746d16.PNG"/>
            <p:cNvPicPr>
              <a:picLocks noChangeAspect="1" noChangeArrowheads="1"/>
            </p:cNvPicPr>
            <p:nvPr/>
          </p:nvPicPr>
          <p:blipFill>
            <a:blip r:embed="rId3" cstate="print"/>
            <a:srcRect/>
            <a:stretch>
              <a:fillRect/>
            </a:stretch>
          </p:blipFill>
          <p:spPr bwMode="auto">
            <a:xfrm>
              <a:off x="3227825" y="1355130"/>
              <a:ext cx="4628571" cy="3522857"/>
            </a:xfrm>
            <a:prstGeom prst="rect">
              <a:avLst/>
            </a:prstGeom>
            <a:noFill/>
            <a:ln w="9525">
              <a:noFill/>
              <a:miter lim="800000"/>
              <a:headEnd/>
              <a:tailEnd/>
            </a:ln>
          </p:spPr>
        </p:pic>
        <p:pic>
          <p:nvPicPr>
            <p:cNvPr id="33" name="Picture 70" descr="D:\Users\Jerry\AppData\Local\Temp\SNAGHTML6278aa.PNG"/>
            <p:cNvPicPr>
              <a:picLocks noChangeAspect="1" noChangeArrowheads="1"/>
            </p:cNvPicPr>
            <p:nvPr/>
          </p:nvPicPr>
          <p:blipFill>
            <a:blip r:embed="rId4" cstate="print"/>
            <a:srcRect/>
            <a:stretch>
              <a:fillRect/>
            </a:stretch>
          </p:blipFill>
          <p:spPr bwMode="auto">
            <a:xfrm>
              <a:off x="501650" y="1277938"/>
              <a:ext cx="1762125" cy="4048125"/>
            </a:xfrm>
            <a:prstGeom prst="rect">
              <a:avLst/>
            </a:prstGeom>
            <a:noFill/>
            <a:ln w="9525">
              <a:noFill/>
              <a:miter lim="800000"/>
              <a:headEnd/>
              <a:tailEnd/>
            </a:ln>
          </p:spPr>
        </p:pic>
      </p:grpSp>
      <p:grpSp>
        <p:nvGrpSpPr>
          <p:cNvPr id="34" name="Group 50"/>
          <p:cNvGrpSpPr>
            <a:grpSpLocks/>
          </p:cNvGrpSpPr>
          <p:nvPr/>
        </p:nvGrpSpPr>
        <p:grpSpPr bwMode="auto">
          <a:xfrm>
            <a:off x="4667490" y="1468910"/>
            <a:ext cx="2052454" cy="1321895"/>
            <a:chOff x="4687215" y="1243013"/>
            <a:chExt cx="2270798" cy="1462086"/>
          </a:xfrm>
        </p:grpSpPr>
        <p:grpSp>
          <p:nvGrpSpPr>
            <p:cNvPr id="35" name="Group 64"/>
            <p:cNvGrpSpPr>
              <a:grpSpLocks/>
            </p:cNvGrpSpPr>
            <p:nvPr/>
          </p:nvGrpSpPr>
          <p:grpSpPr bwMode="auto">
            <a:xfrm>
              <a:off x="5102225" y="1243013"/>
              <a:ext cx="1855788" cy="823912"/>
              <a:chOff x="3193" y="776"/>
              <a:chExt cx="1169" cy="519"/>
            </a:xfrm>
          </p:grpSpPr>
          <p:sp>
            <p:nvSpPr>
              <p:cNvPr id="46" name="AutoShape 42"/>
              <p:cNvSpPr>
                <a:spLocks noChangeArrowheads="1"/>
              </p:cNvSpPr>
              <p:nvPr/>
            </p:nvSpPr>
            <p:spPr bwMode="auto">
              <a:xfrm>
                <a:off x="3314" y="892"/>
                <a:ext cx="1048" cy="403"/>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182880" tIns="91440" anchor="ctr"/>
              <a:lstStyle/>
              <a:p>
                <a:pPr algn="l">
                  <a:lnSpc>
                    <a:spcPct val="90000"/>
                  </a:lnSpc>
                  <a:spcBef>
                    <a:spcPct val="40000"/>
                  </a:spcBef>
                  <a:defRPr/>
                </a:pPr>
                <a:r>
                  <a:rPr lang="en-US" sz="1400" dirty="0"/>
                  <a:t>Link functoids </a:t>
                </a:r>
                <a:br>
                  <a:rPr lang="en-US" sz="1400" dirty="0"/>
                </a:br>
                <a:r>
                  <a:rPr lang="en-US" sz="1400" dirty="0"/>
                  <a:t>to fields</a:t>
                </a:r>
              </a:p>
            </p:txBody>
          </p:sp>
          <p:sp>
            <p:nvSpPr>
              <p:cNvPr id="47" name="AutoShape 43"/>
              <p:cNvSpPr>
                <a:spLocks noChangeArrowheads="1"/>
              </p:cNvSpPr>
              <p:nvPr/>
            </p:nvSpPr>
            <p:spPr bwMode="auto">
              <a:xfrm>
                <a:off x="3193" y="776"/>
                <a:ext cx="206" cy="24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1600" dirty="0">
                    <a:solidFill>
                      <a:srgbClr val="990033"/>
                    </a:solidFill>
                  </a:rPr>
                  <a:t>2</a:t>
                </a:r>
              </a:p>
            </p:txBody>
          </p:sp>
        </p:grpSp>
        <p:grpSp>
          <p:nvGrpSpPr>
            <p:cNvPr id="36" name="Group 49"/>
            <p:cNvGrpSpPr>
              <a:grpSpLocks/>
            </p:cNvGrpSpPr>
            <p:nvPr/>
          </p:nvGrpSpPr>
          <p:grpSpPr bwMode="auto">
            <a:xfrm>
              <a:off x="4687215" y="2219322"/>
              <a:ext cx="2104110" cy="485777"/>
              <a:chOff x="4687215" y="2219322"/>
              <a:chExt cx="2104110" cy="485777"/>
            </a:xfrm>
          </p:grpSpPr>
          <p:sp>
            <p:nvSpPr>
              <p:cNvPr id="37" name="Line 28"/>
              <p:cNvSpPr>
                <a:spLocks noChangeShapeType="1"/>
              </p:cNvSpPr>
              <p:nvPr/>
            </p:nvSpPr>
            <p:spPr bwMode="auto">
              <a:xfrm>
                <a:off x="5148073" y="2392064"/>
                <a:ext cx="422457" cy="76812"/>
              </a:xfrm>
              <a:prstGeom prst="line">
                <a:avLst/>
              </a:prstGeom>
              <a:noFill/>
              <a:ln w="38100">
                <a:solidFill>
                  <a:srgbClr val="00B050"/>
                </a:solidFill>
                <a:round/>
                <a:headEnd/>
                <a:tailEnd/>
              </a:ln>
            </p:spPr>
            <p:txBody>
              <a:bodyPr wrap="none" anchor="ctr"/>
              <a:lstStyle/>
              <a:p>
                <a:endParaRPr lang="en-US"/>
              </a:p>
            </p:txBody>
          </p:sp>
          <p:sp>
            <p:nvSpPr>
              <p:cNvPr id="38" name="Line 29"/>
              <p:cNvSpPr>
                <a:spLocks noChangeShapeType="1"/>
              </p:cNvSpPr>
              <p:nvPr/>
            </p:nvSpPr>
            <p:spPr bwMode="auto">
              <a:xfrm flipV="1">
                <a:off x="5685745" y="2219322"/>
                <a:ext cx="686479" cy="249553"/>
              </a:xfrm>
              <a:prstGeom prst="line">
                <a:avLst/>
              </a:prstGeom>
              <a:noFill/>
              <a:ln w="38100">
                <a:solidFill>
                  <a:srgbClr val="00B050"/>
                </a:solidFill>
                <a:round/>
                <a:headEnd/>
                <a:tailEnd/>
              </a:ln>
            </p:spPr>
            <p:txBody>
              <a:bodyPr wrap="none" anchor="ctr"/>
              <a:lstStyle/>
              <a:p>
                <a:endParaRPr lang="en-US"/>
              </a:p>
            </p:txBody>
          </p:sp>
          <p:sp>
            <p:nvSpPr>
              <p:cNvPr id="42" name="Line 30"/>
              <p:cNvSpPr>
                <a:spLocks noChangeShapeType="1"/>
              </p:cNvSpPr>
              <p:nvPr/>
            </p:nvSpPr>
            <p:spPr bwMode="auto">
              <a:xfrm flipV="1">
                <a:off x="4687215" y="2392065"/>
                <a:ext cx="460859" cy="0"/>
              </a:xfrm>
              <a:prstGeom prst="line">
                <a:avLst/>
              </a:prstGeom>
              <a:noFill/>
              <a:ln w="38100">
                <a:solidFill>
                  <a:srgbClr val="00B050"/>
                </a:solidFill>
                <a:round/>
                <a:headEnd/>
                <a:tailEnd/>
              </a:ln>
            </p:spPr>
            <p:txBody>
              <a:bodyPr wrap="none" anchor="ctr"/>
              <a:lstStyle/>
              <a:p>
                <a:endParaRPr lang="en-US"/>
              </a:p>
            </p:txBody>
          </p:sp>
          <p:sp>
            <p:nvSpPr>
              <p:cNvPr id="43" name="Line 31"/>
              <p:cNvSpPr>
                <a:spLocks noChangeShapeType="1"/>
              </p:cNvSpPr>
              <p:nvPr/>
            </p:nvSpPr>
            <p:spPr bwMode="auto">
              <a:xfrm flipV="1">
                <a:off x="6362700" y="2219325"/>
                <a:ext cx="428625" cy="0"/>
              </a:xfrm>
              <a:prstGeom prst="line">
                <a:avLst/>
              </a:prstGeom>
              <a:noFill/>
              <a:ln w="38100">
                <a:solidFill>
                  <a:srgbClr val="00B050"/>
                </a:solidFill>
                <a:round/>
                <a:headEnd/>
                <a:tailEnd/>
              </a:ln>
            </p:spPr>
            <p:txBody>
              <a:bodyPr wrap="none" anchor="ctr"/>
              <a:lstStyle/>
              <a:p>
                <a:endParaRPr lang="en-US"/>
              </a:p>
            </p:txBody>
          </p:sp>
          <p:sp>
            <p:nvSpPr>
              <p:cNvPr id="44" name="Line 30"/>
              <p:cNvSpPr>
                <a:spLocks noChangeShapeType="1"/>
              </p:cNvSpPr>
              <p:nvPr/>
            </p:nvSpPr>
            <p:spPr bwMode="auto">
              <a:xfrm flipV="1">
                <a:off x="4687215" y="2699305"/>
                <a:ext cx="499265" cy="0"/>
              </a:xfrm>
              <a:prstGeom prst="line">
                <a:avLst/>
              </a:prstGeom>
              <a:noFill/>
              <a:ln w="38100">
                <a:solidFill>
                  <a:srgbClr val="00B050"/>
                </a:solidFill>
                <a:round/>
                <a:headEnd/>
                <a:tailEnd/>
              </a:ln>
            </p:spPr>
            <p:txBody>
              <a:bodyPr wrap="none" anchor="ctr"/>
              <a:lstStyle/>
              <a:p>
                <a:endParaRPr lang="en-US"/>
              </a:p>
            </p:txBody>
          </p:sp>
          <p:sp>
            <p:nvSpPr>
              <p:cNvPr id="45" name="Line 28"/>
              <p:cNvSpPr>
                <a:spLocks noChangeShapeType="1"/>
              </p:cNvSpPr>
              <p:nvPr/>
            </p:nvSpPr>
            <p:spPr bwMode="auto">
              <a:xfrm flipV="1">
                <a:off x="5169694" y="2430468"/>
                <a:ext cx="324027" cy="274631"/>
              </a:xfrm>
              <a:prstGeom prst="line">
                <a:avLst/>
              </a:prstGeom>
              <a:noFill/>
              <a:ln w="38100">
                <a:solidFill>
                  <a:srgbClr val="00B050"/>
                </a:solidFill>
                <a:round/>
                <a:headEnd/>
                <a:tailEnd/>
              </a:ln>
            </p:spPr>
            <p:txBody>
              <a:bodyPr wrap="none" anchor="ctr"/>
              <a:lstStyle/>
              <a:p>
                <a:endParaRPr lang="en-US"/>
              </a:p>
            </p:txBody>
          </p:sp>
        </p:grpSp>
      </p:grpSp>
      <p:grpSp>
        <p:nvGrpSpPr>
          <p:cNvPr id="48" name="Group 52"/>
          <p:cNvGrpSpPr>
            <a:grpSpLocks/>
          </p:cNvGrpSpPr>
          <p:nvPr/>
        </p:nvGrpSpPr>
        <p:grpSpPr bwMode="auto">
          <a:xfrm>
            <a:off x="4722030" y="3271625"/>
            <a:ext cx="3659970" cy="2976775"/>
            <a:chOff x="4748502" y="3236975"/>
            <a:chExt cx="4048071" cy="3292475"/>
          </a:xfrm>
          <a:effectLst>
            <a:outerShdw blurRad="50800" dist="38100" dir="2700000" algn="tl" rotWithShape="0">
              <a:prstClr val="black">
                <a:alpha val="40000"/>
              </a:prstClr>
            </a:outerShdw>
          </a:effectLst>
        </p:grpSpPr>
        <p:pic>
          <p:nvPicPr>
            <p:cNvPr id="49" name="Picture 72" descr="D:\Users\Jerry\AppData\Local\Temp\SNAGHTML655d7c.PNG"/>
            <p:cNvPicPr>
              <a:picLocks noChangeAspect="1" noChangeArrowheads="1"/>
            </p:cNvPicPr>
            <p:nvPr/>
          </p:nvPicPr>
          <p:blipFill>
            <a:blip r:embed="rId5" cstate="print"/>
            <a:srcRect/>
            <a:stretch>
              <a:fillRect/>
            </a:stretch>
          </p:blipFill>
          <p:spPr bwMode="auto">
            <a:xfrm>
              <a:off x="5800960" y="3236975"/>
              <a:ext cx="2995613" cy="3292475"/>
            </a:xfrm>
            <a:prstGeom prst="rect">
              <a:avLst/>
            </a:prstGeom>
            <a:noFill/>
            <a:ln w="9525">
              <a:noFill/>
              <a:miter lim="800000"/>
              <a:headEnd/>
              <a:tailEnd/>
            </a:ln>
          </p:spPr>
        </p:pic>
        <p:sp>
          <p:nvSpPr>
            <p:cNvPr id="71" name="AutoShape 46"/>
            <p:cNvSpPr>
              <a:spLocks noChangeArrowheads="1"/>
            </p:cNvSpPr>
            <p:nvPr/>
          </p:nvSpPr>
          <p:spPr bwMode="auto">
            <a:xfrm>
              <a:off x="4940586" y="5342000"/>
              <a:ext cx="1666853" cy="639762"/>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182880" tIns="91440" anchor="ctr"/>
            <a:lstStyle/>
            <a:p>
              <a:pPr algn="l">
                <a:lnSpc>
                  <a:spcPct val="90000"/>
                </a:lnSpc>
                <a:spcBef>
                  <a:spcPct val="40000"/>
                </a:spcBef>
                <a:defRPr/>
              </a:pPr>
              <a:r>
                <a:rPr lang="en-US" sz="1400" dirty="0"/>
                <a:t>Configure functoid inputs</a:t>
              </a:r>
            </a:p>
          </p:txBody>
        </p:sp>
        <p:sp>
          <p:nvSpPr>
            <p:cNvPr id="72" name="AutoShape 47"/>
            <p:cNvSpPr>
              <a:spLocks noChangeArrowheads="1"/>
            </p:cNvSpPr>
            <p:nvPr/>
          </p:nvSpPr>
          <p:spPr bwMode="auto">
            <a:xfrm>
              <a:off x="4748502" y="5157850"/>
              <a:ext cx="327021"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1600" dirty="0">
                  <a:solidFill>
                    <a:srgbClr val="990033"/>
                  </a:solidFill>
                </a:rPr>
                <a:t>3</a:t>
              </a:r>
            </a:p>
          </p:txBody>
        </p:sp>
      </p:grpSp>
      <p:grpSp>
        <p:nvGrpSpPr>
          <p:cNvPr id="73" name="Group 53"/>
          <p:cNvGrpSpPr>
            <a:grpSpLocks/>
          </p:cNvGrpSpPr>
          <p:nvPr/>
        </p:nvGrpSpPr>
        <p:grpSpPr bwMode="auto">
          <a:xfrm>
            <a:off x="2359556" y="2403278"/>
            <a:ext cx="3285361" cy="2312240"/>
            <a:chOff x="2134602" y="2276850"/>
            <a:chExt cx="3634733" cy="2557306"/>
          </a:xfrm>
        </p:grpSpPr>
        <p:sp>
          <p:nvSpPr>
            <p:cNvPr id="74" name="Freeform 50"/>
            <p:cNvSpPr>
              <a:spLocks/>
            </p:cNvSpPr>
            <p:nvPr/>
          </p:nvSpPr>
          <p:spPr bwMode="auto">
            <a:xfrm rot="11228872" flipH="1">
              <a:off x="2134602" y="2446298"/>
              <a:ext cx="3300191" cy="2387858"/>
            </a:xfrm>
            <a:custGeom>
              <a:avLst/>
              <a:gdLst>
                <a:gd name="T0" fmla="*/ 22 w 1587"/>
                <a:gd name="T1" fmla="*/ 3 h 1104"/>
                <a:gd name="T2" fmla="*/ 67 w 1587"/>
                <a:gd name="T3" fmla="*/ 8 h 1104"/>
                <a:gd name="T4" fmla="*/ 140 w 1587"/>
                <a:gd name="T5" fmla="*/ 24 h 1104"/>
                <a:gd name="T6" fmla="*/ 189 w 1587"/>
                <a:gd name="T7" fmla="*/ 37 h 1104"/>
                <a:gd name="T8" fmla="*/ 240 w 1587"/>
                <a:gd name="T9" fmla="*/ 53 h 1104"/>
                <a:gd name="T10" fmla="*/ 347 w 1587"/>
                <a:gd name="T11" fmla="*/ 91 h 1104"/>
                <a:gd name="T12" fmla="*/ 455 w 1587"/>
                <a:gd name="T13" fmla="*/ 137 h 1104"/>
                <a:gd name="T14" fmla="*/ 567 w 1587"/>
                <a:gd name="T15" fmla="*/ 191 h 1104"/>
                <a:gd name="T16" fmla="*/ 680 w 1587"/>
                <a:gd name="T17" fmla="*/ 250 h 1104"/>
                <a:gd name="T18" fmla="*/ 790 w 1587"/>
                <a:gd name="T19" fmla="*/ 313 h 1104"/>
                <a:gd name="T20" fmla="*/ 899 w 1587"/>
                <a:gd name="T21" fmla="*/ 379 h 1104"/>
                <a:gd name="T22" fmla="*/ 1002 w 1587"/>
                <a:gd name="T23" fmla="*/ 448 h 1104"/>
                <a:gd name="T24" fmla="*/ 1100 w 1587"/>
                <a:gd name="T25" fmla="*/ 517 h 1104"/>
                <a:gd name="T26" fmla="*/ 1192 w 1587"/>
                <a:gd name="T27" fmla="*/ 587 h 1104"/>
                <a:gd name="T28" fmla="*/ 1274 w 1587"/>
                <a:gd name="T29" fmla="*/ 655 h 1104"/>
                <a:gd name="T30" fmla="*/ 1347 w 1587"/>
                <a:gd name="T31" fmla="*/ 720 h 1104"/>
                <a:gd name="T32" fmla="*/ 1406 w 1587"/>
                <a:gd name="T33" fmla="*/ 782 h 1104"/>
                <a:gd name="T34" fmla="*/ 1444 w 1587"/>
                <a:gd name="T35" fmla="*/ 824 h 1104"/>
                <a:gd name="T36" fmla="*/ 1472 w 1587"/>
                <a:gd name="T37" fmla="*/ 865 h 1104"/>
                <a:gd name="T38" fmla="*/ 1477 w 1587"/>
                <a:gd name="T39" fmla="*/ 856 h 1104"/>
                <a:gd name="T40" fmla="*/ 1512 w 1587"/>
                <a:gd name="T41" fmla="*/ 819 h 1104"/>
                <a:gd name="T42" fmla="*/ 1576 w 1587"/>
                <a:gd name="T43" fmla="*/ 1061 h 1104"/>
                <a:gd name="T44" fmla="*/ 1576 w 1587"/>
                <a:gd name="T45" fmla="*/ 1098 h 1104"/>
                <a:gd name="T46" fmla="*/ 1463 w 1587"/>
                <a:gd name="T47" fmla="*/ 1020 h 1104"/>
                <a:gd name="T48" fmla="*/ 1369 w 1587"/>
                <a:gd name="T49" fmla="*/ 924 h 1104"/>
                <a:gd name="T50" fmla="*/ 1396 w 1587"/>
                <a:gd name="T51" fmla="*/ 917 h 1104"/>
                <a:gd name="T52" fmla="*/ 1390 w 1587"/>
                <a:gd name="T53" fmla="*/ 907 h 1104"/>
                <a:gd name="T54" fmla="*/ 1367 w 1587"/>
                <a:gd name="T55" fmla="*/ 878 h 1104"/>
                <a:gd name="T56" fmla="*/ 1329 w 1587"/>
                <a:gd name="T57" fmla="*/ 838 h 1104"/>
                <a:gd name="T58" fmla="*/ 1251 w 1587"/>
                <a:gd name="T59" fmla="*/ 758 h 1104"/>
                <a:gd name="T60" fmla="*/ 1185 w 1587"/>
                <a:gd name="T61" fmla="*/ 697 h 1104"/>
                <a:gd name="T62" fmla="*/ 1108 w 1587"/>
                <a:gd name="T63" fmla="*/ 629 h 1104"/>
                <a:gd name="T64" fmla="*/ 1021 w 1587"/>
                <a:gd name="T65" fmla="*/ 558 h 1104"/>
                <a:gd name="T66" fmla="*/ 927 w 1587"/>
                <a:gd name="T67" fmla="*/ 482 h 1104"/>
                <a:gd name="T68" fmla="*/ 825 w 1587"/>
                <a:gd name="T69" fmla="*/ 408 h 1104"/>
                <a:gd name="T70" fmla="*/ 718 w 1587"/>
                <a:gd name="T71" fmla="*/ 335 h 1104"/>
                <a:gd name="T72" fmla="*/ 605 w 1587"/>
                <a:gd name="T73" fmla="*/ 262 h 1104"/>
                <a:gd name="T74" fmla="*/ 487 w 1587"/>
                <a:gd name="T75" fmla="*/ 195 h 1104"/>
                <a:gd name="T76" fmla="*/ 428 w 1587"/>
                <a:gd name="T77" fmla="*/ 164 h 1104"/>
                <a:gd name="T78" fmla="*/ 308 w 1587"/>
                <a:gd name="T79" fmla="*/ 106 h 1104"/>
                <a:gd name="T80" fmla="*/ 245 w 1587"/>
                <a:gd name="T81" fmla="*/ 79 h 1104"/>
                <a:gd name="T82" fmla="*/ 184 w 1587"/>
                <a:gd name="T83" fmla="*/ 56 h 1104"/>
                <a:gd name="T84" fmla="*/ 122 w 1587"/>
                <a:gd name="T85" fmla="*/ 35 h 1104"/>
                <a:gd name="T86" fmla="*/ 61 w 1587"/>
                <a:gd name="T87" fmla="*/ 16 h 1104"/>
                <a:gd name="T88" fmla="*/ 0 w 1587"/>
                <a:gd name="T89" fmla="*/ 0 h 11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87"/>
                <a:gd name="T136" fmla="*/ 0 h 1104"/>
                <a:gd name="T137" fmla="*/ 1587 w 1587"/>
                <a:gd name="T138" fmla="*/ 1104 h 11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87" h="1104">
                  <a:moveTo>
                    <a:pt x="0" y="0"/>
                  </a:moveTo>
                  <a:lnTo>
                    <a:pt x="22" y="3"/>
                  </a:lnTo>
                  <a:lnTo>
                    <a:pt x="44" y="6"/>
                  </a:lnTo>
                  <a:lnTo>
                    <a:pt x="67" y="8"/>
                  </a:lnTo>
                  <a:lnTo>
                    <a:pt x="90" y="13"/>
                  </a:lnTo>
                  <a:lnTo>
                    <a:pt x="140" y="24"/>
                  </a:lnTo>
                  <a:lnTo>
                    <a:pt x="164" y="30"/>
                  </a:lnTo>
                  <a:lnTo>
                    <a:pt x="189" y="37"/>
                  </a:lnTo>
                  <a:lnTo>
                    <a:pt x="215" y="45"/>
                  </a:lnTo>
                  <a:lnTo>
                    <a:pt x="240" y="53"/>
                  </a:lnTo>
                  <a:lnTo>
                    <a:pt x="293" y="71"/>
                  </a:lnTo>
                  <a:lnTo>
                    <a:pt x="347" y="91"/>
                  </a:lnTo>
                  <a:lnTo>
                    <a:pt x="400" y="114"/>
                  </a:lnTo>
                  <a:lnTo>
                    <a:pt x="455" y="137"/>
                  </a:lnTo>
                  <a:lnTo>
                    <a:pt x="512" y="164"/>
                  </a:lnTo>
                  <a:lnTo>
                    <a:pt x="567" y="191"/>
                  </a:lnTo>
                  <a:lnTo>
                    <a:pt x="624" y="220"/>
                  </a:lnTo>
                  <a:lnTo>
                    <a:pt x="680" y="250"/>
                  </a:lnTo>
                  <a:lnTo>
                    <a:pt x="735" y="281"/>
                  </a:lnTo>
                  <a:lnTo>
                    <a:pt x="790" y="313"/>
                  </a:lnTo>
                  <a:lnTo>
                    <a:pt x="845" y="346"/>
                  </a:lnTo>
                  <a:lnTo>
                    <a:pt x="899" y="379"/>
                  </a:lnTo>
                  <a:lnTo>
                    <a:pt x="951" y="414"/>
                  </a:lnTo>
                  <a:lnTo>
                    <a:pt x="1002" y="448"/>
                  </a:lnTo>
                  <a:lnTo>
                    <a:pt x="1053" y="482"/>
                  </a:lnTo>
                  <a:lnTo>
                    <a:pt x="1100" y="517"/>
                  </a:lnTo>
                  <a:lnTo>
                    <a:pt x="1147" y="552"/>
                  </a:lnTo>
                  <a:lnTo>
                    <a:pt x="1192" y="587"/>
                  </a:lnTo>
                  <a:lnTo>
                    <a:pt x="1234" y="622"/>
                  </a:lnTo>
                  <a:lnTo>
                    <a:pt x="1274" y="655"/>
                  </a:lnTo>
                  <a:lnTo>
                    <a:pt x="1312" y="688"/>
                  </a:lnTo>
                  <a:lnTo>
                    <a:pt x="1347" y="720"/>
                  </a:lnTo>
                  <a:lnTo>
                    <a:pt x="1379" y="752"/>
                  </a:lnTo>
                  <a:lnTo>
                    <a:pt x="1406" y="782"/>
                  </a:lnTo>
                  <a:lnTo>
                    <a:pt x="1432" y="811"/>
                  </a:lnTo>
                  <a:lnTo>
                    <a:pt x="1444" y="824"/>
                  </a:lnTo>
                  <a:lnTo>
                    <a:pt x="1454" y="839"/>
                  </a:lnTo>
                  <a:lnTo>
                    <a:pt x="1472" y="865"/>
                  </a:lnTo>
                  <a:lnTo>
                    <a:pt x="1473" y="862"/>
                  </a:lnTo>
                  <a:lnTo>
                    <a:pt x="1477" y="856"/>
                  </a:lnTo>
                  <a:lnTo>
                    <a:pt x="1492" y="842"/>
                  </a:lnTo>
                  <a:lnTo>
                    <a:pt x="1512" y="819"/>
                  </a:lnTo>
                  <a:lnTo>
                    <a:pt x="1550" y="962"/>
                  </a:lnTo>
                  <a:lnTo>
                    <a:pt x="1576" y="1061"/>
                  </a:lnTo>
                  <a:lnTo>
                    <a:pt x="1587" y="1104"/>
                  </a:lnTo>
                  <a:lnTo>
                    <a:pt x="1576" y="1098"/>
                  </a:lnTo>
                  <a:lnTo>
                    <a:pt x="1548" y="1078"/>
                  </a:lnTo>
                  <a:lnTo>
                    <a:pt x="1463" y="1020"/>
                  </a:lnTo>
                  <a:lnTo>
                    <a:pt x="1337" y="933"/>
                  </a:lnTo>
                  <a:lnTo>
                    <a:pt x="1369" y="924"/>
                  </a:lnTo>
                  <a:lnTo>
                    <a:pt x="1387" y="920"/>
                  </a:lnTo>
                  <a:lnTo>
                    <a:pt x="1396" y="917"/>
                  </a:lnTo>
                  <a:lnTo>
                    <a:pt x="1393" y="913"/>
                  </a:lnTo>
                  <a:lnTo>
                    <a:pt x="1390" y="907"/>
                  </a:lnTo>
                  <a:lnTo>
                    <a:pt x="1380" y="894"/>
                  </a:lnTo>
                  <a:lnTo>
                    <a:pt x="1367" y="878"/>
                  </a:lnTo>
                  <a:lnTo>
                    <a:pt x="1350" y="859"/>
                  </a:lnTo>
                  <a:lnTo>
                    <a:pt x="1329" y="838"/>
                  </a:lnTo>
                  <a:lnTo>
                    <a:pt x="1306" y="813"/>
                  </a:lnTo>
                  <a:lnTo>
                    <a:pt x="1251" y="758"/>
                  </a:lnTo>
                  <a:lnTo>
                    <a:pt x="1219" y="729"/>
                  </a:lnTo>
                  <a:lnTo>
                    <a:pt x="1185" y="697"/>
                  </a:lnTo>
                  <a:lnTo>
                    <a:pt x="1147" y="664"/>
                  </a:lnTo>
                  <a:lnTo>
                    <a:pt x="1108" y="629"/>
                  </a:lnTo>
                  <a:lnTo>
                    <a:pt x="1066" y="594"/>
                  </a:lnTo>
                  <a:lnTo>
                    <a:pt x="1021" y="558"/>
                  </a:lnTo>
                  <a:lnTo>
                    <a:pt x="974" y="520"/>
                  </a:lnTo>
                  <a:lnTo>
                    <a:pt x="927" y="482"/>
                  </a:lnTo>
                  <a:lnTo>
                    <a:pt x="877" y="446"/>
                  </a:lnTo>
                  <a:lnTo>
                    <a:pt x="825" y="408"/>
                  </a:lnTo>
                  <a:lnTo>
                    <a:pt x="771" y="371"/>
                  </a:lnTo>
                  <a:lnTo>
                    <a:pt x="718" y="335"/>
                  </a:lnTo>
                  <a:lnTo>
                    <a:pt x="661" y="298"/>
                  </a:lnTo>
                  <a:lnTo>
                    <a:pt x="605" y="262"/>
                  </a:lnTo>
                  <a:lnTo>
                    <a:pt x="547" y="229"/>
                  </a:lnTo>
                  <a:lnTo>
                    <a:pt x="487" y="195"/>
                  </a:lnTo>
                  <a:lnTo>
                    <a:pt x="458" y="179"/>
                  </a:lnTo>
                  <a:lnTo>
                    <a:pt x="428" y="164"/>
                  </a:lnTo>
                  <a:lnTo>
                    <a:pt x="369" y="133"/>
                  </a:lnTo>
                  <a:lnTo>
                    <a:pt x="308" y="106"/>
                  </a:lnTo>
                  <a:lnTo>
                    <a:pt x="277" y="93"/>
                  </a:lnTo>
                  <a:lnTo>
                    <a:pt x="245" y="79"/>
                  </a:lnTo>
                  <a:lnTo>
                    <a:pt x="215" y="68"/>
                  </a:lnTo>
                  <a:lnTo>
                    <a:pt x="184" y="56"/>
                  </a:lnTo>
                  <a:lnTo>
                    <a:pt x="154" y="45"/>
                  </a:lnTo>
                  <a:lnTo>
                    <a:pt x="122" y="35"/>
                  </a:lnTo>
                  <a:lnTo>
                    <a:pt x="92" y="24"/>
                  </a:lnTo>
                  <a:lnTo>
                    <a:pt x="61" y="16"/>
                  </a:lnTo>
                  <a:lnTo>
                    <a:pt x="31" y="7"/>
                  </a:lnTo>
                  <a:lnTo>
                    <a:pt x="0" y="0"/>
                  </a:lnTo>
                  <a:close/>
                </a:path>
              </a:pathLst>
            </a:custGeom>
            <a:solidFill>
              <a:srgbClr val="FF0000">
                <a:alpha val="74901"/>
              </a:srgbClr>
            </a:solidFill>
            <a:ln w="9525">
              <a:noFill/>
              <a:round/>
              <a:headEnd/>
              <a:tailEnd/>
            </a:ln>
          </p:spPr>
          <p:txBody>
            <a:bodyPr/>
            <a:lstStyle/>
            <a:p>
              <a:endParaRPr lang="en-US"/>
            </a:p>
          </p:txBody>
        </p:sp>
        <p:grpSp>
          <p:nvGrpSpPr>
            <p:cNvPr id="75" name="Group 40"/>
            <p:cNvGrpSpPr>
              <a:grpSpLocks/>
            </p:cNvGrpSpPr>
            <p:nvPr/>
          </p:nvGrpSpPr>
          <p:grpSpPr bwMode="auto">
            <a:xfrm>
              <a:off x="2151063" y="3760788"/>
              <a:ext cx="2217737" cy="823912"/>
              <a:chOff x="1460" y="2467"/>
              <a:chExt cx="1397" cy="519"/>
            </a:xfrm>
          </p:grpSpPr>
          <p:sp>
            <p:nvSpPr>
              <p:cNvPr id="77" name="AutoShape 38"/>
              <p:cNvSpPr>
                <a:spLocks noChangeArrowheads="1"/>
              </p:cNvSpPr>
              <p:nvPr/>
            </p:nvSpPr>
            <p:spPr bwMode="auto">
              <a:xfrm>
                <a:off x="1581" y="2583"/>
                <a:ext cx="1276" cy="403"/>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182880" tIns="91440" anchor="ctr"/>
              <a:lstStyle/>
              <a:p>
                <a:pPr algn="l">
                  <a:lnSpc>
                    <a:spcPct val="90000"/>
                  </a:lnSpc>
                  <a:spcBef>
                    <a:spcPct val="40000"/>
                  </a:spcBef>
                  <a:defRPr/>
                </a:pPr>
                <a:r>
                  <a:rPr lang="en-US" sz="1400" dirty="0"/>
                  <a:t>Drag functoid from Toolbox to map</a:t>
                </a:r>
              </a:p>
            </p:txBody>
          </p:sp>
          <p:sp>
            <p:nvSpPr>
              <p:cNvPr id="78" name="AutoShape 39"/>
              <p:cNvSpPr>
                <a:spLocks noChangeArrowheads="1"/>
              </p:cNvSpPr>
              <p:nvPr/>
            </p:nvSpPr>
            <p:spPr bwMode="auto">
              <a:xfrm>
                <a:off x="1460" y="2467"/>
                <a:ext cx="206" cy="24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defRPr/>
                </a:pPr>
                <a:r>
                  <a:rPr lang="en-US" sz="1600" dirty="0">
                    <a:solidFill>
                      <a:srgbClr val="990033"/>
                    </a:solidFill>
                  </a:rPr>
                  <a:t>1</a:t>
                </a:r>
              </a:p>
            </p:txBody>
          </p:sp>
        </p:grpSp>
        <p:pic>
          <p:nvPicPr>
            <p:cNvPr id="76" name="Picture 3"/>
            <p:cNvPicPr>
              <a:picLocks noChangeAspect="1" noChangeArrowheads="1"/>
            </p:cNvPicPr>
            <p:nvPr/>
          </p:nvPicPr>
          <p:blipFill>
            <a:blip r:embed="rId6" cstate="print"/>
            <a:srcRect/>
            <a:stretch>
              <a:fillRect/>
            </a:stretch>
          </p:blipFill>
          <p:spPr bwMode="auto">
            <a:xfrm>
              <a:off x="5416910" y="2276850"/>
              <a:ext cx="352425" cy="352425"/>
            </a:xfrm>
            <a:prstGeom prst="rect">
              <a:avLst/>
            </a:prstGeom>
            <a:noFill/>
            <a:ln w="9525" algn="ctr">
              <a:noFill/>
              <a:miter lim="800000"/>
              <a:headEnd/>
              <a:tailEnd/>
            </a:ln>
          </p:spPr>
        </p:pic>
      </p:grpSp>
    </p:spTree>
    <p:extLst>
      <p:ext uri="{BB962C8B-B14F-4D97-AF65-F5344CB8AC3E}">
        <p14:creationId xmlns:p14="http://schemas.microsoft.com/office/powerpoint/2010/main" val="50859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up)">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7"/>
          <p:cNvSpPr>
            <a:spLocks noGrp="1" noChangeArrowheads="1"/>
          </p:cNvSpPr>
          <p:nvPr>
            <p:ph type="body" sz="quarter" idx="10"/>
          </p:nvPr>
        </p:nvSpPr>
        <p:spPr/>
        <p:txBody>
          <a:bodyPr/>
          <a:lstStyle/>
          <a:p>
            <a:r>
              <a:rPr lang="en-US" dirty="0" smtClean="0"/>
              <a:t>Use pages to reduce complexity of a map</a:t>
            </a:r>
          </a:p>
        </p:txBody>
      </p:sp>
      <p:sp>
        <p:nvSpPr>
          <p:cNvPr id="13" name="Title 12"/>
          <p:cNvSpPr>
            <a:spLocks noGrp="1"/>
          </p:cNvSpPr>
          <p:nvPr>
            <p:ph type="title"/>
          </p:nvPr>
        </p:nvSpPr>
        <p:spPr/>
        <p:txBody>
          <a:bodyPr/>
          <a:lstStyle/>
          <a:p>
            <a:r>
              <a:rPr lang="en-US" smtClean="0"/>
              <a:t>Using Map Grid Pages</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55</a:t>
            </a:fld>
            <a:endParaRPr lang="pt-PT" noProof="0"/>
          </a:p>
        </p:txBody>
      </p:sp>
      <p:sp>
        <p:nvSpPr>
          <p:cNvPr id="215" name="AutoShape 221"/>
          <p:cNvSpPr>
            <a:spLocks noChangeArrowheads="1"/>
          </p:cNvSpPr>
          <p:nvPr/>
        </p:nvSpPr>
        <p:spPr bwMode="auto">
          <a:xfrm>
            <a:off x="293688" y="2252525"/>
            <a:ext cx="3565525" cy="4368800"/>
          </a:xfrm>
          <a:prstGeom prst="roundRect">
            <a:avLst>
              <a:gd name="adj" fmla="val 273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Grid Pages</a:t>
            </a:r>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40000"/>
              </a:spcBef>
              <a:defRPr/>
            </a:pPr>
            <a:endParaRPr lang="en-US" dirty="0"/>
          </a:p>
          <a:p>
            <a:pPr marL="58738" algn="l">
              <a:lnSpc>
                <a:spcPct val="90000"/>
              </a:lnSpc>
              <a:spcBef>
                <a:spcPct val="60000"/>
              </a:spcBef>
              <a:buClr>
                <a:srgbClr val="8DACD0"/>
              </a:buClr>
              <a:buSzPct val="70000"/>
              <a:buFont typeface="Wingdings" pitchFamily="2" charset="2"/>
              <a:buNone/>
              <a:defRPr/>
            </a:pPr>
            <a:endParaRPr lang="en-US" dirty="0" smtClean="0"/>
          </a:p>
          <a:p>
            <a:pPr marL="58738" algn="l">
              <a:lnSpc>
                <a:spcPct val="90000"/>
              </a:lnSpc>
              <a:spcBef>
                <a:spcPct val="60000"/>
              </a:spcBef>
              <a:buClr>
                <a:srgbClr val="8DACD0"/>
              </a:buClr>
              <a:buSzPct val="70000"/>
              <a:buFont typeface="Wingdings" pitchFamily="2" charset="2"/>
              <a:buNone/>
              <a:defRPr/>
            </a:pPr>
            <a:r>
              <a:rPr lang="en-US" b="1" dirty="0" smtClean="0"/>
              <a:t>Grid </a:t>
            </a:r>
            <a:r>
              <a:rPr lang="en-US" b="1" dirty="0"/>
              <a:t>Preview</a:t>
            </a:r>
          </a:p>
        </p:txBody>
      </p:sp>
      <p:sp>
        <p:nvSpPr>
          <p:cNvPr id="227" name="AutoShape 11"/>
          <p:cNvSpPr>
            <a:spLocks noChangeArrowheads="1"/>
          </p:cNvSpPr>
          <p:nvPr/>
        </p:nvSpPr>
        <p:spPr bwMode="auto">
          <a:xfrm>
            <a:off x="522288" y="2671772"/>
            <a:ext cx="3108325" cy="2390620"/>
          </a:xfrm>
          <a:prstGeom prst="roundRect">
            <a:avLst>
              <a:gd name="adj" fmla="val 3349"/>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tIns="137160" bIns="137160">
            <a:spAutoFit/>
          </a:bodyPr>
          <a:lstStyle/>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Create </a:t>
            </a:r>
            <a:r>
              <a:rPr lang="en-US" sz="1600" dirty="0" smtClean="0"/>
              <a:t>unlimited</a:t>
            </a:r>
            <a:r>
              <a:rPr lang="en-US" sz="1600" dirty="0"/>
              <a:t/>
            </a:r>
            <a:br>
              <a:rPr lang="en-US" sz="1600" dirty="0"/>
            </a:br>
            <a:r>
              <a:rPr lang="en-US" sz="1600" dirty="0"/>
              <a:t>different pages</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Isolate different parts</a:t>
            </a:r>
            <a:br>
              <a:rPr lang="en-US" sz="1600" dirty="0"/>
            </a:br>
            <a:r>
              <a:rPr lang="en-US" sz="1600" dirty="0"/>
              <a:t>of a map </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Work with different parts of</a:t>
            </a:r>
            <a:br>
              <a:rPr lang="en-US" sz="1600" dirty="0"/>
            </a:br>
            <a:r>
              <a:rPr lang="en-US" sz="1600" dirty="0"/>
              <a:t>a map separately</a:t>
            </a:r>
          </a:p>
          <a:p>
            <a:pPr marL="225425" indent="-225425" algn="l">
              <a:lnSpc>
                <a:spcPct val="90000"/>
              </a:lnSpc>
              <a:spcBef>
                <a:spcPct val="40000"/>
              </a:spcBef>
              <a:buClr>
                <a:srgbClr val="8DACD0"/>
              </a:buClr>
              <a:buSzPct val="80000"/>
              <a:buFont typeface="Wingdings" pitchFamily="2" charset="2"/>
              <a:buBlip>
                <a:blip r:embed="rId3"/>
              </a:buBlip>
              <a:defRPr/>
            </a:pPr>
            <a:r>
              <a:rPr lang="en-US" sz="1600" dirty="0"/>
              <a:t>Must create connected</a:t>
            </a:r>
            <a:br>
              <a:rPr lang="en-US" sz="1600" dirty="0"/>
            </a:br>
            <a:r>
              <a:rPr lang="en-US" sz="1600" dirty="0"/>
              <a:t>functoids on the same layer</a:t>
            </a:r>
          </a:p>
        </p:txBody>
      </p:sp>
      <p:sp>
        <p:nvSpPr>
          <p:cNvPr id="250" name="AutoShape 7"/>
          <p:cNvSpPr>
            <a:spLocks noChangeArrowheads="1"/>
          </p:cNvSpPr>
          <p:nvPr/>
        </p:nvSpPr>
        <p:spPr bwMode="auto">
          <a:xfrm>
            <a:off x="4557713" y="2570025"/>
            <a:ext cx="2706687" cy="2849563"/>
          </a:xfrm>
          <a:prstGeom prst="roundRect">
            <a:avLst>
              <a:gd name="adj" fmla="val 4167"/>
            </a:avLst>
          </a:prstGeom>
          <a:solidFill>
            <a:srgbClr val="DDDDDD"/>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254" name="AutoShape 8"/>
          <p:cNvSpPr>
            <a:spLocks noChangeArrowheads="1"/>
          </p:cNvSpPr>
          <p:nvPr/>
        </p:nvSpPr>
        <p:spPr bwMode="auto">
          <a:xfrm>
            <a:off x="4752975" y="2719250"/>
            <a:ext cx="2705100" cy="2849563"/>
          </a:xfrm>
          <a:prstGeom prst="roundRect">
            <a:avLst>
              <a:gd name="adj" fmla="val 4167"/>
            </a:avLst>
          </a:prstGeom>
          <a:solidFill>
            <a:srgbClr val="DDDDDD"/>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265" name="AutoShape 9"/>
          <p:cNvSpPr>
            <a:spLocks noChangeArrowheads="1"/>
          </p:cNvSpPr>
          <p:nvPr/>
        </p:nvSpPr>
        <p:spPr bwMode="auto">
          <a:xfrm>
            <a:off x="4946650" y="2868475"/>
            <a:ext cx="2706688" cy="2849563"/>
          </a:xfrm>
          <a:prstGeom prst="roundRect">
            <a:avLst>
              <a:gd name="adj" fmla="val 4167"/>
            </a:avLst>
          </a:prstGeom>
          <a:solidFill>
            <a:srgbClr val="DDDDDD"/>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266" name="AutoShape 10"/>
          <p:cNvSpPr>
            <a:spLocks noChangeArrowheads="1"/>
          </p:cNvSpPr>
          <p:nvPr/>
        </p:nvSpPr>
        <p:spPr bwMode="auto">
          <a:xfrm>
            <a:off x="5141913" y="3017700"/>
            <a:ext cx="2705100" cy="2849563"/>
          </a:xfrm>
          <a:prstGeom prst="roundRect">
            <a:avLst>
              <a:gd name="adj" fmla="val 4167"/>
            </a:avLst>
          </a:prstGeom>
          <a:solidFill>
            <a:srgbClr val="DDDDDD"/>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sp>
        <p:nvSpPr>
          <p:cNvPr id="267" name="AutoShape 12"/>
          <p:cNvSpPr>
            <a:spLocks noChangeArrowheads="1"/>
          </p:cNvSpPr>
          <p:nvPr/>
        </p:nvSpPr>
        <p:spPr bwMode="auto">
          <a:xfrm>
            <a:off x="7112000" y="5887900"/>
            <a:ext cx="571500" cy="142875"/>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4D4D4D"/>
            </a:solidFill>
            <a:miter lim="800000"/>
            <a:headEnd/>
            <a:tailEnd/>
          </a:ln>
        </p:spPr>
        <p:txBody>
          <a:bodyPr wrap="none" anchor="ctr"/>
          <a:lstStyle/>
          <a:p>
            <a:pPr>
              <a:lnSpc>
                <a:spcPct val="90000"/>
              </a:lnSpc>
              <a:spcBef>
                <a:spcPct val="40000"/>
              </a:spcBef>
            </a:pPr>
            <a:r>
              <a:rPr lang="en-US" sz="1000" b="0" dirty="0"/>
              <a:t>Page 4</a:t>
            </a:r>
          </a:p>
        </p:txBody>
      </p:sp>
      <p:sp>
        <p:nvSpPr>
          <p:cNvPr id="268" name="AutoShape 13"/>
          <p:cNvSpPr>
            <a:spLocks noChangeArrowheads="1"/>
          </p:cNvSpPr>
          <p:nvPr/>
        </p:nvSpPr>
        <p:spPr bwMode="auto">
          <a:xfrm>
            <a:off x="6683375" y="5887900"/>
            <a:ext cx="571500" cy="142875"/>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4D4D4D"/>
            </a:solidFill>
            <a:miter lim="800000"/>
            <a:headEnd/>
            <a:tailEnd/>
          </a:ln>
        </p:spPr>
        <p:txBody>
          <a:bodyPr wrap="none" anchor="ctr"/>
          <a:lstStyle/>
          <a:p>
            <a:pPr>
              <a:lnSpc>
                <a:spcPct val="90000"/>
              </a:lnSpc>
              <a:spcBef>
                <a:spcPct val="40000"/>
              </a:spcBef>
            </a:pPr>
            <a:r>
              <a:rPr lang="en-US" sz="1000" b="0" dirty="0"/>
              <a:t>Page 3</a:t>
            </a:r>
          </a:p>
        </p:txBody>
      </p:sp>
      <p:sp>
        <p:nvSpPr>
          <p:cNvPr id="269" name="AutoShape 14"/>
          <p:cNvSpPr>
            <a:spLocks noChangeArrowheads="1"/>
          </p:cNvSpPr>
          <p:nvPr/>
        </p:nvSpPr>
        <p:spPr bwMode="auto">
          <a:xfrm>
            <a:off x="6254750" y="5887900"/>
            <a:ext cx="571500" cy="142875"/>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4D4D4D"/>
            </a:solidFill>
            <a:miter lim="800000"/>
            <a:headEnd/>
            <a:tailEnd/>
          </a:ln>
        </p:spPr>
        <p:txBody>
          <a:bodyPr wrap="none" anchor="ctr"/>
          <a:lstStyle/>
          <a:p>
            <a:pPr>
              <a:lnSpc>
                <a:spcPct val="90000"/>
              </a:lnSpc>
              <a:spcBef>
                <a:spcPct val="40000"/>
              </a:spcBef>
            </a:pPr>
            <a:r>
              <a:rPr lang="en-US" sz="1000" b="0"/>
              <a:t>Page 2</a:t>
            </a:r>
          </a:p>
        </p:txBody>
      </p:sp>
      <p:sp>
        <p:nvSpPr>
          <p:cNvPr id="270" name="AutoShape 15"/>
          <p:cNvSpPr>
            <a:spLocks noChangeArrowheads="1"/>
          </p:cNvSpPr>
          <p:nvPr/>
        </p:nvSpPr>
        <p:spPr bwMode="auto">
          <a:xfrm>
            <a:off x="5826125" y="5887900"/>
            <a:ext cx="571500" cy="142875"/>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4D4D4D"/>
            </a:solidFill>
            <a:miter lim="800000"/>
            <a:headEnd/>
            <a:tailEnd/>
          </a:ln>
        </p:spPr>
        <p:txBody>
          <a:bodyPr wrap="none" anchor="ctr"/>
          <a:lstStyle/>
          <a:p>
            <a:pPr>
              <a:lnSpc>
                <a:spcPct val="90000"/>
              </a:lnSpc>
              <a:spcBef>
                <a:spcPct val="40000"/>
              </a:spcBef>
            </a:pPr>
            <a:r>
              <a:rPr lang="en-US" sz="1000" b="0" dirty="0"/>
              <a:t>Page 1</a:t>
            </a:r>
          </a:p>
        </p:txBody>
      </p:sp>
      <p:sp>
        <p:nvSpPr>
          <p:cNvPr id="271" name="Rectangle 16"/>
          <p:cNvSpPr>
            <a:spLocks noChangeArrowheads="1"/>
          </p:cNvSpPr>
          <p:nvPr/>
        </p:nvSpPr>
        <p:spPr bwMode="auto">
          <a:xfrm>
            <a:off x="5260975" y="5887900"/>
            <a:ext cx="139700" cy="136525"/>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2" name="Rectangle 17"/>
          <p:cNvSpPr>
            <a:spLocks noChangeArrowheads="1"/>
          </p:cNvSpPr>
          <p:nvPr/>
        </p:nvSpPr>
        <p:spPr bwMode="auto">
          <a:xfrm>
            <a:off x="5400675" y="5887900"/>
            <a:ext cx="139700" cy="136525"/>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3" name="Rectangle 18"/>
          <p:cNvSpPr>
            <a:spLocks noChangeArrowheads="1"/>
          </p:cNvSpPr>
          <p:nvPr/>
        </p:nvSpPr>
        <p:spPr bwMode="auto">
          <a:xfrm>
            <a:off x="5540375" y="5887900"/>
            <a:ext cx="139700" cy="136525"/>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4" name="Rectangle 19"/>
          <p:cNvSpPr>
            <a:spLocks noChangeArrowheads="1"/>
          </p:cNvSpPr>
          <p:nvPr/>
        </p:nvSpPr>
        <p:spPr bwMode="auto">
          <a:xfrm>
            <a:off x="5680075" y="5887900"/>
            <a:ext cx="139700" cy="136525"/>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275" name="AutoShape 20"/>
          <p:cNvSpPr>
            <a:spLocks noChangeArrowheads="1"/>
          </p:cNvSpPr>
          <p:nvPr/>
        </p:nvSpPr>
        <p:spPr bwMode="auto">
          <a:xfrm rot="-5400000">
            <a:off x="5422900" y="5906950"/>
            <a:ext cx="88900" cy="88900"/>
          </a:xfrm>
          <a:prstGeom prst="triangle">
            <a:avLst>
              <a:gd name="adj" fmla="val 50000"/>
            </a:avLst>
          </a:prstGeom>
          <a:solidFill>
            <a:schemeClr val="tx2"/>
          </a:solidFill>
          <a:ln w="9525" algn="ctr">
            <a:solidFill>
              <a:srgbClr val="4D4D4D"/>
            </a:solidFill>
            <a:miter lim="800000"/>
            <a:headEnd/>
            <a:tailEnd/>
          </a:ln>
        </p:spPr>
        <p:txBody>
          <a:bodyPr wrap="none" anchor="ctr"/>
          <a:lstStyle/>
          <a:p>
            <a:endParaRPr lang="en-US"/>
          </a:p>
        </p:txBody>
      </p:sp>
      <p:sp>
        <p:nvSpPr>
          <p:cNvPr id="276" name="AutoShape 21"/>
          <p:cNvSpPr>
            <a:spLocks noChangeArrowheads="1"/>
          </p:cNvSpPr>
          <p:nvPr/>
        </p:nvSpPr>
        <p:spPr bwMode="auto">
          <a:xfrm rot="5400000" flipH="1">
            <a:off x="5568950" y="5906950"/>
            <a:ext cx="88900" cy="88900"/>
          </a:xfrm>
          <a:prstGeom prst="triangle">
            <a:avLst>
              <a:gd name="adj" fmla="val 50000"/>
            </a:avLst>
          </a:prstGeom>
          <a:solidFill>
            <a:schemeClr val="tx2"/>
          </a:solidFill>
          <a:ln w="9525" algn="ctr">
            <a:solidFill>
              <a:srgbClr val="4D4D4D"/>
            </a:solidFill>
            <a:miter lim="800000"/>
            <a:headEnd/>
            <a:tailEnd/>
          </a:ln>
        </p:spPr>
        <p:txBody>
          <a:bodyPr wrap="none" anchor="ctr"/>
          <a:lstStyle/>
          <a:p>
            <a:endParaRPr lang="en-US"/>
          </a:p>
        </p:txBody>
      </p:sp>
      <p:sp>
        <p:nvSpPr>
          <p:cNvPr id="277" name="AutoShape 22"/>
          <p:cNvSpPr>
            <a:spLocks noChangeArrowheads="1"/>
          </p:cNvSpPr>
          <p:nvPr/>
        </p:nvSpPr>
        <p:spPr bwMode="auto">
          <a:xfrm rot="5400000" flipH="1">
            <a:off x="5702300" y="5906950"/>
            <a:ext cx="88900" cy="88900"/>
          </a:xfrm>
          <a:prstGeom prst="triangle">
            <a:avLst>
              <a:gd name="adj" fmla="val 50000"/>
            </a:avLst>
          </a:prstGeom>
          <a:solidFill>
            <a:schemeClr val="tx2"/>
          </a:solidFill>
          <a:ln w="9525" algn="ctr">
            <a:solidFill>
              <a:srgbClr val="4D4D4D"/>
            </a:solidFill>
            <a:miter lim="800000"/>
            <a:headEnd/>
            <a:tailEnd/>
          </a:ln>
        </p:spPr>
        <p:txBody>
          <a:bodyPr wrap="none" anchor="ctr"/>
          <a:lstStyle/>
          <a:p>
            <a:endParaRPr lang="en-US"/>
          </a:p>
        </p:txBody>
      </p:sp>
      <p:sp>
        <p:nvSpPr>
          <p:cNvPr id="278" name="Line 23"/>
          <p:cNvSpPr>
            <a:spLocks noChangeShapeType="1"/>
          </p:cNvSpPr>
          <p:nvPr/>
        </p:nvSpPr>
        <p:spPr bwMode="auto">
          <a:xfrm flipV="1">
            <a:off x="5794375" y="5910125"/>
            <a:ext cx="0" cy="82550"/>
          </a:xfrm>
          <a:prstGeom prst="line">
            <a:avLst/>
          </a:prstGeom>
          <a:noFill/>
          <a:ln w="9525">
            <a:solidFill>
              <a:schemeClr val="tx1"/>
            </a:solidFill>
            <a:round/>
            <a:headEnd/>
            <a:tailEnd/>
          </a:ln>
        </p:spPr>
        <p:txBody>
          <a:bodyPr wrap="none" anchor="ctr"/>
          <a:lstStyle/>
          <a:p>
            <a:endParaRPr lang="en-US"/>
          </a:p>
        </p:txBody>
      </p:sp>
      <p:sp>
        <p:nvSpPr>
          <p:cNvPr id="279" name="AutoShape 24"/>
          <p:cNvSpPr>
            <a:spLocks noChangeArrowheads="1"/>
          </p:cNvSpPr>
          <p:nvPr/>
        </p:nvSpPr>
        <p:spPr bwMode="auto">
          <a:xfrm rot="-5400000">
            <a:off x="5283200" y="5906950"/>
            <a:ext cx="88900" cy="88900"/>
          </a:xfrm>
          <a:prstGeom prst="triangle">
            <a:avLst>
              <a:gd name="adj" fmla="val 50000"/>
            </a:avLst>
          </a:prstGeom>
          <a:solidFill>
            <a:schemeClr val="tx2"/>
          </a:solidFill>
          <a:ln w="9525" algn="ctr">
            <a:solidFill>
              <a:srgbClr val="4D4D4D"/>
            </a:solidFill>
            <a:miter lim="800000"/>
            <a:headEnd/>
            <a:tailEnd/>
          </a:ln>
        </p:spPr>
        <p:txBody>
          <a:bodyPr wrap="none" anchor="ctr"/>
          <a:lstStyle/>
          <a:p>
            <a:endParaRPr lang="en-US"/>
          </a:p>
        </p:txBody>
      </p:sp>
      <p:sp>
        <p:nvSpPr>
          <p:cNvPr id="280" name="Line 25"/>
          <p:cNvSpPr>
            <a:spLocks noChangeShapeType="1"/>
          </p:cNvSpPr>
          <p:nvPr/>
        </p:nvSpPr>
        <p:spPr bwMode="auto">
          <a:xfrm flipV="1">
            <a:off x="5375275" y="5910125"/>
            <a:ext cx="0" cy="82550"/>
          </a:xfrm>
          <a:prstGeom prst="line">
            <a:avLst/>
          </a:prstGeom>
          <a:noFill/>
          <a:ln w="9525">
            <a:solidFill>
              <a:schemeClr val="tx1"/>
            </a:solidFill>
            <a:round/>
            <a:headEnd/>
            <a:tailEnd/>
          </a:ln>
        </p:spPr>
        <p:txBody>
          <a:bodyPr wrap="none" anchor="ctr"/>
          <a:lstStyle/>
          <a:p>
            <a:endParaRPr lang="en-US"/>
          </a:p>
        </p:txBody>
      </p:sp>
      <p:sp>
        <p:nvSpPr>
          <p:cNvPr id="281" name="Line 26"/>
          <p:cNvSpPr>
            <a:spLocks noChangeShapeType="1"/>
          </p:cNvSpPr>
          <p:nvPr/>
        </p:nvSpPr>
        <p:spPr bwMode="auto">
          <a:xfrm flipV="1">
            <a:off x="5283200" y="5910125"/>
            <a:ext cx="0" cy="82550"/>
          </a:xfrm>
          <a:prstGeom prst="line">
            <a:avLst/>
          </a:prstGeom>
          <a:noFill/>
          <a:ln w="9525">
            <a:solidFill>
              <a:schemeClr val="tx1"/>
            </a:solidFill>
            <a:round/>
            <a:headEnd/>
            <a:tailEnd/>
          </a:ln>
        </p:spPr>
        <p:txBody>
          <a:bodyPr wrap="none" anchor="ctr"/>
          <a:lstStyle/>
          <a:p>
            <a:endParaRPr lang="en-US"/>
          </a:p>
        </p:txBody>
      </p:sp>
      <p:sp>
        <p:nvSpPr>
          <p:cNvPr id="282" name="AutoShape 29"/>
          <p:cNvSpPr>
            <a:spLocks noChangeArrowheads="1"/>
          </p:cNvSpPr>
          <p:nvPr/>
        </p:nvSpPr>
        <p:spPr bwMode="auto">
          <a:xfrm>
            <a:off x="3956050" y="3197088"/>
            <a:ext cx="1701800" cy="2509837"/>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283" name="Group 30"/>
          <p:cNvGrpSpPr>
            <a:grpSpLocks/>
          </p:cNvGrpSpPr>
          <p:nvPr/>
        </p:nvGrpSpPr>
        <p:grpSpPr bwMode="auto">
          <a:xfrm>
            <a:off x="4632325" y="4424225"/>
            <a:ext cx="739775" cy="244475"/>
            <a:chOff x="826" y="1292"/>
            <a:chExt cx="466" cy="154"/>
          </a:xfrm>
        </p:grpSpPr>
        <p:grpSp>
          <p:nvGrpSpPr>
            <p:cNvPr id="284" name="Group 31"/>
            <p:cNvGrpSpPr>
              <a:grpSpLocks/>
            </p:cNvGrpSpPr>
            <p:nvPr/>
          </p:nvGrpSpPr>
          <p:grpSpPr bwMode="auto">
            <a:xfrm>
              <a:off x="826" y="1294"/>
              <a:ext cx="115" cy="144"/>
              <a:chOff x="883" y="1396"/>
              <a:chExt cx="115" cy="144"/>
            </a:xfrm>
          </p:grpSpPr>
          <p:sp>
            <p:nvSpPr>
              <p:cNvPr id="286"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87" name="Line 3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88" name="Line 3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89"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290"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291"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292"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85" name="Text Box 39"/>
            <p:cNvSpPr txBox="1">
              <a:spLocks noChangeArrowheads="1"/>
            </p:cNvSpPr>
            <p:nvPr/>
          </p:nvSpPr>
          <p:spPr bwMode="auto">
            <a:xfrm>
              <a:off x="913" y="1292"/>
              <a:ext cx="37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ItemID</a:t>
              </a:r>
            </a:p>
          </p:txBody>
        </p:sp>
      </p:grpSp>
      <p:grpSp>
        <p:nvGrpSpPr>
          <p:cNvPr id="293" name="Group 40"/>
          <p:cNvGrpSpPr>
            <a:grpSpLocks/>
          </p:cNvGrpSpPr>
          <p:nvPr/>
        </p:nvGrpSpPr>
        <p:grpSpPr bwMode="auto">
          <a:xfrm>
            <a:off x="4632325" y="4684575"/>
            <a:ext cx="546100" cy="244475"/>
            <a:chOff x="826" y="1292"/>
            <a:chExt cx="344" cy="154"/>
          </a:xfrm>
        </p:grpSpPr>
        <p:grpSp>
          <p:nvGrpSpPr>
            <p:cNvPr id="294" name="Group 41"/>
            <p:cNvGrpSpPr>
              <a:grpSpLocks/>
            </p:cNvGrpSpPr>
            <p:nvPr/>
          </p:nvGrpSpPr>
          <p:grpSpPr bwMode="auto">
            <a:xfrm>
              <a:off x="826" y="1294"/>
              <a:ext cx="115" cy="144"/>
              <a:chOff x="883" y="1396"/>
              <a:chExt cx="115" cy="144"/>
            </a:xfrm>
          </p:grpSpPr>
          <p:sp>
            <p:nvSpPr>
              <p:cNvPr id="296"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297" name="Line 4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298" name="Line 4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299"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00"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01"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02"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295" name="Text Box 49"/>
            <p:cNvSpPr txBox="1">
              <a:spLocks noChangeArrowheads="1"/>
            </p:cNvSpPr>
            <p:nvPr/>
          </p:nvSpPr>
          <p:spPr bwMode="auto">
            <a:xfrm>
              <a:off x="913" y="1292"/>
              <a:ext cx="257"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Qty</a:t>
              </a:r>
            </a:p>
          </p:txBody>
        </p:sp>
      </p:grpSp>
      <p:grpSp>
        <p:nvGrpSpPr>
          <p:cNvPr id="303" name="Group 50"/>
          <p:cNvGrpSpPr>
            <a:grpSpLocks/>
          </p:cNvGrpSpPr>
          <p:nvPr/>
        </p:nvGrpSpPr>
        <p:grpSpPr bwMode="auto">
          <a:xfrm>
            <a:off x="4632325" y="4944925"/>
            <a:ext cx="882650" cy="244475"/>
            <a:chOff x="826" y="1292"/>
            <a:chExt cx="556" cy="154"/>
          </a:xfrm>
        </p:grpSpPr>
        <p:grpSp>
          <p:nvGrpSpPr>
            <p:cNvPr id="304" name="Group 51"/>
            <p:cNvGrpSpPr>
              <a:grpSpLocks/>
            </p:cNvGrpSpPr>
            <p:nvPr/>
          </p:nvGrpSpPr>
          <p:grpSpPr bwMode="auto">
            <a:xfrm>
              <a:off x="826" y="1294"/>
              <a:ext cx="115" cy="144"/>
              <a:chOff x="883" y="1396"/>
              <a:chExt cx="115" cy="144"/>
            </a:xfrm>
          </p:grpSpPr>
          <p:sp>
            <p:nvSpPr>
              <p:cNvPr id="306"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07" name="Line 5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08" name="Line 5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09"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10"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11"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12"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05" name="Text Box 59"/>
            <p:cNvSpPr txBox="1">
              <a:spLocks noChangeArrowheads="1"/>
            </p:cNvSpPr>
            <p:nvPr/>
          </p:nvSpPr>
          <p:spPr bwMode="auto">
            <a:xfrm>
              <a:off x="913" y="1292"/>
              <a:ext cx="469"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dirty="0" err="1"/>
                <a:t>UnitPrice</a:t>
              </a:r>
              <a:endParaRPr lang="en-US" sz="1100" dirty="0"/>
            </a:p>
          </p:txBody>
        </p:sp>
      </p:grpSp>
      <p:grpSp>
        <p:nvGrpSpPr>
          <p:cNvPr id="313" name="Group 60"/>
          <p:cNvGrpSpPr>
            <a:grpSpLocks/>
          </p:cNvGrpSpPr>
          <p:nvPr/>
        </p:nvGrpSpPr>
        <p:grpSpPr bwMode="auto">
          <a:xfrm>
            <a:off x="4394200" y="3652700"/>
            <a:ext cx="757238" cy="257175"/>
            <a:chOff x="822" y="1078"/>
            <a:chExt cx="477" cy="162"/>
          </a:xfrm>
        </p:grpSpPr>
        <p:grpSp>
          <p:nvGrpSpPr>
            <p:cNvPr id="314" name="Group 61"/>
            <p:cNvGrpSpPr>
              <a:grpSpLocks/>
            </p:cNvGrpSpPr>
            <p:nvPr/>
          </p:nvGrpSpPr>
          <p:grpSpPr bwMode="auto">
            <a:xfrm>
              <a:off x="822" y="1082"/>
              <a:ext cx="115" cy="144"/>
              <a:chOff x="2313" y="1620"/>
              <a:chExt cx="246" cy="324"/>
            </a:xfrm>
          </p:grpSpPr>
          <p:sp>
            <p:nvSpPr>
              <p:cNvPr id="316"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17" name="Line 63"/>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18" name="Line 64"/>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19" name="Line 65"/>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20" name="Line 66"/>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21" name="Line 67"/>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15"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algn="l">
                <a:lnSpc>
                  <a:spcPct val="90000"/>
                </a:lnSpc>
                <a:spcBef>
                  <a:spcPct val="40000"/>
                </a:spcBef>
              </a:pPr>
              <a:r>
                <a:rPr lang="en-US" sz="1200"/>
                <a:t>Record</a:t>
              </a:r>
            </a:p>
          </p:txBody>
        </p:sp>
      </p:grpSp>
      <p:grpSp>
        <p:nvGrpSpPr>
          <p:cNvPr id="322" name="Group 69"/>
          <p:cNvGrpSpPr>
            <a:grpSpLocks/>
          </p:cNvGrpSpPr>
          <p:nvPr/>
        </p:nvGrpSpPr>
        <p:grpSpPr bwMode="auto">
          <a:xfrm>
            <a:off x="4629150" y="3903525"/>
            <a:ext cx="506413" cy="244475"/>
            <a:chOff x="826" y="1292"/>
            <a:chExt cx="319" cy="154"/>
          </a:xfrm>
        </p:grpSpPr>
        <p:grpSp>
          <p:nvGrpSpPr>
            <p:cNvPr id="323" name="Group 70"/>
            <p:cNvGrpSpPr>
              <a:grpSpLocks/>
            </p:cNvGrpSpPr>
            <p:nvPr/>
          </p:nvGrpSpPr>
          <p:grpSpPr bwMode="auto">
            <a:xfrm>
              <a:off x="826" y="1294"/>
              <a:ext cx="115" cy="144"/>
              <a:chOff x="883" y="1396"/>
              <a:chExt cx="115" cy="144"/>
            </a:xfrm>
          </p:grpSpPr>
          <p:sp>
            <p:nvSpPr>
              <p:cNvPr id="325"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26" name="Line 7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27" name="Line 7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28"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29"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30"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31"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24" name="Text Box 78"/>
            <p:cNvSpPr txBox="1">
              <a:spLocks noChangeArrowheads="1"/>
            </p:cNvSpPr>
            <p:nvPr/>
          </p:nvSpPr>
          <p:spPr bwMode="auto">
            <a:xfrm>
              <a:off x="913" y="1292"/>
              <a:ext cx="232"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PO</a:t>
              </a:r>
            </a:p>
          </p:txBody>
        </p:sp>
      </p:grpSp>
      <p:grpSp>
        <p:nvGrpSpPr>
          <p:cNvPr id="332" name="Group 79"/>
          <p:cNvGrpSpPr>
            <a:grpSpLocks/>
          </p:cNvGrpSpPr>
          <p:nvPr/>
        </p:nvGrpSpPr>
        <p:grpSpPr bwMode="auto">
          <a:xfrm>
            <a:off x="4227513" y="3747950"/>
            <a:ext cx="92075" cy="92075"/>
            <a:chOff x="834" y="1956"/>
            <a:chExt cx="58" cy="58"/>
          </a:xfrm>
        </p:grpSpPr>
        <p:sp>
          <p:nvSpPr>
            <p:cNvPr id="333" name="Rectangle 80"/>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34"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35" name="Group 82"/>
          <p:cNvGrpSpPr>
            <a:grpSpLocks/>
          </p:cNvGrpSpPr>
          <p:nvPr/>
        </p:nvGrpSpPr>
        <p:grpSpPr bwMode="auto">
          <a:xfrm>
            <a:off x="4629151" y="4163875"/>
            <a:ext cx="706438" cy="244475"/>
            <a:chOff x="826" y="1292"/>
            <a:chExt cx="445" cy="154"/>
          </a:xfrm>
        </p:grpSpPr>
        <p:grpSp>
          <p:nvGrpSpPr>
            <p:cNvPr id="336" name="Group 83"/>
            <p:cNvGrpSpPr>
              <a:grpSpLocks/>
            </p:cNvGrpSpPr>
            <p:nvPr/>
          </p:nvGrpSpPr>
          <p:grpSpPr bwMode="auto">
            <a:xfrm>
              <a:off x="826" y="1294"/>
              <a:ext cx="115" cy="144"/>
              <a:chOff x="883" y="1396"/>
              <a:chExt cx="115" cy="144"/>
            </a:xfrm>
          </p:grpSpPr>
          <p:sp>
            <p:nvSpPr>
              <p:cNvPr id="338"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339" name="Line 8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340" name="Line 8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341"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342"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343"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344"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337" name="Text Box 91"/>
            <p:cNvSpPr txBox="1">
              <a:spLocks noChangeArrowheads="1"/>
            </p:cNvSpPr>
            <p:nvPr/>
          </p:nvSpPr>
          <p:spPr bwMode="auto">
            <a:xfrm>
              <a:off x="913" y="1292"/>
              <a:ext cx="358"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a:t>Status</a:t>
              </a:r>
            </a:p>
          </p:txBody>
        </p:sp>
      </p:grpSp>
      <p:sp>
        <p:nvSpPr>
          <p:cNvPr id="345" name="Line 92"/>
          <p:cNvSpPr>
            <a:spLocks noChangeShapeType="1"/>
          </p:cNvSpPr>
          <p:nvPr/>
        </p:nvSpPr>
        <p:spPr bwMode="auto">
          <a:xfrm>
            <a:off x="4475163" y="3905113"/>
            <a:ext cx="9525" cy="1420812"/>
          </a:xfrm>
          <a:prstGeom prst="line">
            <a:avLst/>
          </a:prstGeom>
          <a:noFill/>
          <a:ln w="12700" cap="rnd">
            <a:solidFill>
              <a:srgbClr val="4D4D4D"/>
            </a:solidFill>
            <a:prstDash val="sysDot"/>
            <a:round/>
            <a:headEnd/>
            <a:tailEnd/>
          </a:ln>
        </p:spPr>
        <p:txBody>
          <a:bodyPr wrap="none" anchor="ctr"/>
          <a:lstStyle/>
          <a:p>
            <a:endParaRPr lang="en-US"/>
          </a:p>
        </p:txBody>
      </p:sp>
      <p:sp>
        <p:nvSpPr>
          <p:cNvPr id="346" name="Line 93"/>
          <p:cNvSpPr>
            <a:spLocks noChangeShapeType="1"/>
          </p:cNvSpPr>
          <p:nvPr/>
        </p:nvSpPr>
        <p:spPr bwMode="auto">
          <a:xfrm flipH="1">
            <a:off x="4325938" y="3795575"/>
            <a:ext cx="58737" cy="1588"/>
          </a:xfrm>
          <a:prstGeom prst="line">
            <a:avLst/>
          </a:prstGeom>
          <a:noFill/>
          <a:ln w="12700" cap="rnd">
            <a:solidFill>
              <a:srgbClr val="4D4D4D"/>
            </a:solidFill>
            <a:prstDash val="sysDot"/>
            <a:round/>
            <a:headEnd/>
            <a:tailEnd/>
          </a:ln>
        </p:spPr>
        <p:txBody>
          <a:bodyPr wrap="none" anchor="ctr"/>
          <a:lstStyle/>
          <a:p>
            <a:endParaRPr lang="en-US"/>
          </a:p>
        </p:txBody>
      </p:sp>
      <p:sp>
        <p:nvSpPr>
          <p:cNvPr id="347" name="Line 94"/>
          <p:cNvSpPr>
            <a:spLocks noChangeShapeType="1"/>
          </p:cNvSpPr>
          <p:nvPr/>
        </p:nvSpPr>
        <p:spPr bwMode="auto">
          <a:xfrm flipH="1">
            <a:off x="4478338" y="4028938"/>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48" name="Line 95"/>
          <p:cNvSpPr>
            <a:spLocks noChangeShapeType="1"/>
          </p:cNvSpPr>
          <p:nvPr/>
        </p:nvSpPr>
        <p:spPr bwMode="auto">
          <a:xfrm flipH="1">
            <a:off x="4478338" y="42861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49" name="Line 96"/>
          <p:cNvSpPr>
            <a:spLocks noChangeShapeType="1"/>
          </p:cNvSpPr>
          <p:nvPr/>
        </p:nvSpPr>
        <p:spPr bwMode="auto">
          <a:xfrm flipH="1">
            <a:off x="4478338" y="45401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50" name="Line 97"/>
          <p:cNvSpPr>
            <a:spLocks noChangeShapeType="1"/>
          </p:cNvSpPr>
          <p:nvPr/>
        </p:nvSpPr>
        <p:spPr bwMode="auto">
          <a:xfrm flipH="1">
            <a:off x="4481513" y="48195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51" name="Line 98"/>
          <p:cNvSpPr>
            <a:spLocks noChangeShapeType="1"/>
          </p:cNvSpPr>
          <p:nvPr/>
        </p:nvSpPr>
        <p:spPr bwMode="auto">
          <a:xfrm flipH="1">
            <a:off x="4481513" y="5073513"/>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52" name="AutoShape 99"/>
          <p:cNvSpPr>
            <a:spLocks noChangeArrowheads="1"/>
          </p:cNvSpPr>
          <p:nvPr/>
        </p:nvSpPr>
        <p:spPr bwMode="auto">
          <a:xfrm>
            <a:off x="6707188" y="3154225"/>
            <a:ext cx="2006600" cy="2532063"/>
          </a:xfrm>
          <a:prstGeom prst="roundRect">
            <a:avLst>
              <a:gd name="adj" fmla="val 4167"/>
            </a:avLst>
          </a:prstGeom>
          <a:solidFill>
            <a:srgbClr val="F0F1E1"/>
          </a:solidFill>
          <a:ln w="9525">
            <a:solidFill>
              <a:srgbClr val="808080"/>
            </a:solidFill>
            <a:round/>
            <a:headEnd/>
            <a:tailEnd/>
          </a:ln>
          <a:effectLst>
            <a:outerShdw dist="35921" dir="2700000" algn="ctr" rotWithShape="0">
              <a:srgbClr val="AFAFAF"/>
            </a:outerShdw>
          </a:effectLst>
        </p:spPr>
        <p:txBody>
          <a:bodyPr anchor="ctr"/>
          <a:lstStyle/>
          <a:p>
            <a:pPr marL="177800" indent="-177800" algn="l">
              <a:lnSpc>
                <a:spcPct val="90000"/>
              </a:lnSpc>
              <a:spcBef>
                <a:spcPct val="40000"/>
              </a:spcBef>
              <a:buSzPct val="85000"/>
              <a:defRPr/>
            </a:pPr>
            <a:endParaRPr lang="en-US" b="0"/>
          </a:p>
        </p:txBody>
      </p:sp>
      <p:grpSp>
        <p:nvGrpSpPr>
          <p:cNvPr id="353" name="Group 100"/>
          <p:cNvGrpSpPr>
            <a:grpSpLocks/>
          </p:cNvGrpSpPr>
          <p:nvPr/>
        </p:nvGrpSpPr>
        <p:grpSpPr bwMode="auto">
          <a:xfrm flipH="1">
            <a:off x="7929563" y="3665400"/>
            <a:ext cx="182562" cy="228600"/>
            <a:chOff x="2313" y="1620"/>
            <a:chExt cx="246" cy="324"/>
          </a:xfrm>
        </p:grpSpPr>
        <p:sp>
          <p:nvSpPr>
            <p:cNvPr id="354"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55" name="Line 102"/>
            <p:cNvSpPr>
              <a:spLocks noChangeShapeType="1"/>
            </p:cNvSpPr>
            <p:nvPr/>
          </p:nvSpPr>
          <p:spPr bwMode="auto">
            <a:xfrm>
              <a:off x="2333" y="1895"/>
              <a:ext cx="205" cy="0"/>
            </a:xfrm>
            <a:prstGeom prst="line">
              <a:avLst/>
            </a:prstGeom>
            <a:noFill/>
            <a:ln w="19050">
              <a:solidFill>
                <a:schemeClr val="hlink"/>
              </a:solidFill>
              <a:round/>
              <a:headEnd/>
              <a:tailEnd/>
            </a:ln>
          </p:spPr>
          <p:txBody>
            <a:bodyPr wrap="none" anchor="ctr"/>
            <a:lstStyle/>
            <a:p>
              <a:endParaRPr lang="en-US"/>
            </a:p>
          </p:txBody>
        </p:sp>
        <p:sp>
          <p:nvSpPr>
            <p:cNvPr id="356" name="Line 103"/>
            <p:cNvSpPr>
              <a:spLocks noChangeShapeType="1"/>
            </p:cNvSpPr>
            <p:nvPr/>
          </p:nvSpPr>
          <p:spPr bwMode="auto">
            <a:xfrm>
              <a:off x="2333" y="1838"/>
              <a:ext cx="205" cy="0"/>
            </a:xfrm>
            <a:prstGeom prst="line">
              <a:avLst/>
            </a:prstGeom>
            <a:noFill/>
            <a:ln w="19050">
              <a:solidFill>
                <a:schemeClr val="hlink"/>
              </a:solidFill>
              <a:round/>
              <a:headEnd/>
              <a:tailEnd/>
            </a:ln>
          </p:spPr>
          <p:txBody>
            <a:bodyPr wrap="none" anchor="ctr"/>
            <a:lstStyle/>
            <a:p>
              <a:endParaRPr lang="en-US"/>
            </a:p>
          </p:txBody>
        </p:sp>
        <p:sp>
          <p:nvSpPr>
            <p:cNvPr id="357" name="Line 104"/>
            <p:cNvSpPr>
              <a:spLocks noChangeShapeType="1"/>
            </p:cNvSpPr>
            <p:nvPr/>
          </p:nvSpPr>
          <p:spPr bwMode="auto">
            <a:xfrm>
              <a:off x="2333" y="1782"/>
              <a:ext cx="205" cy="0"/>
            </a:xfrm>
            <a:prstGeom prst="line">
              <a:avLst/>
            </a:prstGeom>
            <a:noFill/>
            <a:ln w="19050">
              <a:solidFill>
                <a:schemeClr val="hlink"/>
              </a:solidFill>
              <a:round/>
              <a:headEnd/>
              <a:tailEnd/>
            </a:ln>
          </p:spPr>
          <p:txBody>
            <a:bodyPr wrap="none" anchor="ctr"/>
            <a:lstStyle/>
            <a:p>
              <a:endParaRPr lang="en-US"/>
            </a:p>
          </p:txBody>
        </p:sp>
        <p:sp>
          <p:nvSpPr>
            <p:cNvPr id="358" name="Line 105"/>
            <p:cNvSpPr>
              <a:spLocks noChangeShapeType="1"/>
            </p:cNvSpPr>
            <p:nvPr/>
          </p:nvSpPr>
          <p:spPr bwMode="auto">
            <a:xfrm>
              <a:off x="2333" y="1725"/>
              <a:ext cx="205" cy="0"/>
            </a:xfrm>
            <a:prstGeom prst="line">
              <a:avLst/>
            </a:prstGeom>
            <a:noFill/>
            <a:ln w="19050">
              <a:solidFill>
                <a:schemeClr val="hlink"/>
              </a:solidFill>
              <a:round/>
              <a:headEnd/>
              <a:tailEnd/>
            </a:ln>
          </p:spPr>
          <p:txBody>
            <a:bodyPr wrap="none" anchor="ctr"/>
            <a:lstStyle/>
            <a:p>
              <a:endParaRPr lang="en-US"/>
            </a:p>
          </p:txBody>
        </p:sp>
        <p:sp>
          <p:nvSpPr>
            <p:cNvPr id="359" name="Line 106"/>
            <p:cNvSpPr>
              <a:spLocks noChangeShapeType="1"/>
            </p:cNvSpPr>
            <p:nvPr/>
          </p:nvSpPr>
          <p:spPr bwMode="auto">
            <a:xfrm>
              <a:off x="2333" y="1669"/>
              <a:ext cx="154" cy="0"/>
            </a:xfrm>
            <a:prstGeom prst="line">
              <a:avLst/>
            </a:prstGeom>
            <a:noFill/>
            <a:ln w="19050">
              <a:solidFill>
                <a:schemeClr val="hlink"/>
              </a:solidFill>
              <a:round/>
              <a:headEnd/>
              <a:tailEnd/>
            </a:ln>
          </p:spPr>
          <p:txBody>
            <a:bodyPr wrap="none" anchor="ctr"/>
            <a:lstStyle/>
            <a:p>
              <a:endParaRPr lang="en-US"/>
            </a:p>
          </p:txBody>
        </p:sp>
      </p:grpSp>
      <p:sp>
        <p:nvSpPr>
          <p:cNvPr id="360" name="Text Box 107"/>
          <p:cNvSpPr txBox="1">
            <a:spLocks noChangeArrowheads="1"/>
          </p:cNvSpPr>
          <p:nvPr/>
        </p:nvSpPr>
        <p:spPr bwMode="auto">
          <a:xfrm>
            <a:off x="7446963" y="3654288"/>
            <a:ext cx="525462" cy="257175"/>
          </a:xfrm>
          <a:prstGeom prst="rect">
            <a:avLst/>
          </a:prstGeom>
          <a:noFill/>
          <a:ln w="9525" algn="ctr">
            <a:noFill/>
            <a:miter lim="800000"/>
            <a:headEnd/>
            <a:tailEnd/>
          </a:ln>
        </p:spPr>
        <p:txBody>
          <a:bodyPr wrap="none">
            <a:spAutoFit/>
          </a:bodyPr>
          <a:lstStyle/>
          <a:p>
            <a:pPr algn="r">
              <a:lnSpc>
                <a:spcPct val="90000"/>
              </a:lnSpc>
              <a:spcBef>
                <a:spcPct val="40000"/>
              </a:spcBef>
            </a:pPr>
            <a:r>
              <a:rPr lang="en-US" sz="1200"/>
              <a:t>Order</a:t>
            </a:r>
          </a:p>
        </p:txBody>
      </p:sp>
      <p:grpSp>
        <p:nvGrpSpPr>
          <p:cNvPr id="361" name="Group 108"/>
          <p:cNvGrpSpPr>
            <a:grpSpLocks/>
          </p:cNvGrpSpPr>
          <p:nvPr/>
        </p:nvGrpSpPr>
        <p:grpSpPr bwMode="auto">
          <a:xfrm flipH="1">
            <a:off x="7683500" y="3913050"/>
            <a:ext cx="182563" cy="228600"/>
            <a:chOff x="883" y="1396"/>
            <a:chExt cx="115" cy="144"/>
          </a:xfrm>
        </p:grpSpPr>
        <p:sp>
          <p:nvSpPr>
            <p:cNvPr id="362"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63" name="Line 110"/>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64" name="Line 111"/>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65"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66"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67"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68"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69" name="Text Box 116"/>
          <p:cNvSpPr txBox="1">
            <a:spLocks noChangeArrowheads="1"/>
          </p:cNvSpPr>
          <p:nvPr/>
        </p:nvSpPr>
        <p:spPr bwMode="auto">
          <a:xfrm>
            <a:off x="6756400" y="3903525"/>
            <a:ext cx="982663"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dirty="0"/>
              <a:t>PO Number</a:t>
            </a:r>
          </a:p>
        </p:txBody>
      </p:sp>
      <p:grpSp>
        <p:nvGrpSpPr>
          <p:cNvPr id="370" name="Group 117"/>
          <p:cNvGrpSpPr>
            <a:grpSpLocks/>
          </p:cNvGrpSpPr>
          <p:nvPr/>
        </p:nvGrpSpPr>
        <p:grpSpPr bwMode="auto">
          <a:xfrm>
            <a:off x="8196263" y="3735250"/>
            <a:ext cx="92075" cy="92075"/>
            <a:chOff x="834" y="1956"/>
            <a:chExt cx="58" cy="58"/>
          </a:xfrm>
        </p:grpSpPr>
        <p:sp>
          <p:nvSpPr>
            <p:cNvPr id="371" name="Rectangle 118"/>
            <p:cNvSpPr>
              <a:spLocks noChangeArrowheads="1"/>
            </p:cNvSpPr>
            <p:nvPr/>
          </p:nvSpPr>
          <p:spPr bwMode="auto">
            <a:xfrm>
              <a:off x="834" y="1956"/>
              <a:ext cx="58" cy="58"/>
            </a:xfrm>
            <a:prstGeom prst="rect">
              <a:avLst/>
            </a:prstGeom>
            <a:solidFill>
              <a:schemeClr val="bg1"/>
            </a:solidFill>
            <a:ln w="9525" algn="ctr">
              <a:solidFill>
                <a:srgbClr val="4D4D4D"/>
              </a:solidFill>
              <a:miter lim="800000"/>
              <a:headEnd/>
              <a:tailEnd/>
            </a:ln>
          </p:spPr>
          <p:txBody>
            <a:bodyPr wrap="none" anchor="ctr"/>
            <a:lstStyle/>
            <a:p>
              <a:endParaRPr lang="en-US"/>
            </a:p>
          </p:txBody>
        </p:sp>
        <p:sp>
          <p:nvSpPr>
            <p:cNvPr id="372"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endParaRPr lang="en-US"/>
            </a:p>
          </p:txBody>
        </p:sp>
      </p:grpSp>
      <p:grpSp>
        <p:nvGrpSpPr>
          <p:cNvPr id="373" name="Group 120"/>
          <p:cNvGrpSpPr>
            <a:grpSpLocks/>
          </p:cNvGrpSpPr>
          <p:nvPr/>
        </p:nvGrpSpPr>
        <p:grpSpPr bwMode="auto">
          <a:xfrm flipH="1">
            <a:off x="7683500" y="4173400"/>
            <a:ext cx="182563" cy="228600"/>
            <a:chOff x="883" y="1396"/>
            <a:chExt cx="115" cy="144"/>
          </a:xfrm>
        </p:grpSpPr>
        <p:sp>
          <p:nvSpPr>
            <p:cNvPr id="374"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75" name="Line 122"/>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76" name="Line 123"/>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77"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78"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79"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80"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81" name="Text Box 128"/>
          <p:cNvSpPr txBox="1">
            <a:spLocks noChangeArrowheads="1"/>
          </p:cNvSpPr>
          <p:nvPr/>
        </p:nvSpPr>
        <p:spPr bwMode="auto">
          <a:xfrm>
            <a:off x="6750050" y="4182925"/>
            <a:ext cx="989013"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Date</a:t>
            </a:r>
          </a:p>
        </p:txBody>
      </p:sp>
      <p:sp>
        <p:nvSpPr>
          <p:cNvPr id="382" name="Line 129"/>
          <p:cNvSpPr>
            <a:spLocks noChangeShapeType="1"/>
          </p:cNvSpPr>
          <p:nvPr/>
        </p:nvSpPr>
        <p:spPr bwMode="auto">
          <a:xfrm>
            <a:off x="8021638" y="3916225"/>
            <a:ext cx="9525" cy="1427163"/>
          </a:xfrm>
          <a:prstGeom prst="line">
            <a:avLst/>
          </a:prstGeom>
          <a:noFill/>
          <a:ln w="12700" cap="rnd">
            <a:solidFill>
              <a:srgbClr val="4D4D4D"/>
            </a:solidFill>
            <a:prstDash val="sysDot"/>
            <a:round/>
            <a:headEnd/>
            <a:tailEnd/>
          </a:ln>
        </p:spPr>
        <p:txBody>
          <a:bodyPr wrap="none" anchor="ctr"/>
          <a:lstStyle/>
          <a:p>
            <a:endParaRPr lang="en-US"/>
          </a:p>
        </p:txBody>
      </p:sp>
      <p:sp>
        <p:nvSpPr>
          <p:cNvPr id="383" name="Line 130"/>
          <p:cNvSpPr>
            <a:spLocks noChangeShapeType="1"/>
          </p:cNvSpPr>
          <p:nvPr/>
        </p:nvSpPr>
        <p:spPr bwMode="auto">
          <a:xfrm flipH="1">
            <a:off x="8128000" y="3782875"/>
            <a:ext cx="58738" cy="1588"/>
          </a:xfrm>
          <a:prstGeom prst="line">
            <a:avLst/>
          </a:prstGeom>
          <a:noFill/>
          <a:ln w="12700" cap="rnd">
            <a:solidFill>
              <a:srgbClr val="4D4D4D"/>
            </a:solidFill>
            <a:prstDash val="sysDot"/>
            <a:round/>
            <a:headEnd/>
            <a:tailEnd/>
          </a:ln>
        </p:spPr>
        <p:txBody>
          <a:bodyPr wrap="none" anchor="ctr"/>
          <a:lstStyle/>
          <a:p>
            <a:endParaRPr lang="en-US"/>
          </a:p>
        </p:txBody>
      </p:sp>
      <p:sp>
        <p:nvSpPr>
          <p:cNvPr id="384" name="Line 131"/>
          <p:cNvSpPr>
            <a:spLocks noChangeShapeType="1"/>
          </p:cNvSpPr>
          <p:nvPr/>
        </p:nvSpPr>
        <p:spPr bwMode="auto">
          <a:xfrm>
            <a:off x="7894638" y="403052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385" name="Line 132"/>
          <p:cNvSpPr>
            <a:spLocks noChangeShapeType="1"/>
          </p:cNvSpPr>
          <p:nvPr/>
        </p:nvSpPr>
        <p:spPr bwMode="auto">
          <a:xfrm>
            <a:off x="7894638" y="428770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86" name="Group 133"/>
          <p:cNvGrpSpPr>
            <a:grpSpLocks/>
          </p:cNvGrpSpPr>
          <p:nvPr/>
        </p:nvGrpSpPr>
        <p:grpSpPr bwMode="auto">
          <a:xfrm flipH="1">
            <a:off x="7683500" y="4433750"/>
            <a:ext cx="182563" cy="228600"/>
            <a:chOff x="883" y="1396"/>
            <a:chExt cx="115" cy="144"/>
          </a:xfrm>
        </p:grpSpPr>
        <p:sp>
          <p:nvSpPr>
            <p:cNvPr id="387"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88" name="Line 13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89" name="Line 13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390"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391"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392"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393"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394" name="Text Box 141"/>
          <p:cNvSpPr txBox="1">
            <a:spLocks noChangeArrowheads="1"/>
          </p:cNvSpPr>
          <p:nvPr/>
        </p:nvSpPr>
        <p:spPr bwMode="auto">
          <a:xfrm>
            <a:off x="6765925" y="4411525"/>
            <a:ext cx="973138"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Item No</a:t>
            </a:r>
          </a:p>
        </p:txBody>
      </p:sp>
      <p:sp>
        <p:nvSpPr>
          <p:cNvPr id="395" name="Line 142"/>
          <p:cNvSpPr>
            <a:spLocks noChangeShapeType="1"/>
          </p:cNvSpPr>
          <p:nvPr/>
        </p:nvSpPr>
        <p:spPr bwMode="auto">
          <a:xfrm>
            <a:off x="7897813" y="4548050"/>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396" name="Group 143"/>
          <p:cNvGrpSpPr>
            <a:grpSpLocks/>
          </p:cNvGrpSpPr>
          <p:nvPr/>
        </p:nvGrpSpPr>
        <p:grpSpPr bwMode="auto">
          <a:xfrm flipH="1">
            <a:off x="7683500" y="4690925"/>
            <a:ext cx="182563" cy="228600"/>
            <a:chOff x="883" y="1396"/>
            <a:chExt cx="115" cy="144"/>
          </a:xfrm>
        </p:grpSpPr>
        <p:sp>
          <p:nvSpPr>
            <p:cNvPr id="397"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398" name="Line 14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399" name="Line 14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00"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01"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02"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03"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04" name="Text Box 151"/>
          <p:cNvSpPr txBox="1">
            <a:spLocks noChangeArrowheads="1"/>
          </p:cNvSpPr>
          <p:nvPr/>
        </p:nvSpPr>
        <p:spPr bwMode="auto">
          <a:xfrm>
            <a:off x="6767513" y="4695688"/>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Quantity</a:t>
            </a:r>
          </a:p>
        </p:txBody>
      </p:sp>
      <p:sp>
        <p:nvSpPr>
          <p:cNvPr id="405" name="Line 152"/>
          <p:cNvSpPr>
            <a:spLocks noChangeShapeType="1"/>
          </p:cNvSpPr>
          <p:nvPr/>
        </p:nvSpPr>
        <p:spPr bwMode="auto">
          <a:xfrm>
            <a:off x="7897813" y="4805225"/>
            <a:ext cx="125412" cy="0"/>
          </a:xfrm>
          <a:prstGeom prst="line">
            <a:avLst/>
          </a:prstGeom>
          <a:noFill/>
          <a:ln w="12700" cap="rnd">
            <a:solidFill>
              <a:srgbClr val="4D4D4D"/>
            </a:solidFill>
            <a:prstDash val="sysDot"/>
            <a:round/>
            <a:headEnd/>
            <a:tailEnd/>
          </a:ln>
        </p:spPr>
        <p:txBody>
          <a:bodyPr wrap="none" anchor="ctr"/>
          <a:lstStyle/>
          <a:p>
            <a:endParaRPr lang="en-US"/>
          </a:p>
        </p:txBody>
      </p:sp>
      <p:grpSp>
        <p:nvGrpSpPr>
          <p:cNvPr id="406" name="Group 153"/>
          <p:cNvGrpSpPr>
            <a:grpSpLocks/>
          </p:cNvGrpSpPr>
          <p:nvPr/>
        </p:nvGrpSpPr>
        <p:grpSpPr bwMode="auto">
          <a:xfrm flipH="1">
            <a:off x="7683500" y="4948100"/>
            <a:ext cx="182563" cy="228600"/>
            <a:chOff x="883" y="1396"/>
            <a:chExt cx="115" cy="144"/>
          </a:xfrm>
        </p:grpSpPr>
        <p:sp>
          <p:nvSpPr>
            <p:cNvPr id="407"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08" name="Line 155"/>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09" name="Line 156"/>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10"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11"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12"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13"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14" name="Text Box 161"/>
          <p:cNvSpPr txBox="1">
            <a:spLocks noChangeArrowheads="1"/>
          </p:cNvSpPr>
          <p:nvPr/>
        </p:nvSpPr>
        <p:spPr bwMode="auto">
          <a:xfrm>
            <a:off x="6773863" y="4921113"/>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Order Status</a:t>
            </a:r>
          </a:p>
        </p:txBody>
      </p:sp>
      <p:sp>
        <p:nvSpPr>
          <p:cNvPr id="415" name="Line 162"/>
          <p:cNvSpPr>
            <a:spLocks noChangeShapeType="1"/>
          </p:cNvSpPr>
          <p:nvPr/>
        </p:nvSpPr>
        <p:spPr bwMode="auto">
          <a:xfrm>
            <a:off x="7891463" y="505922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16" name="Text Box 163"/>
          <p:cNvSpPr txBox="1">
            <a:spLocks noChangeArrowheads="1"/>
          </p:cNvSpPr>
          <p:nvPr/>
        </p:nvSpPr>
        <p:spPr bwMode="auto">
          <a:xfrm>
            <a:off x="6686550" y="3187563"/>
            <a:ext cx="2043113" cy="341632"/>
          </a:xfrm>
          <a:prstGeom prst="rect">
            <a:avLst/>
          </a:prstGeom>
          <a:noFill/>
          <a:ln w="9525" algn="ctr">
            <a:noFill/>
            <a:miter lim="800000"/>
            <a:headEnd/>
            <a:tailEnd/>
          </a:ln>
        </p:spPr>
        <p:txBody>
          <a:bodyPr>
            <a:spAutoFit/>
          </a:bodyPr>
          <a:lstStyle/>
          <a:p>
            <a:pPr algn="ctr">
              <a:lnSpc>
                <a:spcPct val="90000"/>
              </a:lnSpc>
              <a:spcBef>
                <a:spcPct val="40000"/>
              </a:spcBef>
            </a:pPr>
            <a:r>
              <a:rPr lang="en-US" sz="1400" b="1" dirty="0"/>
              <a:t>Destination</a:t>
            </a:r>
            <a:r>
              <a:rPr lang="en-US" b="1" dirty="0"/>
              <a:t> </a:t>
            </a:r>
            <a:r>
              <a:rPr lang="en-US" sz="1400" b="1" dirty="0"/>
              <a:t>Schema</a:t>
            </a:r>
          </a:p>
        </p:txBody>
      </p:sp>
      <p:sp>
        <p:nvSpPr>
          <p:cNvPr id="417" name="Text Box 164"/>
          <p:cNvSpPr txBox="1">
            <a:spLocks noChangeArrowheads="1"/>
          </p:cNvSpPr>
          <p:nvPr/>
        </p:nvSpPr>
        <p:spPr bwMode="auto">
          <a:xfrm>
            <a:off x="3778250" y="3200263"/>
            <a:ext cx="2043113" cy="286232"/>
          </a:xfrm>
          <a:prstGeom prst="rect">
            <a:avLst/>
          </a:prstGeom>
          <a:noFill/>
          <a:ln w="9525" algn="ctr">
            <a:noFill/>
            <a:miter lim="800000"/>
            <a:headEnd/>
            <a:tailEnd/>
          </a:ln>
        </p:spPr>
        <p:txBody>
          <a:bodyPr>
            <a:spAutoFit/>
          </a:bodyPr>
          <a:lstStyle/>
          <a:p>
            <a:pPr algn="ctr">
              <a:lnSpc>
                <a:spcPct val="90000"/>
              </a:lnSpc>
              <a:spcBef>
                <a:spcPct val="40000"/>
              </a:spcBef>
            </a:pPr>
            <a:r>
              <a:rPr lang="en-US" sz="1400" b="1" dirty="0"/>
              <a:t>Source Schema</a:t>
            </a:r>
          </a:p>
        </p:txBody>
      </p:sp>
      <p:sp>
        <p:nvSpPr>
          <p:cNvPr id="418" name="Line 166"/>
          <p:cNvSpPr>
            <a:spLocks noChangeShapeType="1"/>
          </p:cNvSpPr>
          <p:nvPr/>
        </p:nvSpPr>
        <p:spPr bwMode="auto">
          <a:xfrm>
            <a:off x="5095875" y="4822688"/>
            <a:ext cx="554038" cy="0"/>
          </a:xfrm>
          <a:prstGeom prst="line">
            <a:avLst/>
          </a:prstGeom>
          <a:noFill/>
          <a:ln w="38100">
            <a:solidFill>
              <a:srgbClr val="CC0000"/>
            </a:solidFill>
            <a:round/>
            <a:headEnd/>
            <a:tailEnd/>
          </a:ln>
        </p:spPr>
        <p:txBody>
          <a:bodyPr wrap="none" anchor="ctr"/>
          <a:lstStyle/>
          <a:p>
            <a:endParaRPr lang="en-US"/>
          </a:p>
        </p:txBody>
      </p:sp>
      <p:sp>
        <p:nvSpPr>
          <p:cNvPr id="419" name="Line 167"/>
          <p:cNvSpPr>
            <a:spLocks noChangeShapeType="1"/>
          </p:cNvSpPr>
          <p:nvPr/>
        </p:nvSpPr>
        <p:spPr bwMode="auto">
          <a:xfrm flipV="1">
            <a:off x="5289550" y="4548050"/>
            <a:ext cx="1841500" cy="0"/>
          </a:xfrm>
          <a:prstGeom prst="line">
            <a:avLst/>
          </a:prstGeom>
          <a:noFill/>
          <a:ln w="28575">
            <a:solidFill>
              <a:srgbClr val="CC0000"/>
            </a:solidFill>
            <a:round/>
            <a:headEnd/>
            <a:tailEnd/>
          </a:ln>
        </p:spPr>
        <p:txBody>
          <a:bodyPr wrap="none" anchor="ctr"/>
          <a:lstStyle/>
          <a:p>
            <a:endParaRPr lang="en-US"/>
          </a:p>
        </p:txBody>
      </p:sp>
      <p:sp>
        <p:nvSpPr>
          <p:cNvPr id="420" name="Line 168"/>
          <p:cNvSpPr>
            <a:spLocks noChangeShapeType="1"/>
          </p:cNvSpPr>
          <p:nvPr/>
        </p:nvSpPr>
        <p:spPr bwMode="auto">
          <a:xfrm flipV="1">
            <a:off x="5659438" y="4344850"/>
            <a:ext cx="407987" cy="996950"/>
          </a:xfrm>
          <a:prstGeom prst="line">
            <a:avLst/>
          </a:prstGeom>
          <a:noFill/>
          <a:ln w="28575">
            <a:solidFill>
              <a:srgbClr val="CC0000"/>
            </a:solidFill>
            <a:round/>
            <a:headEnd/>
            <a:tailEnd/>
          </a:ln>
        </p:spPr>
        <p:txBody>
          <a:bodyPr wrap="none" anchor="ctr"/>
          <a:lstStyle/>
          <a:p>
            <a:endParaRPr lang="en-US"/>
          </a:p>
        </p:txBody>
      </p:sp>
      <p:sp>
        <p:nvSpPr>
          <p:cNvPr id="421" name="Line 169"/>
          <p:cNvSpPr>
            <a:spLocks noChangeShapeType="1"/>
          </p:cNvSpPr>
          <p:nvPr/>
        </p:nvSpPr>
        <p:spPr bwMode="auto">
          <a:xfrm>
            <a:off x="5656263" y="4308338"/>
            <a:ext cx="1065212" cy="763587"/>
          </a:xfrm>
          <a:prstGeom prst="line">
            <a:avLst/>
          </a:prstGeom>
          <a:noFill/>
          <a:ln w="28575">
            <a:solidFill>
              <a:srgbClr val="CC0000"/>
            </a:solidFill>
            <a:round/>
            <a:headEnd/>
            <a:tailEnd/>
          </a:ln>
        </p:spPr>
        <p:txBody>
          <a:bodyPr wrap="none" anchor="ctr"/>
          <a:lstStyle/>
          <a:p>
            <a:endParaRPr lang="en-US"/>
          </a:p>
        </p:txBody>
      </p:sp>
      <p:grpSp>
        <p:nvGrpSpPr>
          <p:cNvPr id="422" name="Group 170"/>
          <p:cNvGrpSpPr>
            <a:grpSpLocks/>
          </p:cNvGrpSpPr>
          <p:nvPr/>
        </p:nvGrpSpPr>
        <p:grpSpPr bwMode="auto">
          <a:xfrm>
            <a:off x="4632325" y="5202100"/>
            <a:ext cx="615950" cy="244475"/>
            <a:chOff x="826" y="1292"/>
            <a:chExt cx="388" cy="154"/>
          </a:xfrm>
        </p:grpSpPr>
        <p:grpSp>
          <p:nvGrpSpPr>
            <p:cNvPr id="423" name="Group 171"/>
            <p:cNvGrpSpPr>
              <a:grpSpLocks/>
            </p:cNvGrpSpPr>
            <p:nvPr/>
          </p:nvGrpSpPr>
          <p:grpSpPr bwMode="auto">
            <a:xfrm>
              <a:off x="826" y="1294"/>
              <a:ext cx="115" cy="144"/>
              <a:chOff x="883" y="1396"/>
              <a:chExt cx="115" cy="144"/>
            </a:xfrm>
          </p:grpSpPr>
          <p:sp>
            <p:nvSpPr>
              <p:cNvPr id="425"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sz="1600"/>
              </a:p>
            </p:txBody>
          </p:sp>
          <p:sp>
            <p:nvSpPr>
              <p:cNvPr id="426" name="Line 173"/>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sz="1600"/>
              </a:p>
            </p:txBody>
          </p:sp>
          <p:sp>
            <p:nvSpPr>
              <p:cNvPr id="427" name="Line 174"/>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sz="1600"/>
              </a:p>
            </p:txBody>
          </p:sp>
          <p:sp>
            <p:nvSpPr>
              <p:cNvPr id="428"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sz="1600"/>
              </a:p>
            </p:txBody>
          </p:sp>
          <p:sp>
            <p:nvSpPr>
              <p:cNvPr id="429"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sz="1600"/>
              </a:p>
            </p:txBody>
          </p:sp>
          <p:sp>
            <p:nvSpPr>
              <p:cNvPr id="430"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sz="1600"/>
              </a:p>
            </p:txBody>
          </p:sp>
          <p:sp>
            <p:nvSpPr>
              <p:cNvPr id="431"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sz="1600"/>
              </a:p>
            </p:txBody>
          </p:sp>
        </p:grpSp>
        <p:sp>
          <p:nvSpPr>
            <p:cNvPr id="424" name="Text Box 179"/>
            <p:cNvSpPr txBox="1">
              <a:spLocks noChangeArrowheads="1"/>
            </p:cNvSpPr>
            <p:nvPr/>
          </p:nvSpPr>
          <p:spPr bwMode="auto">
            <a:xfrm>
              <a:off x="913" y="1292"/>
              <a:ext cx="301" cy="154"/>
            </a:xfrm>
            <a:prstGeom prst="rect">
              <a:avLst/>
            </a:prstGeom>
            <a:noFill/>
            <a:ln w="9525" algn="ctr">
              <a:noFill/>
              <a:miter lim="800000"/>
              <a:headEnd/>
              <a:tailEnd/>
            </a:ln>
          </p:spPr>
          <p:txBody>
            <a:bodyPr wrap="none">
              <a:spAutoFit/>
            </a:bodyPr>
            <a:lstStyle/>
            <a:p>
              <a:pPr algn="l">
                <a:lnSpc>
                  <a:spcPct val="90000"/>
                </a:lnSpc>
                <a:spcBef>
                  <a:spcPct val="40000"/>
                </a:spcBef>
              </a:pPr>
              <a:r>
                <a:rPr lang="en-US" sz="1100" dirty="0"/>
                <a:t>Date</a:t>
              </a:r>
            </a:p>
          </p:txBody>
        </p:sp>
      </p:grpSp>
      <p:sp>
        <p:nvSpPr>
          <p:cNvPr id="432" name="Line 180"/>
          <p:cNvSpPr>
            <a:spLocks noChangeShapeType="1"/>
          </p:cNvSpPr>
          <p:nvPr/>
        </p:nvSpPr>
        <p:spPr bwMode="auto">
          <a:xfrm flipH="1">
            <a:off x="4481513" y="5324338"/>
            <a:ext cx="131762" cy="0"/>
          </a:xfrm>
          <a:prstGeom prst="line">
            <a:avLst/>
          </a:prstGeom>
          <a:noFill/>
          <a:ln w="12700" cap="rnd">
            <a:solidFill>
              <a:srgbClr val="4D4D4D"/>
            </a:solidFill>
            <a:prstDash val="sysDot"/>
            <a:round/>
            <a:headEnd/>
            <a:tailEnd/>
          </a:ln>
        </p:spPr>
        <p:txBody>
          <a:bodyPr wrap="none" anchor="ctr"/>
          <a:lstStyle/>
          <a:p>
            <a:endParaRPr lang="en-US"/>
          </a:p>
        </p:txBody>
      </p:sp>
      <p:sp>
        <p:nvSpPr>
          <p:cNvPr id="433" name="Line 191"/>
          <p:cNvSpPr>
            <a:spLocks noChangeShapeType="1"/>
          </p:cNvSpPr>
          <p:nvPr/>
        </p:nvSpPr>
        <p:spPr bwMode="auto">
          <a:xfrm>
            <a:off x="6151563" y="3913050"/>
            <a:ext cx="488950" cy="114300"/>
          </a:xfrm>
          <a:prstGeom prst="line">
            <a:avLst/>
          </a:prstGeom>
          <a:noFill/>
          <a:ln w="28575">
            <a:solidFill>
              <a:srgbClr val="CC0000"/>
            </a:solidFill>
            <a:round/>
            <a:headEnd/>
            <a:tailEnd/>
          </a:ln>
        </p:spPr>
        <p:txBody>
          <a:bodyPr wrap="none" anchor="ctr"/>
          <a:lstStyle/>
          <a:p>
            <a:endParaRPr lang="en-US"/>
          </a:p>
        </p:txBody>
      </p:sp>
      <p:grpSp>
        <p:nvGrpSpPr>
          <p:cNvPr id="434" name="Group 192"/>
          <p:cNvGrpSpPr>
            <a:grpSpLocks/>
          </p:cNvGrpSpPr>
          <p:nvPr/>
        </p:nvGrpSpPr>
        <p:grpSpPr bwMode="auto">
          <a:xfrm flipH="1">
            <a:off x="7683500" y="5214800"/>
            <a:ext cx="182563" cy="228600"/>
            <a:chOff x="883" y="1396"/>
            <a:chExt cx="115" cy="144"/>
          </a:xfrm>
        </p:grpSpPr>
        <p:sp>
          <p:nvSpPr>
            <p:cNvPr id="435"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chemeClr val="accent1"/>
                </a:gs>
              </a:gsLst>
              <a:path path="rect">
                <a:fillToRect r="100000" b="100000"/>
              </a:path>
            </a:gradFill>
            <a:ln w="9525">
              <a:solidFill>
                <a:schemeClr val="accent2"/>
              </a:solidFill>
              <a:round/>
              <a:headEnd/>
              <a:tailEnd/>
            </a:ln>
            <a:effectLst>
              <a:outerShdw dist="17961" dir="2700000" algn="ctr" rotWithShape="0">
                <a:schemeClr val="tx2">
                  <a:alpha val="50000"/>
                </a:schemeClr>
              </a:outerShdw>
            </a:effectLst>
          </p:spPr>
          <p:txBody>
            <a:bodyPr wrap="none" anchor="ctr"/>
            <a:lstStyle/>
            <a:p>
              <a:pPr>
                <a:defRPr/>
              </a:pPr>
              <a:endParaRPr lang="en-US"/>
            </a:p>
          </p:txBody>
        </p:sp>
        <p:sp>
          <p:nvSpPr>
            <p:cNvPr id="436" name="Line 194"/>
            <p:cNvSpPr>
              <a:spLocks noChangeShapeType="1"/>
            </p:cNvSpPr>
            <p:nvPr/>
          </p:nvSpPr>
          <p:spPr bwMode="auto">
            <a:xfrm>
              <a:off x="899" y="1504"/>
              <a:ext cx="72" cy="0"/>
            </a:xfrm>
            <a:prstGeom prst="line">
              <a:avLst/>
            </a:prstGeom>
            <a:noFill/>
            <a:ln w="19050">
              <a:solidFill>
                <a:schemeClr val="hlink"/>
              </a:solidFill>
              <a:round/>
              <a:headEnd/>
              <a:tailEnd/>
            </a:ln>
          </p:spPr>
          <p:txBody>
            <a:bodyPr wrap="none" anchor="ctr"/>
            <a:lstStyle/>
            <a:p>
              <a:endParaRPr lang="en-US"/>
            </a:p>
          </p:txBody>
        </p:sp>
        <p:sp>
          <p:nvSpPr>
            <p:cNvPr id="437" name="Line 195"/>
            <p:cNvSpPr>
              <a:spLocks noChangeShapeType="1"/>
            </p:cNvSpPr>
            <p:nvPr/>
          </p:nvSpPr>
          <p:spPr bwMode="auto">
            <a:xfrm flipH="1">
              <a:off x="907" y="1471"/>
              <a:ext cx="72" cy="0"/>
            </a:xfrm>
            <a:prstGeom prst="line">
              <a:avLst/>
            </a:prstGeom>
            <a:noFill/>
            <a:ln w="19050">
              <a:solidFill>
                <a:schemeClr val="hlink"/>
              </a:solidFill>
              <a:round/>
              <a:headEnd/>
              <a:tailEnd/>
            </a:ln>
          </p:spPr>
          <p:txBody>
            <a:bodyPr wrap="none" anchor="ctr"/>
            <a:lstStyle/>
            <a:p>
              <a:endParaRPr lang="en-US"/>
            </a:p>
          </p:txBody>
        </p:sp>
        <p:sp>
          <p:nvSpPr>
            <p:cNvPr id="438"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endParaRPr lang="en-US"/>
            </a:p>
          </p:txBody>
        </p:sp>
        <p:sp>
          <p:nvSpPr>
            <p:cNvPr id="439"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endParaRPr lang="en-US"/>
            </a:p>
          </p:txBody>
        </p:sp>
        <p:sp>
          <p:nvSpPr>
            <p:cNvPr id="440"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endParaRPr lang="en-US"/>
            </a:p>
          </p:txBody>
        </p:sp>
        <p:sp>
          <p:nvSpPr>
            <p:cNvPr id="441"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endParaRPr lang="en-US"/>
            </a:p>
          </p:txBody>
        </p:sp>
      </p:grpSp>
      <p:sp>
        <p:nvSpPr>
          <p:cNvPr id="442" name="Line 200"/>
          <p:cNvSpPr>
            <a:spLocks noChangeShapeType="1"/>
          </p:cNvSpPr>
          <p:nvPr/>
        </p:nvSpPr>
        <p:spPr bwMode="auto">
          <a:xfrm>
            <a:off x="7897813" y="5344975"/>
            <a:ext cx="125412" cy="0"/>
          </a:xfrm>
          <a:prstGeom prst="line">
            <a:avLst/>
          </a:prstGeom>
          <a:noFill/>
          <a:ln w="12700" cap="rnd">
            <a:solidFill>
              <a:srgbClr val="4D4D4D"/>
            </a:solidFill>
            <a:prstDash val="sysDot"/>
            <a:round/>
            <a:headEnd/>
            <a:tailEnd/>
          </a:ln>
        </p:spPr>
        <p:txBody>
          <a:bodyPr wrap="none" anchor="ctr"/>
          <a:lstStyle/>
          <a:p>
            <a:endParaRPr lang="en-US"/>
          </a:p>
        </p:txBody>
      </p:sp>
      <p:sp>
        <p:nvSpPr>
          <p:cNvPr id="443" name="Text Box 201"/>
          <p:cNvSpPr txBox="1">
            <a:spLocks noChangeArrowheads="1"/>
          </p:cNvSpPr>
          <p:nvPr/>
        </p:nvSpPr>
        <p:spPr bwMode="auto">
          <a:xfrm>
            <a:off x="6767513" y="5200513"/>
            <a:ext cx="971550" cy="244682"/>
          </a:xfrm>
          <a:prstGeom prst="rect">
            <a:avLst/>
          </a:prstGeom>
          <a:noFill/>
          <a:ln w="9525" algn="ctr">
            <a:noFill/>
            <a:miter lim="800000"/>
            <a:headEnd/>
            <a:tailEnd/>
          </a:ln>
        </p:spPr>
        <p:txBody>
          <a:bodyPr>
            <a:spAutoFit/>
          </a:bodyPr>
          <a:lstStyle/>
          <a:p>
            <a:pPr algn="r">
              <a:lnSpc>
                <a:spcPct val="90000"/>
              </a:lnSpc>
              <a:spcBef>
                <a:spcPct val="40000"/>
              </a:spcBef>
            </a:pPr>
            <a:r>
              <a:rPr lang="en-US" sz="1100"/>
              <a:t>Total Price</a:t>
            </a:r>
          </a:p>
        </p:txBody>
      </p:sp>
      <p:sp>
        <p:nvSpPr>
          <p:cNvPr id="444" name="Line 202"/>
          <p:cNvSpPr>
            <a:spLocks noChangeShapeType="1"/>
          </p:cNvSpPr>
          <p:nvPr/>
        </p:nvSpPr>
        <p:spPr bwMode="auto">
          <a:xfrm flipV="1">
            <a:off x="6276975" y="4305163"/>
            <a:ext cx="333375" cy="47625"/>
          </a:xfrm>
          <a:prstGeom prst="line">
            <a:avLst/>
          </a:prstGeom>
          <a:noFill/>
          <a:ln w="28575">
            <a:solidFill>
              <a:srgbClr val="CC0000"/>
            </a:solidFill>
            <a:round/>
            <a:headEnd/>
            <a:tailEnd/>
          </a:ln>
        </p:spPr>
        <p:txBody>
          <a:bodyPr wrap="none" anchor="ctr"/>
          <a:lstStyle/>
          <a:p>
            <a:endParaRPr lang="en-US"/>
          </a:p>
        </p:txBody>
      </p:sp>
      <p:sp>
        <p:nvSpPr>
          <p:cNvPr id="445" name="Line 203"/>
          <p:cNvSpPr>
            <a:spLocks noChangeShapeType="1"/>
          </p:cNvSpPr>
          <p:nvPr/>
        </p:nvSpPr>
        <p:spPr bwMode="auto">
          <a:xfrm>
            <a:off x="5654675" y="4827450"/>
            <a:ext cx="415925" cy="171450"/>
          </a:xfrm>
          <a:prstGeom prst="line">
            <a:avLst/>
          </a:prstGeom>
          <a:noFill/>
          <a:ln w="28575">
            <a:solidFill>
              <a:srgbClr val="CC0000"/>
            </a:solidFill>
            <a:round/>
            <a:headEnd/>
            <a:tailEnd/>
          </a:ln>
        </p:spPr>
        <p:txBody>
          <a:bodyPr wrap="none" anchor="ctr"/>
          <a:lstStyle/>
          <a:p>
            <a:endParaRPr lang="en-US"/>
          </a:p>
        </p:txBody>
      </p:sp>
      <p:sp>
        <p:nvSpPr>
          <p:cNvPr id="446" name="Line 205"/>
          <p:cNvSpPr>
            <a:spLocks noChangeShapeType="1"/>
          </p:cNvSpPr>
          <p:nvPr/>
        </p:nvSpPr>
        <p:spPr bwMode="auto">
          <a:xfrm flipV="1">
            <a:off x="5449888" y="5089388"/>
            <a:ext cx="207962" cy="0"/>
          </a:xfrm>
          <a:prstGeom prst="line">
            <a:avLst/>
          </a:prstGeom>
          <a:noFill/>
          <a:ln w="38100">
            <a:solidFill>
              <a:srgbClr val="CC0000"/>
            </a:solidFill>
            <a:round/>
            <a:headEnd/>
            <a:tailEnd/>
          </a:ln>
        </p:spPr>
        <p:txBody>
          <a:bodyPr wrap="none" anchor="ctr"/>
          <a:lstStyle/>
          <a:p>
            <a:endParaRPr lang="en-US"/>
          </a:p>
        </p:txBody>
      </p:sp>
      <p:sp>
        <p:nvSpPr>
          <p:cNvPr id="447" name="Line 206"/>
          <p:cNvSpPr>
            <a:spLocks noChangeShapeType="1"/>
          </p:cNvSpPr>
          <p:nvPr/>
        </p:nvSpPr>
        <p:spPr bwMode="auto">
          <a:xfrm>
            <a:off x="6162675" y="4998900"/>
            <a:ext cx="549275" cy="334963"/>
          </a:xfrm>
          <a:prstGeom prst="line">
            <a:avLst/>
          </a:prstGeom>
          <a:noFill/>
          <a:ln w="28575">
            <a:solidFill>
              <a:srgbClr val="CC0000"/>
            </a:solidFill>
            <a:round/>
            <a:headEnd/>
            <a:tailEnd/>
          </a:ln>
        </p:spPr>
        <p:txBody>
          <a:bodyPr wrap="none" anchor="ctr"/>
          <a:lstStyle/>
          <a:p>
            <a:endParaRPr lang="en-US"/>
          </a:p>
        </p:txBody>
      </p:sp>
      <p:sp>
        <p:nvSpPr>
          <p:cNvPr id="448" name="Line 207"/>
          <p:cNvSpPr>
            <a:spLocks noChangeShapeType="1"/>
          </p:cNvSpPr>
          <p:nvPr/>
        </p:nvSpPr>
        <p:spPr bwMode="auto">
          <a:xfrm flipV="1">
            <a:off x="5648325" y="3895588"/>
            <a:ext cx="433388" cy="134937"/>
          </a:xfrm>
          <a:prstGeom prst="line">
            <a:avLst/>
          </a:prstGeom>
          <a:noFill/>
          <a:ln w="28575">
            <a:solidFill>
              <a:srgbClr val="CC0000"/>
            </a:solidFill>
            <a:round/>
            <a:headEnd/>
            <a:tailEnd/>
          </a:ln>
        </p:spPr>
        <p:txBody>
          <a:bodyPr wrap="none" anchor="ctr"/>
          <a:lstStyle/>
          <a:p>
            <a:endParaRPr lang="en-US"/>
          </a:p>
        </p:txBody>
      </p:sp>
      <p:sp>
        <p:nvSpPr>
          <p:cNvPr id="449" name="Rectangle 210"/>
          <p:cNvSpPr>
            <a:spLocks noChangeArrowheads="1"/>
          </p:cNvSpPr>
          <p:nvPr/>
        </p:nvSpPr>
        <p:spPr bwMode="auto">
          <a:xfrm>
            <a:off x="6059488" y="3792400"/>
            <a:ext cx="238125" cy="219075"/>
          </a:xfrm>
          <a:prstGeom prst="rect">
            <a:avLst/>
          </a:prstGeom>
          <a:solidFill>
            <a:srgbClr val="FF0000"/>
          </a:solidFill>
          <a:ln w="9525" algn="ctr">
            <a:noFill/>
            <a:miter lim="800000"/>
            <a:headEnd/>
            <a:tailEnd/>
          </a:ln>
        </p:spPr>
        <p:txBody>
          <a:bodyPr wrap="none" lIns="0" tIns="0" rIns="0" bIns="0" anchor="ctr"/>
          <a:lstStyle/>
          <a:p>
            <a:pPr>
              <a:lnSpc>
                <a:spcPct val="90000"/>
              </a:lnSpc>
              <a:spcBef>
                <a:spcPct val="40000"/>
              </a:spcBef>
            </a:pPr>
            <a:r>
              <a:rPr lang="en-US" sz="1600">
                <a:solidFill>
                  <a:schemeClr val="bg1"/>
                </a:solidFill>
              </a:rPr>
              <a:t>(..)</a:t>
            </a:r>
          </a:p>
        </p:txBody>
      </p:sp>
      <p:sp>
        <p:nvSpPr>
          <p:cNvPr id="450" name="Line 211"/>
          <p:cNvSpPr>
            <a:spLocks noChangeShapeType="1"/>
          </p:cNvSpPr>
          <p:nvPr/>
        </p:nvSpPr>
        <p:spPr bwMode="auto">
          <a:xfrm>
            <a:off x="5173663" y="5341800"/>
            <a:ext cx="492125" cy="0"/>
          </a:xfrm>
          <a:prstGeom prst="line">
            <a:avLst/>
          </a:prstGeom>
          <a:noFill/>
          <a:ln w="28575">
            <a:solidFill>
              <a:srgbClr val="CC0000"/>
            </a:solidFill>
            <a:round/>
            <a:headEnd/>
            <a:tailEnd/>
          </a:ln>
        </p:spPr>
        <p:txBody>
          <a:bodyPr wrap="none" anchor="ctr"/>
          <a:lstStyle/>
          <a:p>
            <a:endParaRPr lang="en-US"/>
          </a:p>
        </p:txBody>
      </p:sp>
      <p:sp>
        <p:nvSpPr>
          <p:cNvPr id="451" name="Line 212"/>
          <p:cNvSpPr>
            <a:spLocks noChangeShapeType="1"/>
          </p:cNvSpPr>
          <p:nvPr/>
        </p:nvSpPr>
        <p:spPr bwMode="auto">
          <a:xfrm flipV="1">
            <a:off x="5661025" y="5002075"/>
            <a:ext cx="395288" cy="87313"/>
          </a:xfrm>
          <a:prstGeom prst="line">
            <a:avLst/>
          </a:prstGeom>
          <a:noFill/>
          <a:ln w="28575">
            <a:solidFill>
              <a:srgbClr val="CC0000"/>
            </a:solidFill>
            <a:round/>
            <a:headEnd/>
            <a:tailEnd/>
          </a:ln>
        </p:spPr>
        <p:txBody>
          <a:bodyPr wrap="none" anchor="ctr"/>
          <a:lstStyle/>
          <a:p>
            <a:endParaRPr lang="en-US"/>
          </a:p>
        </p:txBody>
      </p:sp>
      <p:sp>
        <p:nvSpPr>
          <p:cNvPr id="452" name="Line 213"/>
          <p:cNvSpPr>
            <a:spLocks noChangeShapeType="1"/>
          </p:cNvSpPr>
          <p:nvPr/>
        </p:nvSpPr>
        <p:spPr bwMode="auto">
          <a:xfrm flipV="1">
            <a:off x="6707188" y="5332275"/>
            <a:ext cx="261937" cy="0"/>
          </a:xfrm>
          <a:prstGeom prst="line">
            <a:avLst/>
          </a:prstGeom>
          <a:noFill/>
          <a:ln w="28575">
            <a:solidFill>
              <a:srgbClr val="CC0000"/>
            </a:solidFill>
            <a:round/>
            <a:headEnd/>
            <a:tailEnd/>
          </a:ln>
        </p:spPr>
        <p:txBody>
          <a:bodyPr wrap="none" anchor="ctr"/>
          <a:lstStyle/>
          <a:p>
            <a:endParaRPr lang="en-US"/>
          </a:p>
        </p:txBody>
      </p:sp>
      <p:sp>
        <p:nvSpPr>
          <p:cNvPr id="453" name="Line 214"/>
          <p:cNvSpPr>
            <a:spLocks noChangeShapeType="1"/>
          </p:cNvSpPr>
          <p:nvPr/>
        </p:nvSpPr>
        <p:spPr bwMode="auto">
          <a:xfrm flipV="1">
            <a:off x="5643563" y="4819513"/>
            <a:ext cx="1458912" cy="1587"/>
          </a:xfrm>
          <a:prstGeom prst="line">
            <a:avLst/>
          </a:prstGeom>
          <a:noFill/>
          <a:ln w="28575">
            <a:solidFill>
              <a:srgbClr val="CC0000"/>
            </a:solidFill>
            <a:round/>
            <a:headEnd/>
            <a:tailEnd/>
          </a:ln>
        </p:spPr>
        <p:txBody>
          <a:bodyPr wrap="none" anchor="ctr"/>
          <a:lstStyle/>
          <a:p>
            <a:endParaRPr lang="en-US"/>
          </a:p>
        </p:txBody>
      </p:sp>
      <p:sp>
        <p:nvSpPr>
          <p:cNvPr id="454" name="Line 215"/>
          <p:cNvSpPr>
            <a:spLocks noChangeShapeType="1"/>
          </p:cNvSpPr>
          <p:nvPr/>
        </p:nvSpPr>
        <p:spPr bwMode="auto">
          <a:xfrm flipV="1">
            <a:off x="6710363" y="5062400"/>
            <a:ext cx="158750" cy="0"/>
          </a:xfrm>
          <a:prstGeom prst="line">
            <a:avLst/>
          </a:prstGeom>
          <a:noFill/>
          <a:ln w="28575">
            <a:solidFill>
              <a:srgbClr val="CC0000"/>
            </a:solidFill>
            <a:round/>
            <a:headEnd/>
            <a:tailEnd/>
          </a:ln>
        </p:spPr>
        <p:txBody>
          <a:bodyPr wrap="none" anchor="ctr"/>
          <a:lstStyle/>
          <a:p>
            <a:endParaRPr lang="en-US"/>
          </a:p>
        </p:txBody>
      </p:sp>
      <p:sp>
        <p:nvSpPr>
          <p:cNvPr id="455" name="Line 216"/>
          <p:cNvSpPr>
            <a:spLocks noChangeShapeType="1"/>
          </p:cNvSpPr>
          <p:nvPr/>
        </p:nvSpPr>
        <p:spPr bwMode="auto">
          <a:xfrm flipV="1">
            <a:off x="5281613" y="4306750"/>
            <a:ext cx="379412" cy="0"/>
          </a:xfrm>
          <a:prstGeom prst="line">
            <a:avLst/>
          </a:prstGeom>
          <a:noFill/>
          <a:ln w="28575">
            <a:solidFill>
              <a:srgbClr val="CC0000"/>
            </a:solidFill>
            <a:round/>
            <a:headEnd/>
            <a:tailEnd/>
          </a:ln>
        </p:spPr>
        <p:txBody>
          <a:bodyPr wrap="none" anchor="ctr"/>
          <a:lstStyle/>
          <a:p>
            <a:endParaRPr lang="en-US"/>
          </a:p>
        </p:txBody>
      </p:sp>
      <p:sp>
        <p:nvSpPr>
          <p:cNvPr id="456" name="AutoShape 222"/>
          <p:cNvSpPr>
            <a:spLocks noChangeArrowheads="1"/>
          </p:cNvSpPr>
          <p:nvPr/>
        </p:nvSpPr>
        <p:spPr bwMode="auto">
          <a:xfrm>
            <a:off x="522287" y="5635475"/>
            <a:ext cx="3108325" cy="790599"/>
          </a:xfrm>
          <a:prstGeom prst="roundRect">
            <a:avLst>
              <a:gd name="adj" fmla="val 11245"/>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tIns="137160" bIns="137160">
            <a:spAutoFit/>
          </a:bodyPr>
          <a:lstStyle/>
          <a:p>
            <a:pPr marL="225425" indent="-225425" algn="l">
              <a:lnSpc>
                <a:spcPct val="90000"/>
              </a:lnSpc>
              <a:spcBef>
                <a:spcPct val="40000"/>
              </a:spcBef>
              <a:buClr>
                <a:srgbClr val="8DACD0"/>
              </a:buClr>
              <a:buSzPct val="80000"/>
              <a:buFont typeface="Wingdings" pitchFamily="2" charset="2"/>
              <a:buBlip>
                <a:blip r:embed="rId3"/>
              </a:buBlip>
              <a:defRPr/>
            </a:pPr>
            <a:r>
              <a:rPr lang="en-US" sz="1600"/>
              <a:t>Find and work with a portion of a large map</a:t>
            </a:r>
          </a:p>
        </p:txBody>
      </p:sp>
      <p:pic>
        <p:nvPicPr>
          <p:cNvPr id="457" name="Picture 219" descr="Search01"/>
          <p:cNvPicPr>
            <a:picLocks noChangeAspect="1" noChangeArrowheads="1"/>
          </p:cNvPicPr>
          <p:nvPr/>
        </p:nvPicPr>
        <p:blipFill>
          <a:blip r:embed="rId4" cstate="print"/>
          <a:srcRect/>
          <a:stretch>
            <a:fillRect/>
          </a:stretch>
        </p:blipFill>
        <p:spPr bwMode="auto">
          <a:xfrm rot="2023397">
            <a:off x="3277282" y="4272204"/>
            <a:ext cx="779462" cy="1606550"/>
          </a:xfrm>
          <a:prstGeom prst="rect">
            <a:avLst/>
          </a:prstGeom>
          <a:noFill/>
          <a:ln w="9525">
            <a:noFill/>
            <a:miter lim="800000"/>
            <a:headEnd/>
            <a:tailEnd/>
          </a:ln>
        </p:spPr>
      </p:pic>
      <p:sp>
        <p:nvSpPr>
          <p:cNvPr id="458" name="Line 223"/>
          <p:cNvSpPr>
            <a:spLocks noChangeShapeType="1"/>
          </p:cNvSpPr>
          <p:nvPr/>
        </p:nvSpPr>
        <p:spPr bwMode="auto">
          <a:xfrm flipH="1">
            <a:off x="5060950" y="4030525"/>
            <a:ext cx="590550" cy="0"/>
          </a:xfrm>
          <a:prstGeom prst="line">
            <a:avLst/>
          </a:prstGeom>
          <a:noFill/>
          <a:ln w="28575">
            <a:solidFill>
              <a:srgbClr val="CC0000"/>
            </a:solidFill>
            <a:round/>
            <a:headEnd/>
            <a:tailEnd/>
          </a:ln>
        </p:spPr>
        <p:txBody>
          <a:bodyPr wrap="none" anchor="ctr"/>
          <a:lstStyle/>
          <a:p>
            <a:endParaRPr lang="en-US"/>
          </a:p>
        </p:txBody>
      </p:sp>
      <p:sp>
        <p:nvSpPr>
          <p:cNvPr id="459" name="Line 224"/>
          <p:cNvSpPr>
            <a:spLocks noChangeShapeType="1"/>
          </p:cNvSpPr>
          <p:nvPr/>
        </p:nvSpPr>
        <p:spPr bwMode="auto">
          <a:xfrm flipH="1">
            <a:off x="6635750" y="4030525"/>
            <a:ext cx="285750" cy="0"/>
          </a:xfrm>
          <a:prstGeom prst="line">
            <a:avLst/>
          </a:prstGeom>
          <a:noFill/>
          <a:ln w="28575">
            <a:solidFill>
              <a:srgbClr val="CC0000"/>
            </a:solidFill>
            <a:round/>
            <a:headEnd/>
            <a:tailEnd/>
          </a:ln>
        </p:spPr>
        <p:txBody>
          <a:bodyPr wrap="none" anchor="ctr"/>
          <a:lstStyle/>
          <a:p>
            <a:endParaRPr lang="en-US"/>
          </a:p>
        </p:txBody>
      </p:sp>
      <p:sp>
        <p:nvSpPr>
          <p:cNvPr id="460" name="Rectangle 204"/>
          <p:cNvSpPr>
            <a:spLocks noChangeArrowheads="1"/>
          </p:cNvSpPr>
          <p:nvPr/>
        </p:nvSpPr>
        <p:spPr bwMode="auto">
          <a:xfrm>
            <a:off x="5959475" y="4910000"/>
            <a:ext cx="238125" cy="219075"/>
          </a:xfrm>
          <a:prstGeom prst="rect">
            <a:avLst/>
          </a:prstGeom>
          <a:solidFill>
            <a:srgbClr val="993300"/>
          </a:solidFill>
          <a:ln w="9525" algn="ctr">
            <a:noFill/>
            <a:miter lim="800000"/>
            <a:headEnd/>
            <a:tailEnd/>
          </a:ln>
        </p:spPr>
        <p:txBody>
          <a:bodyPr wrap="none" anchor="ctr"/>
          <a:lstStyle/>
          <a:p>
            <a:pPr>
              <a:lnSpc>
                <a:spcPct val="90000"/>
              </a:lnSpc>
              <a:spcBef>
                <a:spcPct val="40000"/>
              </a:spcBef>
            </a:pPr>
            <a:r>
              <a:rPr lang="en-US" sz="1200">
                <a:solidFill>
                  <a:schemeClr val="bg1"/>
                </a:solidFill>
              </a:rPr>
              <a:t>X</a:t>
            </a:r>
          </a:p>
        </p:txBody>
      </p:sp>
      <p:grpSp>
        <p:nvGrpSpPr>
          <p:cNvPr id="461" name="Group 181"/>
          <p:cNvGrpSpPr>
            <a:grpSpLocks/>
          </p:cNvGrpSpPr>
          <p:nvPr/>
        </p:nvGrpSpPr>
        <p:grpSpPr bwMode="auto">
          <a:xfrm>
            <a:off x="6059488" y="4246425"/>
            <a:ext cx="238125" cy="219075"/>
            <a:chOff x="1581" y="2428"/>
            <a:chExt cx="150" cy="138"/>
          </a:xfrm>
        </p:grpSpPr>
        <p:sp>
          <p:nvSpPr>
            <p:cNvPr id="462" name="Rectangle 182"/>
            <p:cNvSpPr>
              <a:spLocks noChangeArrowheads="1"/>
            </p:cNvSpPr>
            <p:nvPr/>
          </p:nvSpPr>
          <p:spPr bwMode="auto">
            <a:xfrm>
              <a:off x="1581" y="2428"/>
              <a:ext cx="150" cy="138"/>
            </a:xfrm>
            <a:prstGeom prst="rect">
              <a:avLst/>
            </a:prstGeom>
            <a:solidFill>
              <a:srgbClr val="333399"/>
            </a:solidFill>
            <a:ln w="9525" algn="ctr">
              <a:noFill/>
              <a:miter lim="800000"/>
              <a:headEnd/>
              <a:tailEnd/>
            </a:ln>
          </p:spPr>
          <p:txBody>
            <a:bodyPr wrap="none" anchor="ctr"/>
            <a:lstStyle/>
            <a:p>
              <a:pPr>
                <a:lnSpc>
                  <a:spcPct val="90000"/>
                </a:lnSpc>
                <a:spcBef>
                  <a:spcPct val="40000"/>
                </a:spcBef>
              </a:pPr>
              <a:endParaRPr lang="en-US">
                <a:solidFill>
                  <a:schemeClr val="bg1"/>
                </a:solidFill>
              </a:endParaRPr>
            </a:p>
          </p:txBody>
        </p:sp>
        <p:sp>
          <p:nvSpPr>
            <p:cNvPr id="463" name="Rectangle 183"/>
            <p:cNvSpPr>
              <a:spLocks noChangeArrowheads="1"/>
            </p:cNvSpPr>
            <p:nvPr/>
          </p:nvSpPr>
          <p:spPr bwMode="auto">
            <a:xfrm>
              <a:off x="1592" y="2441"/>
              <a:ext cx="125" cy="27"/>
            </a:xfrm>
            <a:prstGeom prst="rect">
              <a:avLst/>
            </a:prstGeom>
            <a:solidFill>
              <a:schemeClr val="bg1"/>
            </a:solidFill>
            <a:ln w="9525" algn="ctr">
              <a:noFill/>
              <a:miter lim="800000"/>
              <a:headEnd/>
              <a:tailEnd/>
            </a:ln>
          </p:spPr>
          <p:txBody>
            <a:bodyPr wrap="none" anchor="ctr"/>
            <a:lstStyle/>
            <a:p>
              <a:endParaRPr lang="en-US"/>
            </a:p>
          </p:txBody>
        </p:sp>
        <p:sp>
          <p:nvSpPr>
            <p:cNvPr id="464" name="Rectangle 184"/>
            <p:cNvSpPr>
              <a:spLocks noChangeArrowheads="1"/>
            </p:cNvSpPr>
            <p:nvPr/>
          </p:nvSpPr>
          <p:spPr bwMode="auto">
            <a:xfrm>
              <a:off x="1594" y="2477"/>
              <a:ext cx="29" cy="27"/>
            </a:xfrm>
            <a:prstGeom prst="rect">
              <a:avLst/>
            </a:prstGeom>
            <a:solidFill>
              <a:schemeClr val="bg1"/>
            </a:solidFill>
            <a:ln w="9525" algn="ctr">
              <a:noFill/>
              <a:miter lim="800000"/>
              <a:headEnd/>
              <a:tailEnd/>
            </a:ln>
          </p:spPr>
          <p:txBody>
            <a:bodyPr wrap="none" anchor="ctr"/>
            <a:lstStyle/>
            <a:p>
              <a:endParaRPr lang="en-US"/>
            </a:p>
          </p:txBody>
        </p:sp>
        <p:sp>
          <p:nvSpPr>
            <p:cNvPr id="465" name="Rectangle 185"/>
            <p:cNvSpPr>
              <a:spLocks noChangeArrowheads="1"/>
            </p:cNvSpPr>
            <p:nvPr/>
          </p:nvSpPr>
          <p:spPr bwMode="auto">
            <a:xfrm>
              <a:off x="1640" y="2477"/>
              <a:ext cx="29" cy="27"/>
            </a:xfrm>
            <a:prstGeom prst="rect">
              <a:avLst/>
            </a:prstGeom>
            <a:solidFill>
              <a:schemeClr val="bg1"/>
            </a:solidFill>
            <a:ln w="9525" algn="ctr">
              <a:noFill/>
              <a:miter lim="800000"/>
              <a:headEnd/>
              <a:tailEnd/>
            </a:ln>
          </p:spPr>
          <p:txBody>
            <a:bodyPr wrap="none" anchor="ctr"/>
            <a:lstStyle/>
            <a:p>
              <a:endParaRPr lang="en-US"/>
            </a:p>
          </p:txBody>
        </p:sp>
        <p:sp>
          <p:nvSpPr>
            <p:cNvPr id="466" name="Rectangle 186"/>
            <p:cNvSpPr>
              <a:spLocks noChangeArrowheads="1"/>
            </p:cNvSpPr>
            <p:nvPr/>
          </p:nvSpPr>
          <p:spPr bwMode="auto">
            <a:xfrm>
              <a:off x="1686" y="2477"/>
              <a:ext cx="29" cy="27"/>
            </a:xfrm>
            <a:prstGeom prst="rect">
              <a:avLst/>
            </a:prstGeom>
            <a:solidFill>
              <a:schemeClr val="bg1"/>
            </a:solidFill>
            <a:ln w="9525" algn="ctr">
              <a:noFill/>
              <a:miter lim="800000"/>
              <a:headEnd/>
              <a:tailEnd/>
            </a:ln>
          </p:spPr>
          <p:txBody>
            <a:bodyPr wrap="none" anchor="ctr"/>
            <a:lstStyle/>
            <a:p>
              <a:endParaRPr lang="en-US"/>
            </a:p>
          </p:txBody>
        </p:sp>
        <p:sp>
          <p:nvSpPr>
            <p:cNvPr id="467" name="Rectangle 187"/>
            <p:cNvSpPr>
              <a:spLocks noChangeArrowheads="1"/>
            </p:cNvSpPr>
            <p:nvPr/>
          </p:nvSpPr>
          <p:spPr bwMode="auto">
            <a:xfrm>
              <a:off x="1686" y="2513"/>
              <a:ext cx="29" cy="27"/>
            </a:xfrm>
            <a:prstGeom prst="rect">
              <a:avLst/>
            </a:prstGeom>
            <a:solidFill>
              <a:schemeClr val="bg1"/>
            </a:solidFill>
            <a:ln w="9525" algn="ctr">
              <a:noFill/>
              <a:miter lim="800000"/>
              <a:headEnd/>
              <a:tailEnd/>
            </a:ln>
          </p:spPr>
          <p:txBody>
            <a:bodyPr wrap="none" anchor="ctr"/>
            <a:lstStyle/>
            <a:p>
              <a:endParaRPr lang="en-US"/>
            </a:p>
          </p:txBody>
        </p:sp>
        <p:sp>
          <p:nvSpPr>
            <p:cNvPr id="468" name="Rectangle 188"/>
            <p:cNvSpPr>
              <a:spLocks noChangeArrowheads="1"/>
            </p:cNvSpPr>
            <p:nvPr/>
          </p:nvSpPr>
          <p:spPr bwMode="auto">
            <a:xfrm>
              <a:off x="1594" y="2515"/>
              <a:ext cx="29" cy="27"/>
            </a:xfrm>
            <a:prstGeom prst="rect">
              <a:avLst/>
            </a:prstGeom>
            <a:solidFill>
              <a:schemeClr val="bg1"/>
            </a:solidFill>
            <a:ln w="9525" algn="ctr">
              <a:noFill/>
              <a:miter lim="800000"/>
              <a:headEnd/>
              <a:tailEnd/>
            </a:ln>
          </p:spPr>
          <p:txBody>
            <a:bodyPr wrap="none" anchor="ctr"/>
            <a:lstStyle/>
            <a:p>
              <a:endParaRPr lang="en-US"/>
            </a:p>
          </p:txBody>
        </p:sp>
        <p:sp>
          <p:nvSpPr>
            <p:cNvPr id="469" name="Line 189"/>
            <p:cNvSpPr>
              <a:spLocks noChangeShapeType="1"/>
            </p:cNvSpPr>
            <p:nvPr/>
          </p:nvSpPr>
          <p:spPr bwMode="auto">
            <a:xfrm>
              <a:off x="1652" y="2517"/>
              <a:ext cx="0" cy="30"/>
            </a:xfrm>
            <a:prstGeom prst="line">
              <a:avLst/>
            </a:prstGeom>
            <a:noFill/>
            <a:ln w="12700">
              <a:solidFill>
                <a:schemeClr val="bg1"/>
              </a:solidFill>
              <a:round/>
              <a:headEnd/>
              <a:tailEnd/>
            </a:ln>
          </p:spPr>
          <p:txBody>
            <a:bodyPr wrap="none" anchor="ctr"/>
            <a:lstStyle/>
            <a:p>
              <a:endParaRPr lang="en-US"/>
            </a:p>
          </p:txBody>
        </p:sp>
        <p:sp>
          <p:nvSpPr>
            <p:cNvPr id="470" name="Line 190"/>
            <p:cNvSpPr>
              <a:spLocks noChangeShapeType="1"/>
            </p:cNvSpPr>
            <p:nvPr/>
          </p:nvSpPr>
          <p:spPr bwMode="auto">
            <a:xfrm rot="5400000">
              <a:off x="1652" y="2517"/>
              <a:ext cx="0" cy="30"/>
            </a:xfrm>
            <a:prstGeom prst="line">
              <a:avLst/>
            </a:prstGeom>
            <a:noFill/>
            <a:ln w="12700">
              <a:solidFill>
                <a:schemeClr val="bg1"/>
              </a:solidFill>
              <a:round/>
              <a:headEnd/>
              <a:tailEnd/>
            </a:ln>
          </p:spPr>
          <p:txBody>
            <a:bodyPr wrap="none" anchor="ctr"/>
            <a:lstStyle/>
            <a:p>
              <a:endParaRPr lang="en-US"/>
            </a:p>
          </p:txBody>
        </p:sp>
      </p:grpSp>
      <p:sp>
        <p:nvSpPr>
          <p:cNvPr id="471" name="Line 225"/>
          <p:cNvSpPr>
            <a:spLocks noChangeShapeType="1"/>
          </p:cNvSpPr>
          <p:nvPr/>
        </p:nvSpPr>
        <p:spPr bwMode="auto">
          <a:xfrm flipH="1">
            <a:off x="6604000" y="4303575"/>
            <a:ext cx="730250" cy="0"/>
          </a:xfrm>
          <a:prstGeom prst="line">
            <a:avLst/>
          </a:prstGeom>
          <a:noFill/>
          <a:ln w="28575">
            <a:solidFill>
              <a:srgbClr val="CC0000"/>
            </a:solidFill>
            <a:round/>
            <a:headEnd/>
            <a:tailEnd/>
          </a:ln>
        </p:spPr>
        <p:txBody>
          <a:bodyPr wrap="none" anchor="ctr"/>
          <a:lstStyle/>
          <a:p>
            <a:endParaRPr lang="en-US"/>
          </a:p>
        </p:txBody>
      </p:sp>
    </p:spTree>
    <p:extLst>
      <p:ext uri="{BB962C8B-B14F-4D97-AF65-F5344CB8AC3E}">
        <p14:creationId xmlns:p14="http://schemas.microsoft.com/office/powerpoint/2010/main" val="152400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p:cTn id="10" dur="500"/>
                                        <p:tgtEl>
                                          <p:spTgt spid="26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4"/>
                                        </p:tgtEl>
                                        <p:attrNameLst>
                                          <p:attrName>style.visibility</p:attrName>
                                        </p:attrNameLst>
                                      </p:cBhvr>
                                      <p:to>
                                        <p:strVal val="visible"/>
                                      </p:to>
                                    </p:set>
                                    <p:animEffect transition="in" filter="fade">
                                      <p:cBhvr>
                                        <p:cTn id="14" dur="500"/>
                                        <p:tgtEl>
                                          <p:spTgt spid="25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8"/>
                                        </p:tgtEl>
                                        <p:attrNameLst>
                                          <p:attrName>style.visibility</p:attrName>
                                        </p:attrNameLst>
                                      </p:cBhvr>
                                      <p:to>
                                        <p:strVal val="visible"/>
                                      </p:to>
                                    </p:set>
                                    <p:animEffect transition="in" filter="fade">
                                      <p:cBhvr>
                                        <p:cTn id="17" dur="500"/>
                                        <p:tgtEl>
                                          <p:spTgt spid="26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fade">
                                      <p:cBhvr>
                                        <p:cTn id="21" dur="500"/>
                                        <p:tgtEl>
                                          <p:spTgt spid="2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7"/>
                                        </p:tgtEl>
                                        <p:attrNameLst>
                                          <p:attrName>style.visibility</p:attrName>
                                        </p:attrNameLst>
                                      </p:cBhvr>
                                      <p:to>
                                        <p:strVal val="visible"/>
                                      </p:to>
                                    </p:set>
                                    <p:animEffect transition="in" filter="fade">
                                      <p:cBhvr>
                                        <p:cTn id="24"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4" grpId="0" animBg="1"/>
      <p:bldP spid="265" grpId="0" animBg="1"/>
      <p:bldP spid="267" grpId="0" animBg="1"/>
      <p:bldP spid="268" grpId="0" animBg="1"/>
      <p:bldP spid="2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53" y="1447800"/>
            <a:ext cx="7238647" cy="51899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Editor Overview</a:t>
            </a:r>
            <a:endParaRPr lang="pt-PT" dirty="0"/>
          </a:p>
        </p:txBody>
      </p:sp>
      <p:sp>
        <p:nvSpPr>
          <p:cNvPr id="5" name="Footer Placeholder 4"/>
          <p:cNvSpPr>
            <a:spLocks noGrp="1"/>
          </p:cNvSpPr>
          <p:nvPr>
            <p:ph type="ftr" sz="quarter" idx="13"/>
          </p:nvPr>
        </p:nvSpPr>
        <p:spPr/>
        <p:txBody>
          <a:bodyPr/>
          <a:lstStyle/>
          <a:p>
            <a:r>
              <a:rPr lang="pt-PT" noProof="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56</a:t>
            </a:fld>
            <a:endParaRPr lang="pt-PT" dirty="0"/>
          </a:p>
        </p:txBody>
      </p:sp>
    </p:spTree>
    <p:extLst>
      <p:ext uri="{BB962C8B-B14F-4D97-AF65-F5344CB8AC3E}">
        <p14:creationId xmlns:p14="http://schemas.microsoft.com/office/powerpoint/2010/main" val="89824311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Pipelines</a:t>
            </a:r>
          </a:p>
        </p:txBody>
      </p:sp>
      <p:sp>
        <p:nvSpPr>
          <p:cNvPr id="11" name="Subtitle 10"/>
          <p:cNvSpPr>
            <a:spLocks noGrp="1"/>
          </p:cNvSpPr>
          <p:nvPr>
            <p:ph type="subTitle" idx="1"/>
          </p:nvPr>
        </p:nvSpPr>
        <p:spPr/>
        <p:txBody>
          <a:bodyPr/>
          <a:lstStyle/>
          <a:p>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57</a:t>
            </a:fld>
            <a:endParaRPr lang="pt-PT" dirty="0"/>
          </a:p>
        </p:txBody>
      </p:sp>
    </p:spTree>
    <p:extLst>
      <p:ext uri="{BB962C8B-B14F-4D97-AF65-F5344CB8AC3E}">
        <p14:creationId xmlns:p14="http://schemas.microsoft.com/office/powerpoint/2010/main" val="88512153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smtClean="0"/>
              <a:t>What Is a Pipeline?</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58</a:t>
            </a:fld>
            <a:endParaRPr lang="pt-PT" dirty="0"/>
          </a:p>
        </p:txBody>
      </p:sp>
      <p:sp>
        <p:nvSpPr>
          <p:cNvPr id="43" name="AutoShape 102"/>
          <p:cNvSpPr>
            <a:spLocks noChangeArrowheads="1"/>
          </p:cNvSpPr>
          <p:nvPr/>
        </p:nvSpPr>
        <p:spPr bwMode="auto">
          <a:xfrm>
            <a:off x="998537" y="4279900"/>
            <a:ext cx="1693863" cy="2068512"/>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dirty="0"/>
              <a:t>Receive Pipeline</a:t>
            </a:r>
          </a:p>
        </p:txBody>
      </p:sp>
      <p:sp>
        <p:nvSpPr>
          <p:cNvPr id="44" name="AutoShape 101"/>
          <p:cNvSpPr>
            <a:spLocks noChangeArrowheads="1"/>
          </p:cNvSpPr>
          <p:nvPr/>
        </p:nvSpPr>
        <p:spPr bwMode="auto">
          <a:xfrm>
            <a:off x="4706937" y="4279900"/>
            <a:ext cx="1693863" cy="2068512"/>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dirty="0"/>
              <a:t>Send Pipeline</a:t>
            </a:r>
          </a:p>
        </p:txBody>
      </p:sp>
      <p:sp>
        <p:nvSpPr>
          <p:cNvPr id="45" name="AutoShape 74"/>
          <p:cNvSpPr>
            <a:spLocks noChangeArrowheads="1"/>
          </p:cNvSpPr>
          <p:nvPr/>
        </p:nvSpPr>
        <p:spPr bwMode="auto">
          <a:xfrm>
            <a:off x="2852737" y="4279900"/>
            <a:ext cx="1693863" cy="2068512"/>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dirty="0"/>
              <a:t>Orchestration</a:t>
            </a:r>
          </a:p>
        </p:txBody>
      </p:sp>
      <p:sp>
        <p:nvSpPr>
          <p:cNvPr id="46" name="Line 19"/>
          <p:cNvSpPr>
            <a:spLocks noChangeShapeType="1"/>
          </p:cNvSpPr>
          <p:nvPr/>
        </p:nvSpPr>
        <p:spPr bwMode="auto">
          <a:xfrm flipH="1" flipV="1">
            <a:off x="1592262" y="6080125"/>
            <a:ext cx="1182688" cy="468312"/>
          </a:xfrm>
          <a:prstGeom prst="line">
            <a:avLst/>
          </a:prstGeom>
          <a:noFill/>
          <a:ln w="38100">
            <a:solidFill>
              <a:srgbClr val="CC0000"/>
            </a:solidFill>
            <a:round/>
            <a:headEnd/>
            <a:tailEnd/>
          </a:ln>
          <a:effectLst/>
        </p:spPr>
        <p:txBody>
          <a:bodyPr anchor="ctr"/>
          <a:lstStyle/>
          <a:p>
            <a:endParaRPr lang="en-US"/>
          </a:p>
        </p:txBody>
      </p:sp>
      <p:sp>
        <p:nvSpPr>
          <p:cNvPr id="47" name="AutoShape 20"/>
          <p:cNvSpPr>
            <a:spLocks noChangeArrowheads="1"/>
          </p:cNvSpPr>
          <p:nvPr/>
        </p:nvSpPr>
        <p:spPr bwMode="auto">
          <a:xfrm flipV="1">
            <a:off x="1352550" y="4684712"/>
            <a:ext cx="438150" cy="1401763"/>
          </a:xfrm>
          <a:prstGeom prst="roundRect">
            <a:avLst>
              <a:gd name="adj" fmla="val 8222"/>
            </a:avLst>
          </a:prstGeom>
          <a:noFill/>
          <a:ln w="38100" algn="ctr">
            <a:solidFill>
              <a:srgbClr val="CC0000"/>
            </a:solidFill>
            <a:round/>
            <a:headEnd/>
            <a:tailEnd/>
          </a:ln>
          <a:effectLst/>
        </p:spPr>
        <p:txBody>
          <a:bodyPr wrap="none" anchor="ctr"/>
          <a:lstStyle/>
          <a:p>
            <a:endParaRPr lang="en-US"/>
          </a:p>
        </p:txBody>
      </p:sp>
      <p:sp>
        <p:nvSpPr>
          <p:cNvPr id="48" name="Text Box 21"/>
          <p:cNvSpPr txBox="1">
            <a:spLocks noChangeArrowheads="1"/>
          </p:cNvSpPr>
          <p:nvPr/>
        </p:nvSpPr>
        <p:spPr bwMode="auto">
          <a:xfrm>
            <a:off x="2846848" y="6447068"/>
            <a:ext cx="1725152" cy="258532"/>
          </a:xfrm>
          <a:prstGeom prst="rect">
            <a:avLst/>
          </a:prstGeom>
          <a:noFill/>
          <a:ln w="9525" algn="ctr">
            <a:noFill/>
            <a:miter lim="800000"/>
            <a:headEnd/>
            <a:tailEnd/>
          </a:ln>
          <a:effectLst/>
        </p:spPr>
        <p:txBody>
          <a:bodyPr wrap="none">
            <a:spAutoFit/>
          </a:bodyPr>
          <a:lstStyle/>
          <a:p>
            <a:pPr>
              <a:lnSpc>
                <a:spcPct val="90000"/>
              </a:lnSpc>
              <a:spcBef>
                <a:spcPct val="40000"/>
              </a:spcBef>
            </a:pPr>
            <a:r>
              <a:rPr lang="en-US" sz="1200" b="1" dirty="0"/>
              <a:t>Pipeline Components</a:t>
            </a:r>
          </a:p>
        </p:txBody>
      </p:sp>
      <p:pic>
        <p:nvPicPr>
          <p:cNvPr id="49" name="Picture 39" descr="ServerProcess01"/>
          <p:cNvPicPr>
            <a:picLocks noChangeAspect="1" noChangeArrowheads="1"/>
          </p:cNvPicPr>
          <p:nvPr/>
        </p:nvPicPr>
        <p:blipFill>
          <a:blip r:embed="rId3" cstate="print"/>
          <a:srcRect/>
          <a:stretch>
            <a:fillRect/>
          </a:stretch>
        </p:blipFill>
        <p:spPr bwMode="auto">
          <a:xfrm>
            <a:off x="1412875" y="4835525"/>
            <a:ext cx="311150" cy="239712"/>
          </a:xfrm>
          <a:prstGeom prst="rect">
            <a:avLst/>
          </a:prstGeom>
          <a:noFill/>
        </p:spPr>
      </p:pic>
      <p:pic>
        <p:nvPicPr>
          <p:cNvPr id="50" name="Picture 56" descr="ServerProcess01"/>
          <p:cNvPicPr>
            <a:picLocks noChangeAspect="1" noChangeArrowheads="1"/>
          </p:cNvPicPr>
          <p:nvPr/>
        </p:nvPicPr>
        <p:blipFill>
          <a:blip r:embed="rId3" cstate="print"/>
          <a:srcRect/>
          <a:stretch>
            <a:fillRect/>
          </a:stretch>
        </p:blipFill>
        <p:spPr bwMode="auto">
          <a:xfrm>
            <a:off x="1409700" y="5118100"/>
            <a:ext cx="311150" cy="239712"/>
          </a:xfrm>
          <a:prstGeom prst="rect">
            <a:avLst/>
          </a:prstGeom>
          <a:noFill/>
        </p:spPr>
      </p:pic>
      <p:pic>
        <p:nvPicPr>
          <p:cNvPr id="51" name="Picture 57" descr="ServerProcess01"/>
          <p:cNvPicPr>
            <a:picLocks noChangeAspect="1" noChangeArrowheads="1"/>
          </p:cNvPicPr>
          <p:nvPr/>
        </p:nvPicPr>
        <p:blipFill>
          <a:blip r:embed="rId3" cstate="print"/>
          <a:srcRect/>
          <a:stretch>
            <a:fillRect/>
          </a:stretch>
        </p:blipFill>
        <p:spPr bwMode="auto">
          <a:xfrm>
            <a:off x="1406525" y="5407025"/>
            <a:ext cx="311150" cy="239712"/>
          </a:xfrm>
          <a:prstGeom prst="rect">
            <a:avLst/>
          </a:prstGeom>
          <a:noFill/>
        </p:spPr>
      </p:pic>
      <p:pic>
        <p:nvPicPr>
          <p:cNvPr id="52" name="Picture 58" descr="ServerProcess01"/>
          <p:cNvPicPr>
            <a:picLocks noChangeAspect="1" noChangeArrowheads="1"/>
          </p:cNvPicPr>
          <p:nvPr/>
        </p:nvPicPr>
        <p:blipFill>
          <a:blip r:embed="rId3" cstate="print"/>
          <a:srcRect/>
          <a:stretch>
            <a:fillRect/>
          </a:stretch>
        </p:blipFill>
        <p:spPr bwMode="auto">
          <a:xfrm>
            <a:off x="1403350" y="5692775"/>
            <a:ext cx="311150" cy="239712"/>
          </a:xfrm>
          <a:prstGeom prst="rect">
            <a:avLst/>
          </a:prstGeom>
          <a:noFill/>
        </p:spPr>
      </p:pic>
      <p:pic>
        <p:nvPicPr>
          <p:cNvPr id="53" name="Picture 59" descr="ServerProcess01"/>
          <p:cNvPicPr>
            <a:picLocks noChangeAspect="1" noChangeArrowheads="1"/>
          </p:cNvPicPr>
          <p:nvPr/>
        </p:nvPicPr>
        <p:blipFill>
          <a:blip r:embed="rId3" cstate="print"/>
          <a:srcRect/>
          <a:stretch>
            <a:fillRect/>
          </a:stretch>
        </p:blipFill>
        <p:spPr bwMode="auto">
          <a:xfrm>
            <a:off x="5703887" y="5046662"/>
            <a:ext cx="311150" cy="239713"/>
          </a:xfrm>
          <a:prstGeom prst="rect">
            <a:avLst/>
          </a:prstGeom>
          <a:noFill/>
        </p:spPr>
      </p:pic>
      <p:pic>
        <p:nvPicPr>
          <p:cNvPr id="54" name="Picture 60" descr="ServerProcess01"/>
          <p:cNvPicPr>
            <a:picLocks noChangeAspect="1" noChangeArrowheads="1"/>
          </p:cNvPicPr>
          <p:nvPr/>
        </p:nvPicPr>
        <p:blipFill>
          <a:blip r:embed="rId3" cstate="print"/>
          <a:srcRect/>
          <a:stretch>
            <a:fillRect/>
          </a:stretch>
        </p:blipFill>
        <p:spPr bwMode="auto">
          <a:xfrm>
            <a:off x="5700712" y="5373687"/>
            <a:ext cx="311150" cy="239713"/>
          </a:xfrm>
          <a:prstGeom prst="rect">
            <a:avLst/>
          </a:prstGeom>
          <a:noFill/>
        </p:spPr>
      </p:pic>
      <p:pic>
        <p:nvPicPr>
          <p:cNvPr id="55" name="Picture 61" descr="ServerProcess01"/>
          <p:cNvPicPr>
            <a:picLocks noChangeAspect="1" noChangeArrowheads="1"/>
          </p:cNvPicPr>
          <p:nvPr/>
        </p:nvPicPr>
        <p:blipFill>
          <a:blip r:embed="rId3" cstate="print"/>
          <a:srcRect/>
          <a:stretch>
            <a:fillRect/>
          </a:stretch>
        </p:blipFill>
        <p:spPr bwMode="auto">
          <a:xfrm>
            <a:off x="5697537" y="5678487"/>
            <a:ext cx="311150" cy="239713"/>
          </a:xfrm>
          <a:prstGeom prst="rect">
            <a:avLst/>
          </a:prstGeom>
          <a:noFill/>
        </p:spPr>
      </p:pic>
      <p:sp>
        <p:nvSpPr>
          <p:cNvPr id="56" name="AutoShape 62"/>
          <p:cNvSpPr>
            <a:spLocks noChangeArrowheads="1"/>
          </p:cNvSpPr>
          <p:nvPr/>
        </p:nvSpPr>
        <p:spPr bwMode="auto">
          <a:xfrm flipV="1">
            <a:off x="5646737" y="4937125"/>
            <a:ext cx="438150" cy="1058862"/>
          </a:xfrm>
          <a:prstGeom prst="roundRect">
            <a:avLst>
              <a:gd name="adj" fmla="val 8222"/>
            </a:avLst>
          </a:prstGeom>
          <a:noFill/>
          <a:ln w="38100" algn="ctr">
            <a:solidFill>
              <a:srgbClr val="CC0000"/>
            </a:solidFill>
            <a:round/>
            <a:headEnd/>
            <a:tailEnd/>
          </a:ln>
          <a:effectLst/>
        </p:spPr>
        <p:txBody>
          <a:bodyPr wrap="none" anchor="ctr"/>
          <a:lstStyle/>
          <a:p>
            <a:endParaRPr lang="en-US"/>
          </a:p>
        </p:txBody>
      </p:sp>
      <p:sp>
        <p:nvSpPr>
          <p:cNvPr id="57" name="Line 63"/>
          <p:cNvSpPr>
            <a:spLocks noChangeShapeType="1"/>
          </p:cNvSpPr>
          <p:nvPr/>
        </p:nvSpPr>
        <p:spPr bwMode="auto">
          <a:xfrm flipV="1">
            <a:off x="4621212" y="6002337"/>
            <a:ext cx="1290638" cy="549275"/>
          </a:xfrm>
          <a:prstGeom prst="line">
            <a:avLst/>
          </a:prstGeom>
          <a:noFill/>
          <a:ln w="38100">
            <a:solidFill>
              <a:srgbClr val="CC0000"/>
            </a:solidFill>
            <a:round/>
            <a:headEnd/>
            <a:tailEnd/>
          </a:ln>
          <a:effectLst/>
        </p:spPr>
        <p:txBody>
          <a:bodyPr anchor="ctr"/>
          <a:lstStyle/>
          <a:p>
            <a:endParaRPr lang="en-US"/>
          </a:p>
        </p:txBody>
      </p:sp>
      <p:sp>
        <p:nvSpPr>
          <p:cNvPr id="58" name="AutoShape 103"/>
          <p:cNvSpPr>
            <a:spLocks noChangeArrowheads="1"/>
          </p:cNvSpPr>
          <p:nvPr/>
        </p:nvSpPr>
        <p:spPr bwMode="auto">
          <a:xfrm>
            <a:off x="1882775" y="1416364"/>
            <a:ext cx="7032625" cy="2774636"/>
          </a:xfrm>
          <a:prstGeom prst="roundRect">
            <a:avLst>
              <a:gd name="adj" fmla="val 457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Use pipelines to:</a:t>
            </a:r>
          </a:p>
        </p:txBody>
      </p:sp>
      <p:sp>
        <p:nvSpPr>
          <p:cNvPr id="59" name="AutoShape 104"/>
          <p:cNvSpPr>
            <a:spLocks noChangeArrowheads="1"/>
          </p:cNvSpPr>
          <p:nvPr/>
        </p:nvSpPr>
        <p:spPr bwMode="auto">
          <a:xfrm>
            <a:off x="2111375" y="1810064"/>
            <a:ext cx="6575425" cy="2139636"/>
          </a:xfrm>
          <a:prstGeom prst="roundRect">
            <a:avLst>
              <a:gd name="adj" fmla="val 4155"/>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4"/>
              </a:buBlip>
            </a:pPr>
            <a:r>
              <a:rPr lang="en-US" sz="1600" dirty="0"/>
              <a:t>Normalize data from various formats to XML</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Translate data from XML to various formats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Assemble and disassemble documents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Decode and encode documents </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Decrypt and encrypt documents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Assign and verify digital signatures</a:t>
            </a:r>
          </a:p>
        </p:txBody>
      </p:sp>
      <p:sp>
        <p:nvSpPr>
          <p:cNvPr id="60" name="Freeform 106"/>
          <p:cNvSpPr>
            <a:spLocks/>
          </p:cNvSpPr>
          <p:nvPr/>
        </p:nvSpPr>
        <p:spPr bwMode="auto">
          <a:xfrm rot="-5400000">
            <a:off x="928688" y="4565649"/>
            <a:ext cx="165100" cy="669925"/>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a:p>
        </p:txBody>
      </p:sp>
      <p:pic>
        <p:nvPicPr>
          <p:cNvPr id="61" name="Picture 107" descr="Documen_Writing01"/>
          <p:cNvPicPr>
            <a:picLocks noChangeAspect="1" noChangeArrowheads="1"/>
          </p:cNvPicPr>
          <p:nvPr/>
        </p:nvPicPr>
        <p:blipFill>
          <a:blip r:embed="rId5" cstate="print"/>
          <a:srcRect/>
          <a:stretch>
            <a:fillRect/>
          </a:stretch>
        </p:blipFill>
        <p:spPr bwMode="auto">
          <a:xfrm>
            <a:off x="6723062" y="5634037"/>
            <a:ext cx="557213" cy="909638"/>
          </a:xfrm>
          <a:prstGeom prst="rect">
            <a:avLst/>
          </a:prstGeom>
          <a:noFill/>
        </p:spPr>
      </p:pic>
      <p:sp>
        <p:nvSpPr>
          <p:cNvPr id="62" name="Freeform 108"/>
          <p:cNvSpPr>
            <a:spLocks/>
          </p:cNvSpPr>
          <p:nvPr/>
        </p:nvSpPr>
        <p:spPr bwMode="auto">
          <a:xfrm rot="-5400000">
            <a:off x="6343650" y="5467349"/>
            <a:ext cx="165100" cy="669925"/>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a:p>
        </p:txBody>
      </p:sp>
      <p:sp>
        <p:nvSpPr>
          <p:cNvPr id="63" name="Freeform 109"/>
          <p:cNvSpPr>
            <a:spLocks/>
          </p:cNvSpPr>
          <p:nvPr/>
        </p:nvSpPr>
        <p:spPr bwMode="auto">
          <a:xfrm rot="-5400000">
            <a:off x="4411663" y="4857749"/>
            <a:ext cx="165100" cy="669925"/>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a:p>
        </p:txBody>
      </p:sp>
      <p:sp>
        <p:nvSpPr>
          <p:cNvPr id="64" name="Freeform 110"/>
          <p:cNvSpPr>
            <a:spLocks/>
          </p:cNvSpPr>
          <p:nvPr/>
        </p:nvSpPr>
        <p:spPr bwMode="auto">
          <a:xfrm rot="-5400000">
            <a:off x="2574925" y="4857749"/>
            <a:ext cx="165100" cy="669925"/>
          </a:xfrm>
          <a:custGeom>
            <a:avLst/>
            <a:gdLst/>
            <a:ahLst/>
            <a:cxnLst>
              <a:cxn ang="0">
                <a:pos x="148" y="570"/>
              </a:cxn>
              <a:cxn ang="0">
                <a:pos x="177" y="565"/>
              </a:cxn>
              <a:cxn ang="0">
                <a:pos x="208" y="561"/>
              </a:cxn>
              <a:cxn ang="0">
                <a:pos x="154" y="703"/>
              </a:cxn>
              <a:cxn ang="0">
                <a:pos x="116" y="800"/>
              </a:cxn>
              <a:cxn ang="0">
                <a:pos x="99" y="844"/>
              </a:cxn>
              <a:cxn ang="0">
                <a:pos x="95" y="831"/>
              </a:cxn>
              <a:cxn ang="0">
                <a:pos x="83" y="799"/>
              </a:cxn>
              <a:cxn ang="0">
                <a:pos x="50" y="702"/>
              </a:cxn>
              <a:cxn ang="0">
                <a:pos x="0" y="560"/>
              </a:cxn>
              <a:cxn ang="0">
                <a:pos x="58" y="571"/>
              </a:cxn>
              <a:cxn ang="0">
                <a:pos x="99" y="0"/>
              </a:cxn>
              <a:cxn ang="0">
                <a:pos x="148" y="570"/>
              </a:cxn>
            </a:cxnLst>
            <a:rect l="0" t="0" r="r" b="b"/>
            <a:pathLst>
              <a:path w="208" h="844">
                <a:moveTo>
                  <a:pt x="148" y="570"/>
                </a:moveTo>
                <a:lnTo>
                  <a:pt x="177" y="565"/>
                </a:lnTo>
                <a:lnTo>
                  <a:pt x="208" y="561"/>
                </a:lnTo>
                <a:lnTo>
                  <a:pt x="154" y="703"/>
                </a:lnTo>
                <a:lnTo>
                  <a:pt x="116" y="800"/>
                </a:lnTo>
                <a:lnTo>
                  <a:pt x="99" y="844"/>
                </a:lnTo>
                <a:lnTo>
                  <a:pt x="95" y="831"/>
                </a:lnTo>
                <a:lnTo>
                  <a:pt x="83" y="799"/>
                </a:lnTo>
                <a:lnTo>
                  <a:pt x="50" y="702"/>
                </a:lnTo>
                <a:lnTo>
                  <a:pt x="0" y="560"/>
                </a:lnTo>
                <a:lnTo>
                  <a:pt x="58" y="571"/>
                </a:lnTo>
                <a:lnTo>
                  <a:pt x="99" y="0"/>
                </a:lnTo>
                <a:lnTo>
                  <a:pt x="148" y="570"/>
                </a:lnTo>
                <a:close/>
              </a:path>
            </a:pathLst>
          </a:custGeom>
          <a:solidFill>
            <a:srgbClr val="FF0000">
              <a:alpha val="75000"/>
            </a:srgbClr>
          </a:solidFill>
          <a:ln w="9525">
            <a:noFill/>
            <a:round/>
            <a:headEnd/>
            <a:tailEnd/>
          </a:ln>
        </p:spPr>
        <p:txBody>
          <a:bodyPr/>
          <a:lstStyle/>
          <a:p>
            <a:endParaRPr lang="en-US"/>
          </a:p>
        </p:txBody>
      </p:sp>
      <p:grpSp>
        <p:nvGrpSpPr>
          <p:cNvPr id="65" name="Group 111"/>
          <p:cNvGrpSpPr>
            <a:grpSpLocks/>
          </p:cNvGrpSpPr>
          <p:nvPr/>
        </p:nvGrpSpPr>
        <p:grpSpPr bwMode="auto">
          <a:xfrm>
            <a:off x="3206750" y="4857750"/>
            <a:ext cx="1060450" cy="947737"/>
            <a:chOff x="2958" y="1276"/>
            <a:chExt cx="776" cy="694"/>
          </a:xfrm>
        </p:grpSpPr>
        <p:sp>
          <p:nvSpPr>
            <p:cNvPr id="66" name="Line 112"/>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67" name="Line 113"/>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68" name="Line 114"/>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69" name="Line 115"/>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70" name="Oval 116"/>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71" name="AutoShape 117"/>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2" name="AutoShape 118"/>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3" name="AutoShape 119"/>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4" name="AutoShape 120"/>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pic>
        <p:nvPicPr>
          <p:cNvPr id="75" name="Picture 122" descr="Pipe_4HorizontalLeft"/>
          <p:cNvPicPr>
            <a:picLocks noChangeAspect="1" noChangeArrowheads="1"/>
          </p:cNvPicPr>
          <p:nvPr/>
        </p:nvPicPr>
        <p:blipFill>
          <a:blip r:embed="rId6" cstate="print"/>
          <a:srcRect/>
          <a:stretch>
            <a:fillRect/>
          </a:stretch>
        </p:blipFill>
        <p:spPr bwMode="auto">
          <a:xfrm>
            <a:off x="1928812" y="4694237"/>
            <a:ext cx="566738" cy="1463675"/>
          </a:xfrm>
          <a:prstGeom prst="rect">
            <a:avLst/>
          </a:prstGeom>
          <a:noFill/>
        </p:spPr>
      </p:pic>
      <p:pic>
        <p:nvPicPr>
          <p:cNvPr id="76" name="Picture 123" descr="Pipe_3HorizontalRight"/>
          <p:cNvPicPr>
            <a:picLocks noChangeAspect="1" noChangeArrowheads="1"/>
          </p:cNvPicPr>
          <p:nvPr/>
        </p:nvPicPr>
        <p:blipFill>
          <a:blip r:embed="rId7" cstate="print"/>
          <a:srcRect/>
          <a:stretch>
            <a:fillRect/>
          </a:stretch>
        </p:blipFill>
        <p:spPr bwMode="auto">
          <a:xfrm>
            <a:off x="5016500" y="4694237"/>
            <a:ext cx="573087" cy="1463675"/>
          </a:xfrm>
          <a:prstGeom prst="rect">
            <a:avLst/>
          </a:prstGeom>
          <a:noFill/>
        </p:spPr>
      </p:pic>
      <p:pic>
        <p:nvPicPr>
          <p:cNvPr id="77" name="Picture 105" descr="Documen_Writing01"/>
          <p:cNvPicPr>
            <a:picLocks noChangeAspect="1" noChangeArrowheads="1"/>
          </p:cNvPicPr>
          <p:nvPr/>
        </p:nvPicPr>
        <p:blipFill>
          <a:blip r:embed="rId5" cstate="print"/>
          <a:srcRect/>
          <a:stretch>
            <a:fillRect/>
          </a:stretch>
        </p:blipFill>
        <p:spPr bwMode="auto">
          <a:xfrm>
            <a:off x="228600" y="4445000"/>
            <a:ext cx="557212" cy="909637"/>
          </a:xfrm>
          <a:prstGeom prst="rect">
            <a:avLst/>
          </a:prstGeom>
          <a:noFill/>
        </p:spPr>
      </p:pic>
    </p:spTree>
    <p:extLst>
      <p:ext uri="{BB962C8B-B14F-4D97-AF65-F5344CB8AC3E}">
        <p14:creationId xmlns:p14="http://schemas.microsoft.com/office/powerpoint/2010/main" val="14154167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smtClean="0"/>
              <a:t>Pipeline Scenarios</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59</a:t>
            </a:fld>
            <a:endParaRPr lang="pt-PT" dirty="0"/>
          </a:p>
        </p:txBody>
      </p:sp>
      <p:sp>
        <p:nvSpPr>
          <p:cNvPr id="12" name="AutoShape 9"/>
          <p:cNvSpPr>
            <a:spLocks noChangeArrowheads="1"/>
          </p:cNvSpPr>
          <p:nvPr/>
        </p:nvSpPr>
        <p:spPr bwMode="auto">
          <a:xfrm>
            <a:off x="974725" y="1833562"/>
            <a:ext cx="3462337" cy="3652838"/>
          </a:xfrm>
          <a:prstGeom prst="roundRect">
            <a:avLst>
              <a:gd name="adj" fmla="val 3034"/>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Receive Pipelines:</a:t>
            </a:r>
          </a:p>
        </p:txBody>
      </p:sp>
      <p:sp>
        <p:nvSpPr>
          <p:cNvPr id="13" name="AutoShape 10"/>
          <p:cNvSpPr>
            <a:spLocks noChangeArrowheads="1"/>
          </p:cNvSpPr>
          <p:nvPr/>
        </p:nvSpPr>
        <p:spPr bwMode="auto">
          <a:xfrm>
            <a:off x="1203325" y="2265362"/>
            <a:ext cx="3005137" cy="2914864"/>
          </a:xfrm>
          <a:prstGeom prst="roundRect">
            <a:avLst>
              <a:gd name="adj" fmla="val 2531"/>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Decrypt inbound messages from trading partners</a:t>
            </a:r>
          </a:p>
          <a:p>
            <a:pPr marL="231775" indent="-231775" algn="l">
              <a:lnSpc>
                <a:spcPct val="90000"/>
              </a:lnSpc>
              <a:spcBef>
                <a:spcPct val="40000"/>
              </a:spcBef>
              <a:buClr>
                <a:srgbClr val="8DACD0"/>
              </a:buClr>
              <a:buSzPct val="80000"/>
              <a:buFont typeface="Wingdings" pitchFamily="2" charset="2"/>
              <a:buBlip>
                <a:blip r:embed="rId3"/>
              </a:buBlip>
            </a:pPr>
            <a:r>
              <a:rPr lang="en-US" sz="1600"/>
              <a:t>Split batched messages</a:t>
            </a:r>
          </a:p>
          <a:p>
            <a:pPr marL="231775" indent="-231775" algn="l">
              <a:lnSpc>
                <a:spcPct val="90000"/>
              </a:lnSpc>
              <a:spcBef>
                <a:spcPct val="40000"/>
              </a:spcBef>
              <a:buClr>
                <a:srgbClr val="8DACD0"/>
              </a:buClr>
              <a:buSzPct val="80000"/>
              <a:buFont typeface="Wingdings" pitchFamily="2" charset="2"/>
              <a:buBlip>
                <a:blip r:embed="rId3"/>
              </a:buBlip>
            </a:pPr>
            <a:r>
              <a:rPr lang="en-US" sz="1600"/>
              <a:t>Validate messages against known schemas</a:t>
            </a:r>
          </a:p>
          <a:p>
            <a:pPr marL="231775" indent="-231775" algn="l">
              <a:lnSpc>
                <a:spcPct val="90000"/>
              </a:lnSpc>
              <a:spcBef>
                <a:spcPct val="40000"/>
              </a:spcBef>
              <a:buClr>
                <a:srgbClr val="8DACD0"/>
              </a:buClr>
              <a:buSzPct val="80000"/>
              <a:buFont typeface="Wingdings" pitchFamily="2" charset="2"/>
              <a:buBlip>
                <a:blip r:embed="rId3"/>
              </a:buBlip>
            </a:pPr>
            <a:r>
              <a:rPr lang="en-US" sz="1600"/>
              <a:t>Verify the sender of a message for non-repudiation</a:t>
            </a:r>
          </a:p>
          <a:p>
            <a:pPr marL="231775" indent="-231775" algn="l">
              <a:lnSpc>
                <a:spcPct val="90000"/>
              </a:lnSpc>
              <a:spcBef>
                <a:spcPct val="40000"/>
              </a:spcBef>
              <a:buClr>
                <a:srgbClr val="8DACD0"/>
              </a:buClr>
              <a:buSzPct val="80000"/>
              <a:buFont typeface="Wingdings" pitchFamily="2" charset="2"/>
              <a:buBlip>
                <a:blip r:embed="rId3"/>
              </a:buBlip>
            </a:pPr>
            <a:r>
              <a:rPr lang="en-US" sz="1600"/>
              <a:t>Create custom processors to extend built-in functionality</a:t>
            </a:r>
          </a:p>
        </p:txBody>
      </p:sp>
      <p:sp>
        <p:nvSpPr>
          <p:cNvPr id="14" name="AutoShape 11"/>
          <p:cNvSpPr>
            <a:spLocks noChangeArrowheads="1"/>
          </p:cNvSpPr>
          <p:nvPr/>
        </p:nvSpPr>
        <p:spPr bwMode="auto">
          <a:xfrm>
            <a:off x="4600574" y="1833562"/>
            <a:ext cx="3467100" cy="3195638"/>
          </a:xfrm>
          <a:prstGeom prst="roundRect">
            <a:avLst>
              <a:gd name="adj" fmla="val 355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Send Pipelines:</a:t>
            </a:r>
          </a:p>
        </p:txBody>
      </p:sp>
      <p:sp>
        <p:nvSpPr>
          <p:cNvPr id="15" name="AutoShape 12"/>
          <p:cNvSpPr>
            <a:spLocks noChangeArrowheads="1"/>
          </p:cNvSpPr>
          <p:nvPr/>
        </p:nvSpPr>
        <p:spPr bwMode="auto">
          <a:xfrm>
            <a:off x="4829174" y="2265362"/>
            <a:ext cx="3009900" cy="2436305"/>
          </a:xfrm>
          <a:prstGeom prst="roundRect">
            <a:avLst>
              <a:gd name="adj" fmla="val 3062"/>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Encrypt outbound messages to trading partners</a:t>
            </a:r>
          </a:p>
          <a:p>
            <a:pPr marL="231775" indent="-231775" algn="l">
              <a:lnSpc>
                <a:spcPct val="90000"/>
              </a:lnSpc>
              <a:spcBef>
                <a:spcPct val="40000"/>
              </a:spcBef>
              <a:buClr>
                <a:srgbClr val="8DACD0"/>
              </a:buClr>
              <a:buSzPct val="80000"/>
              <a:buFont typeface="Wingdings" pitchFamily="2" charset="2"/>
              <a:buBlip>
                <a:blip r:embed="rId3"/>
              </a:buBlip>
            </a:pPr>
            <a:r>
              <a:rPr lang="en-US" sz="1600"/>
              <a:t>Digitally sign outbound messages</a:t>
            </a:r>
          </a:p>
          <a:p>
            <a:pPr marL="231775" indent="-231775" algn="l">
              <a:lnSpc>
                <a:spcPct val="90000"/>
              </a:lnSpc>
              <a:spcBef>
                <a:spcPct val="40000"/>
              </a:spcBef>
              <a:buClr>
                <a:srgbClr val="8DACD0"/>
              </a:buClr>
              <a:buSzPct val="80000"/>
              <a:buFont typeface="Wingdings" pitchFamily="2" charset="2"/>
              <a:buBlip>
                <a:blip r:embed="rId3"/>
              </a:buBlip>
            </a:pPr>
            <a:r>
              <a:rPr lang="en-US" sz="1600"/>
              <a:t>Provide a wrapper for outbound messages</a:t>
            </a:r>
          </a:p>
          <a:p>
            <a:pPr marL="231775" indent="-231775" algn="l">
              <a:lnSpc>
                <a:spcPct val="90000"/>
              </a:lnSpc>
              <a:spcBef>
                <a:spcPct val="40000"/>
              </a:spcBef>
              <a:buClr>
                <a:srgbClr val="8DACD0"/>
              </a:buClr>
              <a:buSzPct val="80000"/>
              <a:buFont typeface="Wingdings" pitchFamily="2" charset="2"/>
              <a:buBlip>
                <a:blip r:embed="rId3"/>
              </a:buBlip>
            </a:pPr>
            <a:r>
              <a:rPr lang="en-US" sz="1600"/>
              <a:t>Validate messages against known schemas</a:t>
            </a:r>
          </a:p>
        </p:txBody>
      </p:sp>
    </p:spTree>
    <p:extLst>
      <p:ext uri="{BB962C8B-B14F-4D97-AF65-F5344CB8AC3E}">
        <p14:creationId xmlns:p14="http://schemas.microsoft.com/office/powerpoint/2010/main" val="10823460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0740" y="1337152"/>
            <a:ext cx="8262635" cy="567848"/>
          </a:xfrm>
        </p:spPr>
        <p:txBody>
          <a:bodyPr/>
          <a:lstStyle/>
          <a:p>
            <a:r>
              <a:rPr lang="en-US" dirty="0" smtClean="0"/>
              <a:t>what we are</a:t>
            </a:r>
            <a:endParaRPr lang="en-US" dirty="0"/>
          </a:p>
        </p:txBody>
      </p:sp>
      <p:grpSp>
        <p:nvGrpSpPr>
          <p:cNvPr id="28" name="Group 27"/>
          <p:cNvGrpSpPr/>
          <p:nvPr/>
        </p:nvGrpSpPr>
        <p:grpSpPr>
          <a:xfrm>
            <a:off x="3257787" y="2200652"/>
            <a:ext cx="2628428" cy="2456696"/>
            <a:chOff x="3257786" y="1343402"/>
            <a:chExt cx="2628428" cy="2456696"/>
          </a:xfrm>
        </p:grpSpPr>
        <p:sp>
          <p:nvSpPr>
            <p:cNvPr id="58" name="Rectangle 57"/>
            <p:cNvSpPr/>
            <p:nvPr/>
          </p:nvSpPr>
          <p:spPr bwMode="auto">
            <a:xfrm>
              <a:off x="3257786" y="1343402"/>
              <a:ext cx="2628428" cy="2456696"/>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274320" numCol="1" rtlCol="0" anchor="b" anchorCtr="0" compatLnSpc="1">
              <a:prstTxWarp prst="textNoShape">
                <a:avLst/>
              </a:prstTxWarp>
            </a:bodyPr>
            <a:lstStyle/>
            <a:p>
              <a:pPr algn="ctr" defTabSz="914053"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software</a:t>
              </a:r>
            </a:p>
          </p:txBody>
        </p:sp>
        <p:pic>
          <p:nvPicPr>
            <p:cNvPr id="60" name="Picture 6" descr="\\MAGNUM\Projects\Microsoft\Cloud Power FY12\Design\Icons\PNGs\Web Service.png"/>
            <p:cNvPicPr>
              <a:picLocks noChangeAspect="1" noChangeArrowheads="1"/>
            </p:cNvPicPr>
            <p:nvPr/>
          </p:nvPicPr>
          <p:blipFill>
            <a:blip r:embed="rId3" cstate="print">
              <a:lum bright="100000"/>
            </a:blip>
            <a:srcRect/>
            <a:stretch>
              <a:fillRect/>
            </a:stretch>
          </p:blipFill>
          <p:spPr bwMode="auto">
            <a:xfrm>
              <a:off x="3744000" y="1515150"/>
              <a:ext cx="1656000" cy="1656000"/>
            </a:xfrm>
            <a:prstGeom prst="rect">
              <a:avLst/>
            </a:prstGeom>
            <a:noFill/>
          </p:spPr>
        </p:pic>
      </p:grpSp>
      <p:sp>
        <p:nvSpPr>
          <p:cNvPr id="57" name="Rectangle 56"/>
          <p:cNvSpPr/>
          <p:nvPr/>
        </p:nvSpPr>
        <p:spPr bwMode="auto">
          <a:xfrm>
            <a:off x="490739" y="2200652"/>
            <a:ext cx="2628428" cy="2456696"/>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274320" numCol="1" rtlCol="0" anchor="b" anchorCtr="0" compatLnSpc="1">
            <a:prstTxWarp prst="textNoShape">
              <a:avLst/>
            </a:prstTxWarp>
          </a:bodyPr>
          <a:lstStyle/>
          <a:p>
            <a:pPr algn="ctr" defTabSz="914053"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consulting</a:t>
            </a:r>
          </a:p>
        </p:txBody>
      </p:sp>
      <p:pic>
        <p:nvPicPr>
          <p:cNvPr id="61" name="Picture 4" descr="\\MAGNUM\Projects\Microsoft\Cloud Power FY12\Design\Icons\PNGs\IT_guy.png"/>
          <p:cNvPicPr>
            <a:picLocks noChangeAspect="1" noChangeArrowheads="1"/>
          </p:cNvPicPr>
          <p:nvPr/>
        </p:nvPicPr>
        <p:blipFill>
          <a:blip r:embed="rId4" cstate="print">
            <a:lum bright="100000"/>
          </a:blip>
          <a:stretch>
            <a:fillRect/>
          </a:stretch>
        </p:blipFill>
        <p:spPr bwMode="auto">
          <a:xfrm>
            <a:off x="1102953" y="2438400"/>
            <a:ext cx="1404000" cy="1404000"/>
          </a:xfrm>
          <a:prstGeom prst="rect">
            <a:avLst/>
          </a:prstGeom>
          <a:noFill/>
        </p:spPr>
      </p:pic>
      <p:sp>
        <p:nvSpPr>
          <p:cNvPr id="59" name="Rectangle 58"/>
          <p:cNvSpPr/>
          <p:nvPr/>
        </p:nvSpPr>
        <p:spPr bwMode="auto">
          <a:xfrm>
            <a:off x="6024835" y="2200652"/>
            <a:ext cx="2628428" cy="2456696"/>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274320" numCol="1" rtlCol="0" anchor="b" anchorCtr="0" compatLnSpc="1">
            <a:prstTxWarp prst="textNoShape">
              <a:avLst/>
            </a:prstTxWarp>
          </a:bodyPr>
          <a:lstStyle/>
          <a:p>
            <a:pPr algn="ctr" defTabSz="914053" fontAlgn="base">
              <a:spcBef>
                <a:spcPct val="0"/>
              </a:spcBef>
              <a:spcAft>
                <a:spcPct val="0"/>
              </a:spcAft>
            </a:pPr>
            <a:r>
              <a:rPr lang="en-US" sz="3200" dirty="0" err="1">
                <a:gradFill>
                  <a:gsLst>
                    <a:gs pos="0">
                      <a:srgbClr val="FFFFFF"/>
                    </a:gs>
                    <a:gs pos="100000">
                      <a:srgbClr val="FFFFFF"/>
                    </a:gs>
                  </a:gsLst>
                  <a:lin ang="5400000" scaled="0"/>
                </a:gradFill>
                <a:latin typeface="Segoe UI Light" pitchFamily="34" charset="0"/>
              </a:rPr>
              <a:t>saas</a:t>
            </a:r>
            <a:endParaRPr lang="en-US" sz="3200" dirty="0">
              <a:gradFill>
                <a:gsLst>
                  <a:gs pos="0">
                    <a:srgbClr val="FFFFFF"/>
                  </a:gs>
                  <a:gs pos="100000">
                    <a:srgbClr val="FFFFFF"/>
                  </a:gs>
                </a:gsLst>
                <a:lin ang="5400000" scaled="0"/>
              </a:gradFill>
              <a:latin typeface="Segoe UI Light" pitchFamily="34" charset="0"/>
            </a:endParaRPr>
          </a:p>
        </p:txBody>
      </p:sp>
      <p:sp>
        <p:nvSpPr>
          <p:cNvPr id="62" name="Freeform 8"/>
          <p:cNvSpPr>
            <a:spLocks/>
          </p:cNvSpPr>
          <p:nvPr/>
        </p:nvSpPr>
        <p:spPr bwMode="auto">
          <a:xfrm>
            <a:off x="6799047" y="2853804"/>
            <a:ext cx="1080000" cy="693192"/>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tx1"/>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endParaRPr lang="en-US" dirty="0">
              <a:solidFill>
                <a:srgbClr val="000000">
                  <a:alpha val="99000"/>
                </a:srgbClr>
              </a:solidFill>
            </a:endParaRPr>
          </a:p>
        </p:txBody>
      </p:sp>
    </p:spTree>
    <p:extLst>
      <p:ext uri="{BB962C8B-B14F-4D97-AF65-F5344CB8AC3E}">
        <p14:creationId xmlns:p14="http://schemas.microsoft.com/office/powerpoint/2010/main" val="398732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3.33333E-6 0.23704 L -3.33333E-6 -3.7037E-6 " pathEditMode="relative" rAng="0" ptsTypes="AA">
                                      <p:cBhvr>
                                        <p:cTn id="9" dur="1000" fill="hold"/>
                                        <p:tgtEl>
                                          <p:spTgt spid="4"/>
                                        </p:tgtEl>
                                        <p:attrNameLst>
                                          <p:attrName>ppt_x</p:attrName>
                                          <p:attrName>ppt_y</p:attrName>
                                        </p:attrNameLst>
                                      </p:cBhvr>
                                      <p:rCtr x="0"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smtClean="0"/>
              <a:t>Receive Pipeline Stages</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60</a:t>
            </a:fld>
            <a:endParaRPr lang="pt-PT" dirty="0"/>
          </a:p>
        </p:txBody>
      </p:sp>
      <p:sp>
        <p:nvSpPr>
          <p:cNvPr id="110" name="AutoShape 4"/>
          <p:cNvSpPr>
            <a:spLocks noChangeAspect="1" noChangeArrowheads="1"/>
          </p:cNvSpPr>
          <p:nvPr/>
        </p:nvSpPr>
        <p:spPr bwMode="auto">
          <a:xfrm>
            <a:off x="6737350" y="1398587"/>
            <a:ext cx="2101850" cy="5307013"/>
          </a:xfrm>
          <a:prstGeom prst="roundRect">
            <a:avLst>
              <a:gd name="adj" fmla="val 4167"/>
            </a:avLst>
          </a:prstGeom>
          <a:gradFill rotWithShape="1">
            <a:gsLst>
              <a:gs pos="0">
                <a:srgbClr val="8DACD0"/>
              </a:gs>
              <a:gs pos="100000">
                <a:srgbClr val="DEE7F1"/>
              </a:gs>
            </a:gsLst>
            <a:lin ang="2700000" scaled="1"/>
          </a:gradFill>
          <a:ln w="3175" algn="ctr">
            <a:solidFill>
              <a:srgbClr val="4D4D4D"/>
            </a:solidFill>
            <a:round/>
            <a:headEnd/>
            <a:tailEnd/>
          </a:ln>
          <a:effectLst>
            <a:outerShdw dist="28398" dir="1593903" algn="ctr" rotWithShape="0">
              <a:schemeClr val="tx1">
                <a:alpha val="50000"/>
              </a:schemeClr>
            </a:outerShdw>
          </a:effectLst>
        </p:spPr>
        <p:txBody>
          <a:bodyPr wrap="none"/>
          <a:lstStyle/>
          <a:p>
            <a:pPr>
              <a:lnSpc>
                <a:spcPct val="90000"/>
              </a:lnSpc>
              <a:spcBef>
                <a:spcPct val="40000"/>
              </a:spcBef>
            </a:pPr>
            <a:endParaRPr lang="en-US" sz="1600" b="0"/>
          </a:p>
        </p:txBody>
      </p:sp>
      <p:sp>
        <p:nvSpPr>
          <p:cNvPr id="111" name="Line 99"/>
          <p:cNvSpPr>
            <a:spLocks noChangeAspect="1" noChangeShapeType="1"/>
          </p:cNvSpPr>
          <p:nvPr/>
        </p:nvSpPr>
        <p:spPr bwMode="auto">
          <a:xfrm>
            <a:off x="7785100" y="4070350"/>
            <a:ext cx="11113" cy="2341562"/>
          </a:xfrm>
          <a:prstGeom prst="line">
            <a:avLst/>
          </a:prstGeom>
          <a:noFill/>
          <a:ln w="9525">
            <a:solidFill>
              <a:srgbClr val="4D4D4D"/>
            </a:solidFill>
            <a:round/>
            <a:headEnd/>
            <a:tailEnd/>
          </a:ln>
          <a:effectLst/>
        </p:spPr>
        <p:txBody>
          <a:bodyPr wrap="none" anchor="ctr"/>
          <a:lstStyle/>
          <a:p>
            <a:endParaRPr lang="en-US"/>
          </a:p>
        </p:txBody>
      </p:sp>
      <p:sp>
        <p:nvSpPr>
          <p:cNvPr id="112" name="Line 5"/>
          <p:cNvSpPr>
            <a:spLocks noChangeAspect="1" noChangeShapeType="1"/>
          </p:cNvSpPr>
          <p:nvPr/>
        </p:nvSpPr>
        <p:spPr bwMode="auto">
          <a:xfrm>
            <a:off x="7783513" y="1547812"/>
            <a:ext cx="7937" cy="1697038"/>
          </a:xfrm>
          <a:prstGeom prst="line">
            <a:avLst/>
          </a:prstGeom>
          <a:noFill/>
          <a:ln w="9525">
            <a:solidFill>
              <a:srgbClr val="4D4D4D"/>
            </a:solidFill>
            <a:round/>
            <a:headEnd/>
            <a:tailEnd/>
          </a:ln>
          <a:effectLst/>
        </p:spPr>
        <p:txBody>
          <a:bodyPr wrap="none" anchor="ctr"/>
          <a:lstStyle/>
          <a:p>
            <a:endParaRPr lang="en-US"/>
          </a:p>
        </p:txBody>
      </p:sp>
      <p:sp>
        <p:nvSpPr>
          <p:cNvPr id="113" name="Oval 6"/>
          <p:cNvSpPr>
            <a:spLocks noChangeAspect="1" noChangeArrowheads="1"/>
          </p:cNvSpPr>
          <p:nvPr/>
        </p:nvSpPr>
        <p:spPr bwMode="auto">
          <a:xfrm>
            <a:off x="7724775" y="1479550"/>
            <a:ext cx="125413" cy="125412"/>
          </a:xfrm>
          <a:prstGeom prst="ellipse">
            <a:avLst/>
          </a:prstGeom>
          <a:solidFill>
            <a:srgbClr val="4D4D4D"/>
          </a:solidFill>
          <a:ln w="9525" algn="ctr">
            <a:solidFill>
              <a:srgbClr val="4D4D4D"/>
            </a:solidFill>
            <a:round/>
            <a:headEnd/>
            <a:tailEnd/>
          </a:ln>
          <a:effectLst/>
        </p:spPr>
        <p:txBody>
          <a:bodyPr wrap="none" anchor="ctr"/>
          <a:lstStyle/>
          <a:p>
            <a:endParaRPr lang="en-US"/>
          </a:p>
        </p:txBody>
      </p:sp>
      <p:grpSp>
        <p:nvGrpSpPr>
          <p:cNvPr id="114" name="Group 7"/>
          <p:cNvGrpSpPr>
            <a:grpSpLocks noChangeAspect="1"/>
          </p:cNvGrpSpPr>
          <p:nvPr/>
        </p:nvGrpSpPr>
        <p:grpSpPr bwMode="auto">
          <a:xfrm>
            <a:off x="7705725" y="6408737"/>
            <a:ext cx="166688" cy="168275"/>
            <a:chOff x="4704" y="3558"/>
            <a:chExt cx="114" cy="115"/>
          </a:xfrm>
        </p:grpSpPr>
        <p:sp>
          <p:nvSpPr>
            <p:cNvPr id="115" name="Oval 8"/>
            <p:cNvSpPr>
              <a:spLocks noChangeAspect="1" noChangeArrowheads="1"/>
            </p:cNvSpPr>
            <p:nvPr/>
          </p:nvSpPr>
          <p:spPr bwMode="auto">
            <a:xfrm>
              <a:off x="4730" y="3582"/>
              <a:ext cx="62" cy="68"/>
            </a:xfrm>
            <a:prstGeom prst="ellipse">
              <a:avLst/>
            </a:prstGeom>
            <a:solidFill>
              <a:schemeClr val="tx1"/>
            </a:solidFill>
            <a:ln w="9525" algn="ctr">
              <a:solidFill>
                <a:schemeClr val="tx1"/>
              </a:solidFill>
              <a:round/>
              <a:headEnd/>
              <a:tailEnd/>
            </a:ln>
            <a:effectLst/>
          </p:spPr>
          <p:txBody>
            <a:bodyPr wrap="none" anchor="ctr"/>
            <a:lstStyle/>
            <a:p>
              <a:endParaRPr lang="en-US"/>
            </a:p>
          </p:txBody>
        </p:sp>
        <p:sp>
          <p:nvSpPr>
            <p:cNvPr id="116" name="Oval 9"/>
            <p:cNvSpPr>
              <a:spLocks noChangeAspect="1" noChangeArrowheads="1"/>
            </p:cNvSpPr>
            <p:nvPr/>
          </p:nvSpPr>
          <p:spPr bwMode="auto">
            <a:xfrm>
              <a:off x="4704" y="3558"/>
              <a:ext cx="114" cy="115"/>
            </a:xfrm>
            <a:prstGeom prst="ellipse">
              <a:avLst/>
            </a:prstGeom>
            <a:noFill/>
            <a:ln w="19050" algn="ctr">
              <a:solidFill>
                <a:schemeClr val="tx1"/>
              </a:solidFill>
              <a:round/>
              <a:headEnd/>
              <a:tailEnd/>
            </a:ln>
            <a:effectLst/>
          </p:spPr>
          <p:txBody>
            <a:bodyPr wrap="none" anchor="ctr"/>
            <a:lstStyle/>
            <a:p>
              <a:endParaRPr lang="en-US"/>
            </a:p>
          </p:txBody>
        </p:sp>
      </p:grpSp>
      <p:sp>
        <p:nvSpPr>
          <p:cNvPr id="117" name="Rectangle 13"/>
          <p:cNvSpPr>
            <a:spLocks noChangeAspect="1" noChangeArrowheads="1"/>
          </p:cNvSpPr>
          <p:nvPr/>
        </p:nvSpPr>
        <p:spPr bwMode="auto">
          <a:xfrm>
            <a:off x="6989763" y="1741487"/>
            <a:ext cx="1579562" cy="392113"/>
          </a:xfrm>
          <a:prstGeom prst="rect">
            <a:avLst/>
          </a:prstGeom>
          <a:solidFill>
            <a:schemeClr val="bg1"/>
          </a:solidFill>
          <a:ln w="19050" algn="ctr">
            <a:solidFill>
              <a:srgbClr val="4D4D4D"/>
            </a:solidFill>
            <a:miter lim="800000"/>
            <a:headEnd/>
            <a:tailEnd/>
          </a:ln>
          <a:effectLst/>
        </p:spPr>
        <p:txBody>
          <a:bodyPr wrap="none" anchor="ctr"/>
          <a:lstStyle/>
          <a:p>
            <a:pPr algn="ctr">
              <a:lnSpc>
                <a:spcPct val="90000"/>
              </a:lnSpc>
              <a:spcBef>
                <a:spcPct val="40000"/>
              </a:spcBef>
            </a:pPr>
            <a:endParaRPr lang="en-US" sz="1600" dirty="0"/>
          </a:p>
        </p:txBody>
      </p:sp>
      <p:sp>
        <p:nvSpPr>
          <p:cNvPr id="118" name="Text Box 14"/>
          <p:cNvSpPr txBox="1">
            <a:spLocks noChangeAspect="1" noChangeArrowheads="1"/>
          </p:cNvSpPr>
          <p:nvPr/>
        </p:nvSpPr>
        <p:spPr bwMode="auto">
          <a:xfrm>
            <a:off x="6989763" y="1763712"/>
            <a:ext cx="1576387" cy="286232"/>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Decode</a:t>
            </a:r>
          </a:p>
        </p:txBody>
      </p:sp>
      <p:grpSp>
        <p:nvGrpSpPr>
          <p:cNvPr id="119" name="Group 15"/>
          <p:cNvGrpSpPr>
            <a:grpSpLocks noChangeAspect="1"/>
          </p:cNvGrpSpPr>
          <p:nvPr/>
        </p:nvGrpSpPr>
        <p:grpSpPr bwMode="auto">
          <a:xfrm>
            <a:off x="8364538" y="1887537"/>
            <a:ext cx="133350" cy="128588"/>
            <a:chOff x="2493" y="975"/>
            <a:chExt cx="73" cy="72"/>
          </a:xfrm>
        </p:grpSpPr>
        <p:sp>
          <p:nvSpPr>
            <p:cNvPr id="120" name="Rectangle 16"/>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21" name="Line 17"/>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22" name="Line 18"/>
          <p:cNvSpPr>
            <a:spLocks noChangeAspect="1" noChangeShapeType="1"/>
          </p:cNvSpPr>
          <p:nvPr/>
        </p:nvSpPr>
        <p:spPr bwMode="auto">
          <a:xfrm>
            <a:off x="8574088" y="2125662"/>
            <a:ext cx="0" cy="119063"/>
          </a:xfrm>
          <a:prstGeom prst="line">
            <a:avLst/>
          </a:prstGeom>
          <a:noFill/>
          <a:ln w="19050">
            <a:solidFill>
              <a:srgbClr val="4D4D4D"/>
            </a:solidFill>
            <a:round/>
            <a:headEnd/>
            <a:tailEnd/>
          </a:ln>
          <a:effectLst/>
        </p:spPr>
        <p:txBody>
          <a:bodyPr wrap="none" anchor="ctr"/>
          <a:lstStyle/>
          <a:p>
            <a:endParaRPr lang="en-US"/>
          </a:p>
        </p:txBody>
      </p:sp>
      <p:sp>
        <p:nvSpPr>
          <p:cNvPr id="123" name="Line 19"/>
          <p:cNvSpPr>
            <a:spLocks noChangeAspect="1" noChangeShapeType="1"/>
          </p:cNvSpPr>
          <p:nvPr/>
        </p:nvSpPr>
        <p:spPr bwMode="auto">
          <a:xfrm>
            <a:off x="6988175" y="2132012"/>
            <a:ext cx="0" cy="117475"/>
          </a:xfrm>
          <a:prstGeom prst="line">
            <a:avLst/>
          </a:prstGeom>
          <a:noFill/>
          <a:ln w="19050">
            <a:solidFill>
              <a:srgbClr val="4D4D4D"/>
            </a:solidFill>
            <a:round/>
            <a:headEnd/>
            <a:tailEnd/>
          </a:ln>
          <a:effectLst/>
        </p:spPr>
        <p:txBody>
          <a:bodyPr wrap="none" anchor="ctr"/>
          <a:lstStyle/>
          <a:p>
            <a:endParaRPr lang="en-US"/>
          </a:p>
        </p:txBody>
      </p:sp>
      <p:grpSp>
        <p:nvGrpSpPr>
          <p:cNvPr id="124" name="Group 131"/>
          <p:cNvGrpSpPr>
            <a:grpSpLocks/>
          </p:cNvGrpSpPr>
          <p:nvPr/>
        </p:nvGrpSpPr>
        <p:grpSpPr bwMode="auto">
          <a:xfrm>
            <a:off x="7121525" y="2255837"/>
            <a:ext cx="1320800" cy="338138"/>
            <a:chOff x="4363" y="1338"/>
            <a:chExt cx="832" cy="213"/>
          </a:xfrm>
        </p:grpSpPr>
        <p:sp>
          <p:nvSpPr>
            <p:cNvPr id="125" name="AutoShape 20"/>
            <p:cNvSpPr>
              <a:spLocks noChangeAspect="1" noChangeArrowheads="1"/>
            </p:cNvSpPr>
            <p:nvPr/>
          </p:nvSpPr>
          <p:spPr bwMode="auto">
            <a:xfrm>
              <a:off x="4363" y="1338"/>
              <a:ext cx="832" cy="21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26" name="Text Box 21"/>
            <p:cNvSpPr txBox="1">
              <a:spLocks noChangeAspect="1" noChangeArrowheads="1"/>
            </p:cNvSpPr>
            <p:nvPr/>
          </p:nvSpPr>
          <p:spPr bwMode="auto">
            <a:xfrm>
              <a:off x="4363" y="1375"/>
              <a:ext cx="830" cy="139"/>
            </a:xfrm>
            <a:prstGeom prst="rect">
              <a:avLst/>
            </a:prstGeom>
            <a:noFill/>
            <a:ln w="9525" algn="ctr">
              <a:noFill/>
              <a:miter lim="800000"/>
              <a:headEnd/>
              <a:tailEnd/>
            </a:ln>
            <a:effectLst/>
          </p:spPr>
          <p:txBody>
            <a:bodyPr tIns="0" bIns="0">
              <a:spAutoFit/>
            </a:bodyPr>
            <a:lstStyle/>
            <a:p>
              <a:pPr algn="ctr">
                <a:lnSpc>
                  <a:spcPct val="90000"/>
                </a:lnSpc>
                <a:spcBef>
                  <a:spcPct val="40000"/>
                </a:spcBef>
              </a:pPr>
              <a:r>
                <a:rPr lang="en-US" sz="1400" b="0" dirty="0">
                  <a:solidFill>
                    <a:srgbClr val="339933"/>
                  </a:solidFill>
                </a:rPr>
                <a:t>Drop </a:t>
              </a:r>
              <a:r>
                <a:rPr lang="en-US" sz="1600" b="0" dirty="0">
                  <a:solidFill>
                    <a:srgbClr val="339933"/>
                  </a:solidFill>
                </a:rPr>
                <a:t>Here!</a:t>
              </a:r>
            </a:p>
          </p:txBody>
        </p:sp>
        <p:sp>
          <p:nvSpPr>
            <p:cNvPr id="127" name="Text Box 22"/>
            <p:cNvSpPr txBox="1">
              <a:spLocks noChangeAspect="1" noChangeArrowheads="1"/>
            </p:cNvSpPr>
            <p:nvPr/>
          </p:nvSpPr>
          <p:spPr bwMode="auto">
            <a:xfrm>
              <a:off x="4414" y="1358"/>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128" name="Group 23"/>
          <p:cNvGrpSpPr>
            <a:grpSpLocks noChangeAspect="1"/>
          </p:cNvGrpSpPr>
          <p:nvPr/>
        </p:nvGrpSpPr>
        <p:grpSpPr bwMode="auto">
          <a:xfrm>
            <a:off x="6997700" y="2586037"/>
            <a:ext cx="1579563" cy="128588"/>
            <a:chOff x="2686" y="1734"/>
            <a:chExt cx="1081" cy="88"/>
          </a:xfrm>
        </p:grpSpPr>
        <p:sp>
          <p:nvSpPr>
            <p:cNvPr id="129" name="Line 24"/>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30" name="Line 25"/>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31" name="Line 26"/>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grpSp>
        <p:nvGrpSpPr>
          <p:cNvPr id="132" name="Group 27"/>
          <p:cNvGrpSpPr>
            <a:grpSpLocks noChangeAspect="1"/>
          </p:cNvGrpSpPr>
          <p:nvPr/>
        </p:nvGrpSpPr>
        <p:grpSpPr bwMode="auto">
          <a:xfrm>
            <a:off x="7053263" y="1851025"/>
            <a:ext cx="204787" cy="176212"/>
            <a:chOff x="3505" y="3152"/>
            <a:chExt cx="140" cy="128"/>
          </a:xfrm>
        </p:grpSpPr>
        <p:sp>
          <p:nvSpPr>
            <p:cNvPr id="133" name="AutoShape 28"/>
            <p:cNvSpPr>
              <a:spLocks noChangeAspect="1" noChangeArrowheads="1"/>
            </p:cNvSpPr>
            <p:nvPr/>
          </p:nvSpPr>
          <p:spPr bwMode="auto">
            <a:xfrm flipV="1">
              <a:off x="3528" y="3152"/>
              <a:ext cx="100" cy="128"/>
            </a:xfrm>
            <a:prstGeom prst="foldedCorner">
              <a:avLst>
                <a:gd name="adj" fmla="val 21000"/>
              </a:avLst>
            </a:prstGeom>
            <a:solidFill>
              <a:schemeClr val="bg1"/>
            </a:solidFill>
            <a:ln w="9525">
              <a:solidFill>
                <a:srgbClr val="0033CC"/>
              </a:solidFill>
              <a:round/>
              <a:headEnd/>
              <a:tailEnd/>
            </a:ln>
            <a:effectLst/>
          </p:spPr>
          <p:txBody>
            <a:bodyPr wrap="none" anchor="ctr"/>
            <a:lstStyle/>
            <a:p>
              <a:endParaRPr lang="en-US"/>
            </a:p>
          </p:txBody>
        </p:sp>
        <p:sp>
          <p:nvSpPr>
            <p:cNvPr id="134" name="Line 29"/>
            <p:cNvSpPr>
              <a:spLocks noChangeAspect="1" noChangeShapeType="1"/>
            </p:cNvSpPr>
            <p:nvPr/>
          </p:nvSpPr>
          <p:spPr bwMode="auto">
            <a:xfrm flipV="1">
              <a:off x="3505" y="3200"/>
              <a:ext cx="140" cy="0"/>
            </a:xfrm>
            <a:prstGeom prst="line">
              <a:avLst/>
            </a:prstGeom>
            <a:noFill/>
            <a:ln w="19050">
              <a:solidFill>
                <a:schemeClr val="hlink"/>
              </a:solidFill>
              <a:round/>
              <a:headEnd/>
              <a:tailEnd/>
            </a:ln>
            <a:effectLst/>
          </p:spPr>
          <p:txBody>
            <a:bodyPr wrap="none" anchor="ctr"/>
            <a:lstStyle/>
            <a:p>
              <a:endParaRPr lang="en-US"/>
            </a:p>
          </p:txBody>
        </p:sp>
        <p:sp>
          <p:nvSpPr>
            <p:cNvPr id="135" name="Line 30"/>
            <p:cNvSpPr>
              <a:spLocks noChangeAspect="1" noChangeShapeType="1"/>
            </p:cNvSpPr>
            <p:nvPr/>
          </p:nvSpPr>
          <p:spPr bwMode="auto">
            <a:xfrm>
              <a:off x="3548" y="3180"/>
              <a:ext cx="55" cy="0"/>
            </a:xfrm>
            <a:prstGeom prst="line">
              <a:avLst/>
            </a:prstGeom>
            <a:noFill/>
            <a:ln w="12700">
              <a:solidFill>
                <a:schemeClr val="hlink"/>
              </a:solidFill>
              <a:round/>
              <a:headEnd/>
              <a:tailEnd/>
            </a:ln>
            <a:effectLst/>
          </p:spPr>
          <p:txBody>
            <a:bodyPr wrap="none" anchor="ctr"/>
            <a:lstStyle/>
            <a:p>
              <a:endParaRPr lang="en-US"/>
            </a:p>
          </p:txBody>
        </p:sp>
        <p:sp>
          <p:nvSpPr>
            <p:cNvPr id="136" name="Line 31"/>
            <p:cNvSpPr>
              <a:spLocks noChangeAspect="1" noChangeShapeType="1"/>
            </p:cNvSpPr>
            <p:nvPr/>
          </p:nvSpPr>
          <p:spPr bwMode="auto">
            <a:xfrm>
              <a:off x="3559" y="3218"/>
              <a:ext cx="0" cy="53"/>
            </a:xfrm>
            <a:prstGeom prst="line">
              <a:avLst/>
            </a:prstGeom>
            <a:noFill/>
            <a:ln w="38100" cmpd="dbl">
              <a:solidFill>
                <a:schemeClr val="hlink"/>
              </a:solidFill>
              <a:round/>
              <a:headEnd/>
              <a:tailEnd/>
            </a:ln>
            <a:effectLst/>
          </p:spPr>
          <p:txBody>
            <a:bodyPr wrap="none" anchor="ctr"/>
            <a:lstStyle/>
            <a:p>
              <a:endParaRPr lang="en-US"/>
            </a:p>
          </p:txBody>
        </p:sp>
        <p:sp>
          <p:nvSpPr>
            <p:cNvPr id="137" name="Line 32"/>
            <p:cNvSpPr>
              <a:spLocks noChangeAspect="1" noChangeShapeType="1"/>
            </p:cNvSpPr>
            <p:nvPr/>
          </p:nvSpPr>
          <p:spPr bwMode="auto">
            <a:xfrm>
              <a:off x="3593" y="3218"/>
              <a:ext cx="0" cy="53"/>
            </a:xfrm>
            <a:prstGeom prst="line">
              <a:avLst/>
            </a:prstGeom>
            <a:noFill/>
            <a:ln w="38100" cmpd="dbl">
              <a:solidFill>
                <a:schemeClr val="hlink"/>
              </a:solidFill>
              <a:round/>
              <a:headEnd/>
              <a:tailEnd/>
            </a:ln>
            <a:effectLst/>
          </p:spPr>
          <p:txBody>
            <a:bodyPr wrap="none" anchor="ctr"/>
            <a:lstStyle/>
            <a:p>
              <a:endParaRPr lang="en-US"/>
            </a:p>
          </p:txBody>
        </p:sp>
      </p:grpSp>
      <p:sp>
        <p:nvSpPr>
          <p:cNvPr id="138" name="Rectangle 35"/>
          <p:cNvSpPr>
            <a:spLocks noChangeAspect="1" noChangeArrowheads="1"/>
          </p:cNvSpPr>
          <p:nvPr/>
        </p:nvSpPr>
        <p:spPr bwMode="auto">
          <a:xfrm>
            <a:off x="6989763" y="2882900"/>
            <a:ext cx="1581150" cy="392112"/>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39" name="Text Box 36"/>
          <p:cNvSpPr txBox="1">
            <a:spLocks noChangeAspect="1" noChangeArrowheads="1"/>
          </p:cNvSpPr>
          <p:nvPr/>
        </p:nvSpPr>
        <p:spPr bwMode="auto">
          <a:xfrm>
            <a:off x="6989763" y="2905125"/>
            <a:ext cx="1577975" cy="286232"/>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Disassemble</a:t>
            </a:r>
          </a:p>
        </p:txBody>
      </p:sp>
      <p:grpSp>
        <p:nvGrpSpPr>
          <p:cNvPr id="140" name="Group 37"/>
          <p:cNvGrpSpPr>
            <a:grpSpLocks noChangeAspect="1"/>
          </p:cNvGrpSpPr>
          <p:nvPr/>
        </p:nvGrpSpPr>
        <p:grpSpPr bwMode="auto">
          <a:xfrm>
            <a:off x="8366125" y="3030537"/>
            <a:ext cx="133350" cy="128588"/>
            <a:chOff x="2493" y="975"/>
            <a:chExt cx="73" cy="72"/>
          </a:xfrm>
        </p:grpSpPr>
        <p:sp>
          <p:nvSpPr>
            <p:cNvPr id="141" name="Rectangle 38"/>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42" name="Line 39"/>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43" name="Line 40"/>
          <p:cNvSpPr>
            <a:spLocks noChangeAspect="1" noChangeShapeType="1"/>
          </p:cNvSpPr>
          <p:nvPr/>
        </p:nvSpPr>
        <p:spPr bwMode="auto">
          <a:xfrm>
            <a:off x="8569325" y="3267075"/>
            <a:ext cx="0" cy="119062"/>
          </a:xfrm>
          <a:prstGeom prst="line">
            <a:avLst/>
          </a:prstGeom>
          <a:noFill/>
          <a:ln w="19050">
            <a:solidFill>
              <a:srgbClr val="4D4D4D"/>
            </a:solidFill>
            <a:round/>
            <a:headEnd/>
            <a:tailEnd/>
          </a:ln>
          <a:effectLst/>
        </p:spPr>
        <p:txBody>
          <a:bodyPr wrap="none" anchor="ctr"/>
          <a:lstStyle/>
          <a:p>
            <a:endParaRPr lang="en-US"/>
          </a:p>
        </p:txBody>
      </p:sp>
      <p:grpSp>
        <p:nvGrpSpPr>
          <p:cNvPr id="145" name="Group 45"/>
          <p:cNvGrpSpPr>
            <a:grpSpLocks noChangeAspect="1"/>
          </p:cNvGrpSpPr>
          <p:nvPr/>
        </p:nvGrpSpPr>
        <p:grpSpPr bwMode="auto">
          <a:xfrm>
            <a:off x="6996113" y="3924300"/>
            <a:ext cx="1581150" cy="128587"/>
            <a:chOff x="2686" y="1734"/>
            <a:chExt cx="1081" cy="88"/>
          </a:xfrm>
        </p:grpSpPr>
        <p:sp>
          <p:nvSpPr>
            <p:cNvPr id="146" name="Line 46"/>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47" name="Line 47"/>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48" name="Line 48"/>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grpSp>
        <p:nvGrpSpPr>
          <p:cNvPr id="149" name="Group 128"/>
          <p:cNvGrpSpPr>
            <a:grpSpLocks/>
          </p:cNvGrpSpPr>
          <p:nvPr/>
        </p:nvGrpSpPr>
        <p:grpSpPr bwMode="auto">
          <a:xfrm>
            <a:off x="7129463" y="5891212"/>
            <a:ext cx="1322387" cy="338138"/>
            <a:chOff x="4368" y="3632"/>
            <a:chExt cx="833" cy="213"/>
          </a:xfrm>
        </p:grpSpPr>
        <p:sp>
          <p:nvSpPr>
            <p:cNvPr id="150" name="AutoShape 56"/>
            <p:cNvSpPr>
              <a:spLocks noChangeAspect="1" noChangeArrowheads="1"/>
            </p:cNvSpPr>
            <p:nvPr/>
          </p:nvSpPr>
          <p:spPr bwMode="auto">
            <a:xfrm>
              <a:off x="4368" y="3632"/>
              <a:ext cx="833" cy="21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51" name="Text Box 57"/>
            <p:cNvSpPr txBox="1">
              <a:spLocks noChangeAspect="1" noChangeArrowheads="1"/>
            </p:cNvSpPr>
            <p:nvPr/>
          </p:nvSpPr>
          <p:spPr bwMode="auto">
            <a:xfrm>
              <a:off x="4368" y="3669"/>
              <a:ext cx="831" cy="122"/>
            </a:xfrm>
            <a:prstGeom prst="rect">
              <a:avLst/>
            </a:prstGeom>
            <a:noFill/>
            <a:ln w="9525" algn="ctr">
              <a:noFill/>
              <a:miter lim="800000"/>
              <a:headEnd/>
              <a:tailEnd/>
            </a:ln>
            <a:effectLst/>
          </p:spPr>
          <p:txBody>
            <a:bodyPr tIns="0" bIns="0">
              <a:spAutoFit/>
            </a:bodyPr>
            <a:lstStyle/>
            <a:p>
              <a:pPr algn="ctr">
                <a:lnSpc>
                  <a:spcPct val="90000"/>
                </a:lnSpc>
                <a:spcBef>
                  <a:spcPct val="40000"/>
                </a:spcBef>
              </a:pPr>
              <a:r>
                <a:rPr lang="en-US" sz="1400" b="0" dirty="0">
                  <a:solidFill>
                    <a:srgbClr val="339933"/>
                  </a:solidFill>
                </a:rPr>
                <a:t>Drop Here!</a:t>
              </a:r>
            </a:p>
          </p:txBody>
        </p:sp>
        <p:sp>
          <p:nvSpPr>
            <p:cNvPr id="152" name="Text Box 58"/>
            <p:cNvSpPr txBox="1">
              <a:spLocks noChangeAspect="1" noChangeArrowheads="1"/>
            </p:cNvSpPr>
            <p:nvPr/>
          </p:nvSpPr>
          <p:spPr bwMode="auto">
            <a:xfrm>
              <a:off x="4419" y="3652"/>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153" name="Group 59"/>
          <p:cNvGrpSpPr>
            <a:grpSpLocks noChangeAspect="1"/>
          </p:cNvGrpSpPr>
          <p:nvPr/>
        </p:nvGrpSpPr>
        <p:grpSpPr bwMode="auto">
          <a:xfrm>
            <a:off x="7005638" y="6227762"/>
            <a:ext cx="1581150" cy="128588"/>
            <a:chOff x="2686" y="1734"/>
            <a:chExt cx="1081" cy="88"/>
          </a:xfrm>
        </p:grpSpPr>
        <p:sp>
          <p:nvSpPr>
            <p:cNvPr id="154" name="Line 60"/>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55" name="Line 61"/>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56" name="Line 62"/>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grpSp>
        <p:nvGrpSpPr>
          <p:cNvPr id="157" name="Group 129"/>
          <p:cNvGrpSpPr>
            <a:grpSpLocks/>
          </p:cNvGrpSpPr>
          <p:nvPr/>
        </p:nvGrpSpPr>
        <p:grpSpPr bwMode="auto">
          <a:xfrm>
            <a:off x="6996113" y="5383212"/>
            <a:ext cx="1633537" cy="508000"/>
            <a:chOff x="4284" y="3308"/>
            <a:chExt cx="1029" cy="320"/>
          </a:xfrm>
        </p:grpSpPr>
        <p:sp>
          <p:nvSpPr>
            <p:cNvPr id="158" name="Rectangle 49"/>
            <p:cNvSpPr>
              <a:spLocks noChangeAspect="1" noChangeArrowheads="1"/>
            </p:cNvSpPr>
            <p:nvPr/>
          </p:nvSpPr>
          <p:spPr bwMode="auto">
            <a:xfrm>
              <a:off x="4285" y="3308"/>
              <a:ext cx="996" cy="246"/>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59" name="Text Box 50"/>
            <p:cNvSpPr txBox="1">
              <a:spLocks noChangeAspect="1" noChangeArrowheads="1"/>
            </p:cNvSpPr>
            <p:nvPr/>
          </p:nvSpPr>
          <p:spPr bwMode="auto">
            <a:xfrm>
              <a:off x="4319" y="3322"/>
              <a:ext cx="994" cy="197"/>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Resolve</a:t>
              </a:r>
              <a:r>
                <a:rPr lang="en-US" sz="1600" b="0" dirty="0"/>
                <a:t> </a:t>
              </a:r>
              <a:r>
                <a:rPr lang="en-US" sz="1400" b="0" dirty="0"/>
                <a:t>Party</a:t>
              </a:r>
              <a:endParaRPr lang="en-US" sz="1600" b="0" dirty="0"/>
            </a:p>
          </p:txBody>
        </p:sp>
        <p:grpSp>
          <p:nvGrpSpPr>
            <p:cNvPr id="160" name="Group 51"/>
            <p:cNvGrpSpPr>
              <a:grpSpLocks noChangeAspect="1"/>
            </p:cNvGrpSpPr>
            <p:nvPr/>
          </p:nvGrpSpPr>
          <p:grpSpPr bwMode="auto">
            <a:xfrm>
              <a:off x="5168" y="3380"/>
              <a:ext cx="84" cy="81"/>
              <a:chOff x="2493" y="975"/>
              <a:chExt cx="73" cy="72"/>
            </a:xfrm>
          </p:grpSpPr>
          <p:sp>
            <p:nvSpPr>
              <p:cNvPr id="166" name="Rectangle 52"/>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67" name="Line 53"/>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61" name="Line 54"/>
            <p:cNvSpPr>
              <a:spLocks noChangeAspect="1" noChangeShapeType="1"/>
            </p:cNvSpPr>
            <p:nvPr/>
          </p:nvSpPr>
          <p:spPr bwMode="auto">
            <a:xfrm>
              <a:off x="5280" y="3551"/>
              <a:ext cx="0" cy="73"/>
            </a:xfrm>
            <a:prstGeom prst="line">
              <a:avLst/>
            </a:prstGeom>
            <a:noFill/>
            <a:ln w="19050">
              <a:solidFill>
                <a:srgbClr val="4D4D4D"/>
              </a:solidFill>
              <a:round/>
              <a:headEnd/>
              <a:tailEnd/>
            </a:ln>
            <a:effectLst/>
          </p:spPr>
          <p:txBody>
            <a:bodyPr wrap="none" anchor="ctr"/>
            <a:lstStyle/>
            <a:p>
              <a:endParaRPr lang="en-US"/>
            </a:p>
          </p:txBody>
        </p:sp>
        <p:sp>
          <p:nvSpPr>
            <p:cNvPr id="162" name="Line 55"/>
            <p:cNvSpPr>
              <a:spLocks noChangeAspect="1" noChangeShapeType="1"/>
            </p:cNvSpPr>
            <p:nvPr/>
          </p:nvSpPr>
          <p:spPr bwMode="auto">
            <a:xfrm>
              <a:off x="4284" y="3554"/>
              <a:ext cx="0" cy="74"/>
            </a:xfrm>
            <a:prstGeom prst="line">
              <a:avLst/>
            </a:prstGeom>
            <a:noFill/>
            <a:ln w="19050">
              <a:solidFill>
                <a:srgbClr val="4D4D4D"/>
              </a:solidFill>
              <a:round/>
              <a:headEnd/>
              <a:tailEnd/>
            </a:ln>
            <a:effectLst/>
          </p:spPr>
          <p:txBody>
            <a:bodyPr wrap="none" anchor="ctr"/>
            <a:lstStyle/>
            <a:p>
              <a:endParaRPr lang="en-US"/>
            </a:p>
          </p:txBody>
        </p:sp>
        <p:grpSp>
          <p:nvGrpSpPr>
            <p:cNvPr id="163" name="Group 63"/>
            <p:cNvGrpSpPr>
              <a:grpSpLocks noChangeAspect="1"/>
            </p:cNvGrpSpPr>
            <p:nvPr/>
          </p:nvGrpSpPr>
          <p:grpSpPr bwMode="auto">
            <a:xfrm>
              <a:off x="4303" y="3359"/>
              <a:ext cx="132" cy="177"/>
              <a:chOff x="3216" y="3620"/>
              <a:chExt cx="144" cy="192"/>
            </a:xfrm>
          </p:grpSpPr>
          <p:sp>
            <p:nvSpPr>
              <p:cNvPr id="164" name="Rectangle 64"/>
              <p:cNvSpPr>
                <a:spLocks noChangeAspect="1" noChangeArrowheads="1"/>
              </p:cNvSpPr>
              <p:nvPr/>
            </p:nvSpPr>
            <p:spPr bwMode="auto">
              <a:xfrm>
                <a:off x="3216" y="3620"/>
                <a:ext cx="144" cy="144"/>
              </a:xfrm>
              <a:prstGeom prst="rect">
                <a:avLst/>
              </a:prstGeom>
              <a:solidFill>
                <a:schemeClr val="bg1"/>
              </a:solidFill>
              <a:ln w="12700" algn="ctr">
                <a:solidFill>
                  <a:schemeClr val="hlink"/>
                </a:solidFill>
                <a:miter lim="800000"/>
                <a:headEnd/>
                <a:tailEnd/>
              </a:ln>
              <a:effectLst/>
            </p:spPr>
            <p:txBody>
              <a:bodyPr wrap="none" anchor="ctr"/>
              <a:lstStyle/>
              <a:p>
                <a:pPr>
                  <a:lnSpc>
                    <a:spcPct val="90000"/>
                  </a:lnSpc>
                  <a:spcBef>
                    <a:spcPct val="40000"/>
                  </a:spcBef>
                </a:pPr>
                <a:endParaRPr lang="en-US" sz="1600"/>
              </a:p>
            </p:txBody>
          </p:sp>
          <p:sp>
            <p:nvSpPr>
              <p:cNvPr id="165" name="Text Box 65"/>
              <p:cNvSpPr txBox="1">
                <a:spLocks noChangeAspect="1" noChangeArrowheads="1"/>
              </p:cNvSpPr>
              <p:nvPr/>
            </p:nvSpPr>
            <p:spPr bwMode="auto">
              <a:xfrm>
                <a:off x="3220" y="3624"/>
                <a:ext cx="138" cy="188"/>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a:solidFill>
                      <a:schemeClr val="hlink"/>
                    </a:solidFill>
                    <a:sym typeface="Wingdings" pitchFamily="2" charset="2"/>
                  </a:rPr>
                  <a:t></a:t>
                </a:r>
              </a:p>
            </p:txBody>
          </p:sp>
        </p:grpSp>
      </p:grpSp>
      <p:sp>
        <p:nvSpPr>
          <p:cNvPr id="168" name="Rectangle 66"/>
          <p:cNvSpPr>
            <a:spLocks noChangeAspect="1" noChangeArrowheads="1"/>
          </p:cNvSpPr>
          <p:nvPr/>
        </p:nvSpPr>
        <p:spPr bwMode="auto">
          <a:xfrm>
            <a:off x="6989763" y="4241800"/>
            <a:ext cx="1581150" cy="390525"/>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69" name="Text Box 67"/>
          <p:cNvSpPr txBox="1">
            <a:spLocks noChangeAspect="1" noChangeArrowheads="1"/>
          </p:cNvSpPr>
          <p:nvPr/>
        </p:nvSpPr>
        <p:spPr bwMode="auto">
          <a:xfrm>
            <a:off x="6989763" y="4264025"/>
            <a:ext cx="1577975" cy="286232"/>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Validate</a:t>
            </a:r>
            <a:endParaRPr lang="en-US" sz="1600" b="0" dirty="0"/>
          </a:p>
        </p:txBody>
      </p:sp>
      <p:grpSp>
        <p:nvGrpSpPr>
          <p:cNvPr id="170" name="Group 68"/>
          <p:cNvGrpSpPr>
            <a:grpSpLocks noChangeAspect="1"/>
          </p:cNvGrpSpPr>
          <p:nvPr/>
        </p:nvGrpSpPr>
        <p:grpSpPr bwMode="auto">
          <a:xfrm>
            <a:off x="8366125" y="4387850"/>
            <a:ext cx="131763" cy="130175"/>
            <a:chOff x="2493" y="975"/>
            <a:chExt cx="73" cy="72"/>
          </a:xfrm>
        </p:grpSpPr>
        <p:sp>
          <p:nvSpPr>
            <p:cNvPr id="171" name="Rectangle 69"/>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72" name="Line 70"/>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73" name="Line 71"/>
          <p:cNvSpPr>
            <a:spLocks noChangeAspect="1" noChangeShapeType="1"/>
          </p:cNvSpPr>
          <p:nvPr/>
        </p:nvSpPr>
        <p:spPr bwMode="auto">
          <a:xfrm>
            <a:off x="8569325" y="4627562"/>
            <a:ext cx="0" cy="115888"/>
          </a:xfrm>
          <a:prstGeom prst="line">
            <a:avLst/>
          </a:prstGeom>
          <a:noFill/>
          <a:ln w="19050">
            <a:solidFill>
              <a:srgbClr val="4D4D4D"/>
            </a:solidFill>
            <a:round/>
            <a:headEnd/>
            <a:tailEnd/>
          </a:ln>
          <a:effectLst/>
        </p:spPr>
        <p:txBody>
          <a:bodyPr wrap="none" anchor="ctr"/>
          <a:lstStyle/>
          <a:p>
            <a:endParaRPr lang="en-US"/>
          </a:p>
        </p:txBody>
      </p:sp>
      <p:grpSp>
        <p:nvGrpSpPr>
          <p:cNvPr id="175" name="Group 130"/>
          <p:cNvGrpSpPr>
            <a:grpSpLocks/>
          </p:cNvGrpSpPr>
          <p:nvPr/>
        </p:nvGrpSpPr>
        <p:grpSpPr bwMode="auto">
          <a:xfrm>
            <a:off x="7119938" y="4749800"/>
            <a:ext cx="1322387" cy="339725"/>
            <a:chOff x="4362" y="2913"/>
            <a:chExt cx="833" cy="214"/>
          </a:xfrm>
        </p:grpSpPr>
        <p:sp>
          <p:nvSpPr>
            <p:cNvPr id="176" name="AutoShape 73"/>
            <p:cNvSpPr>
              <a:spLocks noChangeAspect="1" noChangeArrowheads="1"/>
            </p:cNvSpPr>
            <p:nvPr/>
          </p:nvSpPr>
          <p:spPr bwMode="auto">
            <a:xfrm>
              <a:off x="4362" y="2913"/>
              <a:ext cx="833" cy="214"/>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77" name="Text Box 74"/>
            <p:cNvSpPr txBox="1">
              <a:spLocks noChangeAspect="1" noChangeArrowheads="1"/>
            </p:cNvSpPr>
            <p:nvPr/>
          </p:nvSpPr>
          <p:spPr bwMode="auto">
            <a:xfrm>
              <a:off x="4362" y="2950"/>
              <a:ext cx="832" cy="122"/>
            </a:xfrm>
            <a:prstGeom prst="rect">
              <a:avLst/>
            </a:prstGeom>
            <a:noFill/>
            <a:ln w="9525" algn="ctr">
              <a:noFill/>
              <a:miter lim="800000"/>
              <a:headEnd/>
              <a:tailEnd/>
            </a:ln>
            <a:effectLst/>
          </p:spPr>
          <p:txBody>
            <a:bodyPr tIns="0" bIns="0">
              <a:spAutoFit/>
            </a:bodyPr>
            <a:lstStyle/>
            <a:p>
              <a:pPr algn="ctr">
                <a:lnSpc>
                  <a:spcPct val="90000"/>
                </a:lnSpc>
                <a:spcBef>
                  <a:spcPct val="40000"/>
                </a:spcBef>
              </a:pPr>
              <a:r>
                <a:rPr lang="en-US" sz="1400" b="0" dirty="0">
                  <a:solidFill>
                    <a:srgbClr val="339933"/>
                  </a:solidFill>
                </a:rPr>
                <a:t>Drop Here!</a:t>
              </a:r>
            </a:p>
          </p:txBody>
        </p:sp>
        <p:sp>
          <p:nvSpPr>
            <p:cNvPr id="178" name="Text Box 75"/>
            <p:cNvSpPr txBox="1">
              <a:spLocks noChangeAspect="1" noChangeArrowheads="1"/>
            </p:cNvSpPr>
            <p:nvPr/>
          </p:nvSpPr>
          <p:spPr bwMode="auto">
            <a:xfrm>
              <a:off x="4414" y="2934"/>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179" name="Group 76"/>
          <p:cNvGrpSpPr>
            <a:grpSpLocks noChangeAspect="1"/>
          </p:cNvGrpSpPr>
          <p:nvPr/>
        </p:nvGrpSpPr>
        <p:grpSpPr bwMode="auto">
          <a:xfrm>
            <a:off x="6996113" y="5086350"/>
            <a:ext cx="1581150" cy="128587"/>
            <a:chOff x="2686" y="1734"/>
            <a:chExt cx="1081" cy="88"/>
          </a:xfrm>
        </p:grpSpPr>
        <p:sp>
          <p:nvSpPr>
            <p:cNvPr id="180" name="Line 7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81" name="Line 7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82" name="Line 7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grpSp>
        <p:nvGrpSpPr>
          <p:cNvPr id="183" name="Group 80"/>
          <p:cNvGrpSpPr>
            <a:grpSpLocks noChangeAspect="1"/>
          </p:cNvGrpSpPr>
          <p:nvPr/>
        </p:nvGrpSpPr>
        <p:grpSpPr bwMode="auto">
          <a:xfrm>
            <a:off x="7024688" y="4319587"/>
            <a:ext cx="209550" cy="280988"/>
            <a:chOff x="3503" y="3582"/>
            <a:chExt cx="144" cy="192"/>
          </a:xfrm>
        </p:grpSpPr>
        <p:sp>
          <p:nvSpPr>
            <p:cNvPr id="184" name="Rectangle 81"/>
            <p:cNvSpPr>
              <a:spLocks noChangeAspect="1" noChangeArrowheads="1"/>
            </p:cNvSpPr>
            <p:nvPr/>
          </p:nvSpPr>
          <p:spPr bwMode="auto">
            <a:xfrm>
              <a:off x="3503" y="3582"/>
              <a:ext cx="144" cy="144"/>
            </a:xfrm>
            <a:prstGeom prst="rect">
              <a:avLst/>
            </a:prstGeom>
            <a:solidFill>
              <a:schemeClr val="bg1"/>
            </a:solidFill>
            <a:ln w="12700" algn="ctr">
              <a:solidFill>
                <a:srgbClr val="339933"/>
              </a:solidFill>
              <a:miter lim="800000"/>
              <a:headEnd/>
              <a:tailEnd/>
            </a:ln>
            <a:effectLst/>
          </p:spPr>
          <p:txBody>
            <a:bodyPr wrap="none" anchor="ctr"/>
            <a:lstStyle/>
            <a:p>
              <a:pPr>
                <a:lnSpc>
                  <a:spcPct val="90000"/>
                </a:lnSpc>
                <a:spcBef>
                  <a:spcPct val="40000"/>
                </a:spcBef>
              </a:pPr>
              <a:endParaRPr lang="en-US" sz="1600"/>
            </a:p>
          </p:txBody>
        </p:sp>
        <p:sp>
          <p:nvSpPr>
            <p:cNvPr id="185" name="Text Box 82"/>
            <p:cNvSpPr txBox="1">
              <a:spLocks noChangeAspect="1" noChangeArrowheads="1"/>
            </p:cNvSpPr>
            <p:nvPr/>
          </p:nvSpPr>
          <p:spPr bwMode="auto">
            <a:xfrm>
              <a:off x="3507" y="3586"/>
              <a:ext cx="138" cy="188"/>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a:solidFill>
                    <a:srgbClr val="339933"/>
                  </a:solidFill>
                  <a:sym typeface="Wingdings" pitchFamily="2" charset="2"/>
                </a:rPr>
                <a:t></a:t>
              </a:r>
            </a:p>
          </p:txBody>
        </p:sp>
      </p:grpSp>
      <p:grpSp>
        <p:nvGrpSpPr>
          <p:cNvPr id="186" name="Group 83"/>
          <p:cNvGrpSpPr>
            <a:grpSpLocks noChangeAspect="1"/>
          </p:cNvGrpSpPr>
          <p:nvPr/>
        </p:nvGrpSpPr>
        <p:grpSpPr bwMode="auto">
          <a:xfrm>
            <a:off x="7069138" y="3038475"/>
            <a:ext cx="95250" cy="114300"/>
            <a:chOff x="3890" y="306"/>
            <a:chExt cx="65" cy="78"/>
          </a:xfrm>
        </p:grpSpPr>
        <p:grpSp>
          <p:nvGrpSpPr>
            <p:cNvPr id="187" name="Group 84"/>
            <p:cNvGrpSpPr>
              <a:grpSpLocks noChangeAspect="1"/>
            </p:cNvGrpSpPr>
            <p:nvPr/>
          </p:nvGrpSpPr>
          <p:grpSpPr bwMode="auto">
            <a:xfrm>
              <a:off x="3890" y="310"/>
              <a:ext cx="35" cy="74"/>
              <a:chOff x="3890" y="310"/>
              <a:chExt cx="35" cy="74"/>
            </a:xfrm>
          </p:grpSpPr>
          <p:sp>
            <p:nvSpPr>
              <p:cNvPr id="192" name="Line 85"/>
              <p:cNvSpPr>
                <a:spLocks noChangeAspect="1" noChangeShapeType="1"/>
              </p:cNvSpPr>
              <p:nvPr/>
            </p:nvSpPr>
            <p:spPr bwMode="auto">
              <a:xfrm rot="10800000" flipH="1">
                <a:off x="3890" y="310"/>
                <a:ext cx="0" cy="74"/>
              </a:xfrm>
              <a:prstGeom prst="line">
                <a:avLst/>
              </a:prstGeom>
              <a:noFill/>
              <a:ln w="28575">
                <a:solidFill>
                  <a:schemeClr val="hlink"/>
                </a:solidFill>
                <a:round/>
                <a:headEnd/>
                <a:tailEnd/>
              </a:ln>
              <a:effectLst/>
            </p:spPr>
            <p:txBody>
              <a:bodyPr wrap="none" anchor="ctr"/>
              <a:lstStyle/>
              <a:p>
                <a:endParaRPr lang="en-US"/>
              </a:p>
            </p:txBody>
          </p:sp>
          <p:sp>
            <p:nvSpPr>
              <p:cNvPr id="193" name="Line 86"/>
              <p:cNvSpPr>
                <a:spLocks noChangeAspect="1" noChangeShapeType="1"/>
              </p:cNvSpPr>
              <p:nvPr/>
            </p:nvSpPr>
            <p:spPr bwMode="auto">
              <a:xfrm rot="16200000" flipH="1">
                <a:off x="3911" y="359"/>
                <a:ext cx="0" cy="29"/>
              </a:xfrm>
              <a:prstGeom prst="line">
                <a:avLst/>
              </a:prstGeom>
              <a:noFill/>
              <a:ln w="28575">
                <a:solidFill>
                  <a:schemeClr val="hlink"/>
                </a:solidFill>
                <a:round/>
                <a:headEnd/>
                <a:tailEnd/>
              </a:ln>
              <a:effectLst/>
            </p:spPr>
            <p:txBody>
              <a:bodyPr wrap="none" anchor="ctr"/>
              <a:lstStyle/>
              <a:p>
                <a:endParaRPr lang="en-US"/>
              </a:p>
            </p:txBody>
          </p:sp>
        </p:grpSp>
        <p:sp>
          <p:nvSpPr>
            <p:cNvPr id="188" name="Line 87"/>
            <p:cNvSpPr>
              <a:spLocks noChangeAspect="1" noChangeShapeType="1"/>
            </p:cNvSpPr>
            <p:nvPr/>
          </p:nvSpPr>
          <p:spPr bwMode="auto">
            <a:xfrm rot="16200000" flipH="1">
              <a:off x="3924" y="334"/>
              <a:ext cx="0" cy="23"/>
            </a:xfrm>
            <a:prstGeom prst="line">
              <a:avLst/>
            </a:prstGeom>
            <a:noFill/>
            <a:ln w="28575">
              <a:solidFill>
                <a:schemeClr val="hlink"/>
              </a:solidFill>
              <a:round/>
              <a:headEnd/>
              <a:tailEnd/>
            </a:ln>
            <a:effectLst/>
          </p:spPr>
          <p:txBody>
            <a:bodyPr wrap="none" anchor="ctr"/>
            <a:lstStyle/>
            <a:p>
              <a:endParaRPr lang="en-US"/>
            </a:p>
          </p:txBody>
        </p:sp>
        <p:grpSp>
          <p:nvGrpSpPr>
            <p:cNvPr id="189" name="Group 88"/>
            <p:cNvGrpSpPr>
              <a:grpSpLocks noChangeAspect="1"/>
            </p:cNvGrpSpPr>
            <p:nvPr/>
          </p:nvGrpSpPr>
          <p:grpSpPr bwMode="auto">
            <a:xfrm flipH="1" flipV="1">
              <a:off x="3920" y="306"/>
              <a:ext cx="35" cy="74"/>
              <a:chOff x="3890" y="310"/>
              <a:chExt cx="35" cy="74"/>
            </a:xfrm>
          </p:grpSpPr>
          <p:sp>
            <p:nvSpPr>
              <p:cNvPr id="190" name="Line 89"/>
              <p:cNvSpPr>
                <a:spLocks noChangeAspect="1" noChangeShapeType="1"/>
              </p:cNvSpPr>
              <p:nvPr/>
            </p:nvSpPr>
            <p:spPr bwMode="auto">
              <a:xfrm rot="10800000" flipH="1">
                <a:off x="3890" y="310"/>
                <a:ext cx="0" cy="74"/>
              </a:xfrm>
              <a:prstGeom prst="line">
                <a:avLst/>
              </a:prstGeom>
              <a:noFill/>
              <a:ln w="28575">
                <a:solidFill>
                  <a:schemeClr val="hlink"/>
                </a:solidFill>
                <a:round/>
                <a:headEnd/>
                <a:tailEnd/>
              </a:ln>
              <a:effectLst/>
            </p:spPr>
            <p:txBody>
              <a:bodyPr wrap="none" anchor="ctr"/>
              <a:lstStyle/>
              <a:p>
                <a:endParaRPr lang="en-US"/>
              </a:p>
            </p:txBody>
          </p:sp>
          <p:sp>
            <p:nvSpPr>
              <p:cNvPr id="191" name="Line 90"/>
              <p:cNvSpPr>
                <a:spLocks noChangeAspect="1" noChangeShapeType="1"/>
              </p:cNvSpPr>
              <p:nvPr/>
            </p:nvSpPr>
            <p:spPr bwMode="auto">
              <a:xfrm rot="16200000" flipH="1">
                <a:off x="3911" y="359"/>
                <a:ext cx="0" cy="29"/>
              </a:xfrm>
              <a:prstGeom prst="line">
                <a:avLst/>
              </a:prstGeom>
              <a:noFill/>
              <a:ln w="28575">
                <a:solidFill>
                  <a:schemeClr val="hlink"/>
                </a:solidFill>
                <a:round/>
                <a:headEnd/>
                <a:tailEnd/>
              </a:ln>
              <a:effectLst/>
            </p:spPr>
            <p:txBody>
              <a:bodyPr wrap="none" anchor="ctr"/>
              <a:lstStyle/>
              <a:p>
                <a:endParaRPr lang="en-US"/>
              </a:p>
            </p:txBody>
          </p:sp>
        </p:grpSp>
      </p:grpSp>
      <p:sp>
        <p:nvSpPr>
          <p:cNvPr id="194" name="Freeform 101"/>
          <p:cNvSpPr>
            <a:spLocks noChangeAspect="1"/>
          </p:cNvSpPr>
          <p:nvPr/>
        </p:nvSpPr>
        <p:spPr bwMode="auto">
          <a:xfrm>
            <a:off x="7051675" y="3273425"/>
            <a:ext cx="741363" cy="795337"/>
          </a:xfrm>
          <a:custGeom>
            <a:avLst/>
            <a:gdLst/>
            <a:ahLst/>
            <a:cxnLst>
              <a:cxn ang="0">
                <a:pos x="502" y="0"/>
              </a:cxn>
              <a:cxn ang="0">
                <a:pos x="501" y="81"/>
              </a:cxn>
              <a:cxn ang="0">
                <a:pos x="0" y="84"/>
              </a:cxn>
              <a:cxn ang="0">
                <a:pos x="0" y="453"/>
              </a:cxn>
              <a:cxn ang="0">
                <a:pos x="498" y="453"/>
              </a:cxn>
              <a:cxn ang="0">
                <a:pos x="500" y="543"/>
              </a:cxn>
            </a:cxnLst>
            <a:rect l="0" t="0" r="r" b="b"/>
            <a:pathLst>
              <a:path w="502" h="543">
                <a:moveTo>
                  <a:pt x="502" y="0"/>
                </a:moveTo>
                <a:lnTo>
                  <a:pt x="501" y="81"/>
                </a:lnTo>
                <a:lnTo>
                  <a:pt x="0" y="84"/>
                </a:lnTo>
                <a:lnTo>
                  <a:pt x="0" y="453"/>
                </a:lnTo>
                <a:lnTo>
                  <a:pt x="498" y="453"/>
                </a:lnTo>
                <a:lnTo>
                  <a:pt x="500" y="543"/>
                </a:lnTo>
              </a:path>
            </a:pathLst>
          </a:custGeom>
          <a:noFill/>
          <a:ln w="12700" cap="flat" cmpd="sng">
            <a:solidFill>
              <a:srgbClr val="333333"/>
            </a:solidFill>
            <a:prstDash val="dash"/>
            <a:round/>
            <a:headEnd type="none" w="med" len="med"/>
            <a:tailEnd type="none" w="med" len="med"/>
          </a:ln>
          <a:effectLst/>
        </p:spPr>
        <p:txBody>
          <a:bodyPr anchor="ctr"/>
          <a:lstStyle/>
          <a:p>
            <a:endParaRPr lang="en-US"/>
          </a:p>
        </p:txBody>
      </p:sp>
      <p:sp>
        <p:nvSpPr>
          <p:cNvPr id="195" name="Line 102"/>
          <p:cNvSpPr>
            <a:spLocks noChangeAspect="1" noChangeShapeType="1"/>
          </p:cNvSpPr>
          <p:nvPr/>
        </p:nvSpPr>
        <p:spPr bwMode="auto">
          <a:xfrm flipH="1">
            <a:off x="7034213" y="3652837"/>
            <a:ext cx="131762" cy="0"/>
          </a:xfrm>
          <a:prstGeom prst="line">
            <a:avLst/>
          </a:prstGeom>
          <a:noFill/>
          <a:ln w="9525">
            <a:solidFill>
              <a:srgbClr val="333333"/>
            </a:solidFill>
            <a:prstDash val="dash"/>
            <a:round/>
            <a:headEnd/>
            <a:tailEnd/>
          </a:ln>
          <a:effectLst/>
        </p:spPr>
        <p:txBody>
          <a:bodyPr anchor="ctr"/>
          <a:lstStyle/>
          <a:p>
            <a:endParaRPr lang="en-US"/>
          </a:p>
        </p:txBody>
      </p:sp>
      <p:grpSp>
        <p:nvGrpSpPr>
          <p:cNvPr id="196" name="Group 100"/>
          <p:cNvGrpSpPr>
            <a:grpSpLocks noChangeAspect="1"/>
          </p:cNvGrpSpPr>
          <p:nvPr/>
        </p:nvGrpSpPr>
        <p:grpSpPr bwMode="auto">
          <a:xfrm>
            <a:off x="7107238" y="3489325"/>
            <a:ext cx="1343025" cy="339725"/>
            <a:chOff x="4376" y="1981"/>
            <a:chExt cx="918" cy="232"/>
          </a:xfrm>
        </p:grpSpPr>
        <p:sp>
          <p:nvSpPr>
            <p:cNvPr id="197" name="AutoShape 42"/>
            <p:cNvSpPr>
              <a:spLocks noChangeAspect="1" noChangeArrowheads="1"/>
            </p:cNvSpPr>
            <p:nvPr/>
          </p:nvSpPr>
          <p:spPr bwMode="auto">
            <a:xfrm>
              <a:off x="4385" y="1981"/>
              <a:ext cx="904" cy="232"/>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98" name="AutoShape 43"/>
            <p:cNvSpPr>
              <a:spLocks noChangeAspect="1" noChangeArrowheads="1"/>
            </p:cNvSpPr>
            <p:nvPr/>
          </p:nvSpPr>
          <p:spPr bwMode="auto">
            <a:xfrm>
              <a:off x="4376" y="2004"/>
              <a:ext cx="918" cy="147"/>
            </a:xfrm>
            <a:prstGeom prst="roundRect">
              <a:avLst>
                <a:gd name="adj" fmla="val 16667"/>
              </a:avLst>
            </a:prstGeom>
            <a:noFill/>
            <a:ln w="9525" algn="ctr">
              <a:noFill/>
              <a:round/>
              <a:headEnd/>
              <a:tailEnd/>
            </a:ln>
            <a:effectLst/>
          </p:spPr>
          <p:txBody>
            <a:bodyPr tIns="0" bIns="0">
              <a:spAutoFit/>
            </a:bodyPr>
            <a:lstStyle/>
            <a:p>
              <a:pPr algn="ctr">
                <a:lnSpc>
                  <a:spcPct val="90000"/>
                </a:lnSpc>
                <a:spcBef>
                  <a:spcPct val="40000"/>
                </a:spcBef>
              </a:pPr>
              <a:r>
                <a:rPr lang="en-US" sz="1400" b="0" dirty="0">
                  <a:solidFill>
                    <a:srgbClr val="339933"/>
                  </a:solidFill>
                </a:rPr>
                <a:t>Drop Here!</a:t>
              </a:r>
            </a:p>
          </p:txBody>
        </p:sp>
        <p:sp>
          <p:nvSpPr>
            <p:cNvPr id="199" name="AutoShape 44"/>
            <p:cNvSpPr>
              <a:spLocks noChangeAspect="1" noChangeArrowheads="1"/>
            </p:cNvSpPr>
            <p:nvPr/>
          </p:nvSpPr>
          <p:spPr bwMode="auto">
            <a:xfrm>
              <a:off x="4438" y="2012"/>
              <a:ext cx="48" cy="192"/>
            </a:xfrm>
            <a:prstGeom prst="roundRect">
              <a:avLst>
                <a:gd name="adj" fmla="val 16667"/>
              </a:avLst>
            </a:prstGeom>
            <a:solidFill>
              <a:srgbClr val="E4CD9A"/>
            </a:solidFill>
            <a:ln w="9525" algn="ctr">
              <a:noFill/>
              <a:round/>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4" name="Group 3"/>
          <p:cNvGrpSpPr/>
          <p:nvPr/>
        </p:nvGrpSpPr>
        <p:grpSpPr>
          <a:xfrm>
            <a:off x="457200" y="2870200"/>
            <a:ext cx="6530975" cy="1408112"/>
            <a:chOff x="457200" y="2870200"/>
            <a:chExt cx="6530975" cy="1408112"/>
          </a:xfrm>
        </p:grpSpPr>
        <p:sp>
          <p:nvSpPr>
            <p:cNvPr id="144" name="Line 41"/>
            <p:cNvSpPr>
              <a:spLocks noChangeAspect="1" noChangeShapeType="1"/>
            </p:cNvSpPr>
            <p:nvPr/>
          </p:nvSpPr>
          <p:spPr bwMode="auto">
            <a:xfrm>
              <a:off x="6988175" y="3273425"/>
              <a:ext cx="0" cy="117475"/>
            </a:xfrm>
            <a:prstGeom prst="line">
              <a:avLst/>
            </a:prstGeom>
            <a:noFill/>
            <a:ln w="19050">
              <a:solidFill>
                <a:srgbClr val="4D4D4D"/>
              </a:solidFill>
              <a:round/>
              <a:headEnd/>
              <a:tailEnd/>
            </a:ln>
            <a:effectLst/>
          </p:spPr>
          <p:txBody>
            <a:bodyPr wrap="none" anchor="ctr"/>
            <a:lstStyle/>
            <a:p>
              <a:endParaRPr lang="en-US"/>
            </a:p>
          </p:txBody>
        </p:sp>
        <p:sp>
          <p:nvSpPr>
            <p:cNvPr id="200" name="AutoShape 113"/>
            <p:cNvSpPr>
              <a:spLocks noChangeArrowheads="1"/>
            </p:cNvSpPr>
            <p:nvPr/>
          </p:nvSpPr>
          <p:spPr bwMode="auto">
            <a:xfrm>
              <a:off x="457200" y="2870200"/>
              <a:ext cx="6170613" cy="1408112"/>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r>
                <a:rPr lang="en-US" b="1" dirty="0"/>
                <a:t>Disassemble</a:t>
              </a:r>
            </a:p>
          </p:txBody>
        </p:sp>
        <p:sp>
          <p:nvSpPr>
            <p:cNvPr id="201" name="AutoShape 115"/>
            <p:cNvSpPr>
              <a:spLocks noChangeArrowheads="1"/>
            </p:cNvSpPr>
            <p:nvPr/>
          </p:nvSpPr>
          <p:spPr bwMode="auto">
            <a:xfrm>
              <a:off x="605532" y="3211512"/>
              <a:ext cx="5887344" cy="960438"/>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parse or disassemble components</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probe messages and verify context properties </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BizTalk Server includes an XML, flat file, and a BTF disassembler</a:t>
              </a:r>
            </a:p>
          </p:txBody>
        </p:sp>
        <p:sp>
          <p:nvSpPr>
            <p:cNvPr id="206" name="Freeform 122"/>
            <p:cNvSpPr>
              <a:spLocks/>
            </p:cNvSpPr>
            <p:nvPr/>
          </p:nvSpPr>
          <p:spPr bwMode="auto">
            <a:xfrm>
              <a:off x="5951538" y="3551237"/>
              <a:ext cx="947737" cy="163513"/>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5" name="Group 4"/>
          <p:cNvGrpSpPr/>
          <p:nvPr/>
        </p:nvGrpSpPr>
        <p:grpSpPr>
          <a:xfrm>
            <a:off x="457200" y="4397375"/>
            <a:ext cx="6530975" cy="1079500"/>
            <a:chOff x="457200" y="4397375"/>
            <a:chExt cx="6530975" cy="1079500"/>
          </a:xfrm>
        </p:grpSpPr>
        <p:sp>
          <p:nvSpPr>
            <p:cNvPr id="174" name="Line 72"/>
            <p:cNvSpPr>
              <a:spLocks noChangeAspect="1" noChangeShapeType="1"/>
            </p:cNvSpPr>
            <p:nvPr/>
          </p:nvSpPr>
          <p:spPr bwMode="auto">
            <a:xfrm>
              <a:off x="6988175" y="4632325"/>
              <a:ext cx="0" cy="117475"/>
            </a:xfrm>
            <a:prstGeom prst="line">
              <a:avLst/>
            </a:prstGeom>
            <a:noFill/>
            <a:ln w="19050">
              <a:solidFill>
                <a:srgbClr val="4D4D4D"/>
              </a:solidFill>
              <a:round/>
              <a:headEnd/>
              <a:tailEnd/>
            </a:ln>
            <a:effectLst/>
          </p:spPr>
          <p:txBody>
            <a:bodyPr wrap="none" anchor="ctr"/>
            <a:lstStyle/>
            <a:p>
              <a:endParaRPr lang="en-US"/>
            </a:p>
          </p:txBody>
        </p:sp>
        <p:sp>
          <p:nvSpPr>
            <p:cNvPr id="202" name="AutoShape 116"/>
            <p:cNvSpPr>
              <a:spLocks noChangeArrowheads="1"/>
            </p:cNvSpPr>
            <p:nvPr/>
          </p:nvSpPr>
          <p:spPr bwMode="auto">
            <a:xfrm>
              <a:off x="457200" y="4397375"/>
              <a:ext cx="6170613" cy="1079500"/>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r>
                <a:rPr lang="en-US" b="1" dirty="0"/>
                <a:t>Validate</a:t>
              </a:r>
            </a:p>
          </p:txBody>
        </p:sp>
        <p:sp>
          <p:nvSpPr>
            <p:cNvPr id="203" name="AutoShape 117"/>
            <p:cNvSpPr>
              <a:spLocks noChangeArrowheads="1"/>
            </p:cNvSpPr>
            <p:nvPr/>
          </p:nvSpPr>
          <p:spPr bwMode="auto">
            <a:xfrm>
              <a:off x="605532" y="4714875"/>
              <a:ext cx="5887344" cy="644525"/>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validate the format of an XML message</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compare a message to a known schema</a:t>
              </a:r>
            </a:p>
          </p:txBody>
        </p:sp>
        <p:sp>
          <p:nvSpPr>
            <p:cNvPr id="207" name="Freeform 123"/>
            <p:cNvSpPr>
              <a:spLocks/>
            </p:cNvSpPr>
            <p:nvPr/>
          </p:nvSpPr>
          <p:spPr bwMode="auto">
            <a:xfrm>
              <a:off x="5951538" y="4833937"/>
              <a:ext cx="947737" cy="163513"/>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10" name="Group 9"/>
          <p:cNvGrpSpPr/>
          <p:nvPr/>
        </p:nvGrpSpPr>
        <p:grpSpPr>
          <a:xfrm>
            <a:off x="457200" y="5597525"/>
            <a:ext cx="6442075" cy="1108075"/>
            <a:chOff x="457200" y="5597525"/>
            <a:chExt cx="6442075" cy="1108075"/>
          </a:xfrm>
        </p:grpSpPr>
        <p:sp>
          <p:nvSpPr>
            <p:cNvPr id="204" name="AutoShape 118"/>
            <p:cNvSpPr>
              <a:spLocks noChangeArrowheads="1"/>
            </p:cNvSpPr>
            <p:nvPr/>
          </p:nvSpPr>
          <p:spPr bwMode="auto">
            <a:xfrm>
              <a:off x="457200" y="5597525"/>
              <a:ext cx="6170613" cy="1108075"/>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r>
                <a:rPr lang="en-US" b="1" dirty="0"/>
                <a:t>Resolve</a:t>
              </a:r>
              <a:r>
                <a:rPr lang="en-US" dirty="0"/>
                <a:t> </a:t>
              </a:r>
              <a:r>
                <a:rPr lang="en-US" b="1" dirty="0"/>
                <a:t>Party</a:t>
              </a:r>
            </a:p>
          </p:txBody>
        </p:sp>
        <p:sp>
          <p:nvSpPr>
            <p:cNvPr id="205" name="AutoShape 119"/>
            <p:cNvSpPr>
              <a:spLocks noChangeArrowheads="1"/>
            </p:cNvSpPr>
            <p:nvPr/>
          </p:nvSpPr>
          <p:spPr bwMode="auto">
            <a:xfrm>
              <a:off x="605532" y="5980112"/>
              <a:ext cx="5887344" cy="576263"/>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verify the sending party for a received message</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Use with public certificates to validate sender</a:t>
              </a:r>
            </a:p>
          </p:txBody>
        </p:sp>
        <p:sp>
          <p:nvSpPr>
            <p:cNvPr id="208" name="Freeform 124"/>
            <p:cNvSpPr>
              <a:spLocks/>
            </p:cNvSpPr>
            <p:nvPr/>
          </p:nvSpPr>
          <p:spPr bwMode="auto">
            <a:xfrm>
              <a:off x="5951538" y="6007100"/>
              <a:ext cx="947737" cy="163512"/>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3" name="Group 2"/>
          <p:cNvGrpSpPr/>
          <p:nvPr/>
        </p:nvGrpSpPr>
        <p:grpSpPr>
          <a:xfrm>
            <a:off x="457200" y="1379537"/>
            <a:ext cx="6442075" cy="1408112"/>
            <a:chOff x="457200" y="1379537"/>
            <a:chExt cx="6442075" cy="1408112"/>
          </a:xfrm>
        </p:grpSpPr>
        <p:sp>
          <p:nvSpPr>
            <p:cNvPr id="209" name="AutoShape 113"/>
            <p:cNvSpPr>
              <a:spLocks noChangeArrowheads="1"/>
            </p:cNvSpPr>
            <p:nvPr/>
          </p:nvSpPr>
          <p:spPr bwMode="auto">
            <a:xfrm>
              <a:off x="457200" y="1379537"/>
              <a:ext cx="6170613" cy="1408112"/>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r>
                <a:rPr lang="en-US" b="1" dirty="0" smtClean="0"/>
                <a:t>Decode</a:t>
              </a:r>
              <a:endParaRPr lang="en-US" b="1" dirty="0"/>
            </a:p>
          </p:txBody>
        </p:sp>
        <p:sp>
          <p:nvSpPr>
            <p:cNvPr id="210" name="AutoShape 115"/>
            <p:cNvSpPr>
              <a:spLocks noChangeArrowheads="1"/>
            </p:cNvSpPr>
            <p:nvPr/>
          </p:nvSpPr>
          <p:spPr bwMode="auto">
            <a:xfrm>
              <a:off x="605532" y="1720849"/>
              <a:ext cx="5887344" cy="960438"/>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400" dirty="0"/>
                <a:t>Use to decode or decrypt messages</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Use when secure document exchange is required</a:t>
              </a:r>
            </a:p>
            <a:p>
              <a:pPr marL="177800" indent="-177800" algn="l">
                <a:lnSpc>
                  <a:spcPct val="90000"/>
                </a:lnSpc>
                <a:spcBef>
                  <a:spcPct val="40000"/>
                </a:spcBef>
                <a:buClr>
                  <a:srgbClr val="8DACD0"/>
                </a:buClr>
                <a:buSzPct val="80000"/>
                <a:buFont typeface="Wingdings" pitchFamily="2" charset="2"/>
                <a:buBlip>
                  <a:blip r:embed="rId3"/>
                </a:buBlip>
              </a:pPr>
              <a:r>
                <a:rPr lang="en-US" sz="1400" dirty="0"/>
                <a:t>BizTalk includes a MIME/SMIME Decoder</a:t>
              </a:r>
            </a:p>
          </p:txBody>
        </p:sp>
        <p:sp>
          <p:nvSpPr>
            <p:cNvPr id="211" name="Freeform 120"/>
            <p:cNvSpPr>
              <a:spLocks/>
            </p:cNvSpPr>
            <p:nvPr/>
          </p:nvSpPr>
          <p:spPr bwMode="auto">
            <a:xfrm>
              <a:off x="5951538" y="2143125"/>
              <a:ext cx="947737" cy="163512"/>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spTree>
    <p:extLst>
      <p:ext uri="{BB962C8B-B14F-4D97-AF65-F5344CB8AC3E}">
        <p14:creationId xmlns:p14="http://schemas.microsoft.com/office/powerpoint/2010/main" val="310062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smtClean="0"/>
              <a:t>Send Pipeline Stages</a:t>
            </a:r>
            <a:endParaRPr lang="en-US" dirty="0"/>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61</a:t>
            </a:fld>
            <a:endParaRPr lang="pt-PT" dirty="0"/>
          </a:p>
        </p:txBody>
      </p:sp>
      <p:sp>
        <p:nvSpPr>
          <p:cNvPr id="77" name="AutoShape 4"/>
          <p:cNvSpPr>
            <a:spLocks noChangeAspect="1" noChangeArrowheads="1"/>
          </p:cNvSpPr>
          <p:nvPr/>
        </p:nvSpPr>
        <p:spPr bwMode="auto">
          <a:xfrm>
            <a:off x="6508750" y="990600"/>
            <a:ext cx="2101850" cy="5149850"/>
          </a:xfrm>
          <a:prstGeom prst="roundRect">
            <a:avLst>
              <a:gd name="adj" fmla="val 4167"/>
            </a:avLst>
          </a:prstGeom>
          <a:gradFill rotWithShape="1">
            <a:gsLst>
              <a:gs pos="0">
                <a:srgbClr val="8DACD0"/>
              </a:gs>
              <a:gs pos="100000">
                <a:srgbClr val="DEE7F1"/>
              </a:gs>
            </a:gsLst>
            <a:lin ang="2700000" scaled="1"/>
          </a:gradFill>
          <a:ln w="3175" algn="ctr">
            <a:solidFill>
              <a:srgbClr val="4D4D4D"/>
            </a:solidFill>
            <a:round/>
            <a:headEnd/>
            <a:tailEnd/>
          </a:ln>
          <a:effectLst>
            <a:outerShdw dist="28398" dir="1593903" algn="ctr" rotWithShape="0">
              <a:schemeClr val="tx1">
                <a:alpha val="50000"/>
              </a:schemeClr>
            </a:outerShdw>
          </a:effectLst>
        </p:spPr>
        <p:txBody>
          <a:bodyPr wrap="none"/>
          <a:lstStyle/>
          <a:p>
            <a:pPr>
              <a:lnSpc>
                <a:spcPct val="90000"/>
              </a:lnSpc>
              <a:spcBef>
                <a:spcPct val="40000"/>
              </a:spcBef>
            </a:pPr>
            <a:endParaRPr lang="en-US" sz="1600" b="0"/>
          </a:p>
        </p:txBody>
      </p:sp>
      <p:sp>
        <p:nvSpPr>
          <p:cNvPr id="78" name="Line 5"/>
          <p:cNvSpPr>
            <a:spLocks noChangeAspect="1" noChangeShapeType="1"/>
          </p:cNvSpPr>
          <p:nvPr/>
        </p:nvSpPr>
        <p:spPr bwMode="auto">
          <a:xfrm>
            <a:off x="7548563" y="1235075"/>
            <a:ext cx="22225" cy="4611687"/>
          </a:xfrm>
          <a:prstGeom prst="line">
            <a:avLst/>
          </a:prstGeom>
          <a:noFill/>
          <a:ln w="9525">
            <a:solidFill>
              <a:srgbClr val="4D4D4D"/>
            </a:solidFill>
            <a:round/>
            <a:headEnd/>
            <a:tailEnd/>
          </a:ln>
          <a:effectLst/>
        </p:spPr>
        <p:txBody>
          <a:bodyPr wrap="none" anchor="ctr"/>
          <a:lstStyle/>
          <a:p>
            <a:endParaRPr lang="en-US"/>
          </a:p>
        </p:txBody>
      </p:sp>
      <p:sp>
        <p:nvSpPr>
          <p:cNvPr id="79" name="Oval 6"/>
          <p:cNvSpPr>
            <a:spLocks noChangeAspect="1" noChangeArrowheads="1"/>
          </p:cNvSpPr>
          <p:nvPr/>
        </p:nvSpPr>
        <p:spPr bwMode="auto">
          <a:xfrm>
            <a:off x="7497763" y="1169987"/>
            <a:ext cx="125412" cy="127000"/>
          </a:xfrm>
          <a:prstGeom prst="ellipse">
            <a:avLst/>
          </a:prstGeom>
          <a:solidFill>
            <a:srgbClr val="4D4D4D"/>
          </a:solidFill>
          <a:ln w="9525" algn="ctr">
            <a:solidFill>
              <a:srgbClr val="4D4D4D"/>
            </a:solidFill>
            <a:round/>
            <a:headEnd/>
            <a:tailEnd/>
          </a:ln>
          <a:effectLst/>
        </p:spPr>
        <p:txBody>
          <a:bodyPr wrap="none" anchor="ctr"/>
          <a:lstStyle/>
          <a:p>
            <a:endParaRPr lang="en-US"/>
          </a:p>
        </p:txBody>
      </p:sp>
      <p:grpSp>
        <p:nvGrpSpPr>
          <p:cNvPr id="80" name="Group 94"/>
          <p:cNvGrpSpPr>
            <a:grpSpLocks/>
          </p:cNvGrpSpPr>
          <p:nvPr/>
        </p:nvGrpSpPr>
        <p:grpSpPr bwMode="auto">
          <a:xfrm>
            <a:off x="6892925" y="2012950"/>
            <a:ext cx="1331913" cy="417512"/>
            <a:chOff x="4363" y="1516"/>
            <a:chExt cx="839" cy="263"/>
          </a:xfrm>
        </p:grpSpPr>
        <p:sp>
          <p:nvSpPr>
            <p:cNvPr id="81" name="AutoShape 16"/>
            <p:cNvSpPr>
              <a:spLocks noChangeAspect="1" noChangeArrowheads="1"/>
            </p:cNvSpPr>
            <p:nvPr/>
          </p:nvSpPr>
          <p:spPr bwMode="auto">
            <a:xfrm>
              <a:off x="4369" y="1516"/>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82" name="Text Box 17"/>
            <p:cNvSpPr txBox="1">
              <a:spLocks noChangeAspect="1" noChangeArrowheads="1"/>
            </p:cNvSpPr>
            <p:nvPr/>
          </p:nvSpPr>
          <p:spPr bwMode="auto">
            <a:xfrm>
              <a:off x="4363" y="1549"/>
              <a:ext cx="831" cy="180"/>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solidFill>
                    <a:srgbClr val="339933"/>
                  </a:solidFill>
                </a:rPr>
                <a:t>Drop Here!</a:t>
              </a:r>
            </a:p>
          </p:txBody>
        </p:sp>
        <p:sp>
          <p:nvSpPr>
            <p:cNvPr id="83" name="Text Box 18"/>
            <p:cNvSpPr txBox="1">
              <a:spLocks noChangeAspect="1" noChangeArrowheads="1"/>
            </p:cNvSpPr>
            <p:nvPr/>
          </p:nvSpPr>
          <p:spPr bwMode="auto">
            <a:xfrm>
              <a:off x="4415" y="1562"/>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84" name="Group 95"/>
          <p:cNvGrpSpPr>
            <a:grpSpLocks/>
          </p:cNvGrpSpPr>
          <p:nvPr/>
        </p:nvGrpSpPr>
        <p:grpSpPr bwMode="auto">
          <a:xfrm>
            <a:off x="6769100" y="1471612"/>
            <a:ext cx="1579563" cy="541338"/>
            <a:chOff x="4289" y="1121"/>
            <a:chExt cx="995" cy="341"/>
          </a:xfrm>
        </p:grpSpPr>
        <p:grpSp>
          <p:nvGrpSpPr>
            <p:cNvPr id="85" name="Group 8"/>
            <p:cNvGrpSpPr>
              <a:grpSpLocks noChangeAspect="1"/>
            </p:cNvGrpSpPr>
            <p:nvPr/>
          </p:nvGrpSpPr>
          <p:grpSpPr bwMode="auto">
            <a:xfrm>
              <a:off x="4289" y="1121"/>
              <a:ext cx="995" cy="263"/>
              <a:chOff x="4141" y="1169"/>
              <a:chExt cx="1081" cy="286"/>
            </a:xfrm>
          </p:grpSpPr>
          <p:sp>
            <p:nvSpPr>
              <p:cNvPr id="93" name="Rectangle 9"/>
              <p:cNvSpPr>
                <a:spLocks noChangeAspect="1" noChangeArrowheads="1"/>
              </p:cNvSpPr>
              <p:nvPr/>
            </p:nvSpPr>
            <p:spPr bwMode="auto">
              <a:xfrm>
                <a:off x="4141" y="1169"/>
                <a:ext cx="1081" cy="286"/>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94" name="Text Box 10"/>
              <p:cNvSpPr txBox="1">
                <a:spLocks noChangeAspect="1" noChangeArrowheads="1"/>
              </p:cNvSpPr>
              <p:nvPr/>
            </p:nvSpPr>
            <p:spPr bwMode="auto">
              <a:xfrm>
                <a:off x="4141" y="1206"/>
                <a:ext cx="1079" cy="196"/>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Pre-Assemble</a:t>
                </a:r>
              </a:p>
            </p:txBody>
          </p:sp>
          <p:grpSp>
            <p:nvGrpSpPr>
              <p:cNvPr id="95" name="Group 11"/>
              <p:cNvGrpSpPr>
                <a:grpSpLocks noChangeAspect="1"/>
              </p:cNvGrpSpPr>
              <p:nvPr/>
            </p:nvGrpSpPr>
            <p:grpSpPr bwMode="auto">
              <a:xfrm>
                <a:off x="5082" y="1275"/>
                <a:ext cx="91" cy="94"/>
                <a:chOff x="2493" y="975"/>
                <a:chExt cx="73" cy="72"/>
              </a:xfrm>
            </p:grpSpPr>
            <p:sp>
              <p:nvSpPr>
                <p:cNvPr id="96" name="Rectangle 12"/>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97" name="Line 13"/>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grpSp>
        <p:sp>
          <p:nvSpPr>
            <p:cNvPr id="86" name="Line 14"/>
            <p:cNvSpPr>
              <a:spLocks noChangeAspect="1" noChangeShapeType="1"/>
            </p:cNvSpPr>
            <p:nvPr/>
          </p:nvSpPr>
          <p:spPr bwMode="auto">
            <a:xfrm>
              <a:off x="5283" y="1379"/>
              <a:ext cx="0" cy="79"/>
            </a:xfrm>
            <a:prstGeom prst="line">
              <a:avLst/>
            </a:prstGeom>
            <a:noFill/>
            <a:ln w="19050">
              <a:solidFill>
                <a:srgbClr val="4D4D4D"/>
              </a:solidFill>
              <a:round/>
              <a:headEnd/>
              <a:tailEnd/>
            </a:ln>
            <a:effectLst/>
          </p:spPr>
          <p:txBody>
            <a:bodyPr wrap="none" anchor="ctr"/>
            <a:lstStyle/>
            <a:p>
              <a:endParaRPr lang="en-US"/>
            </a:p>
          </p:txBody>
        </p:sp>
        <p:sp>
          <p:nvSpPr>
            <p:cNvPr id="87" name="Line 15"/>
            <p:cNvSpPr>
              <a:spLocks noChangeAspect="1" noChangeShapeType="1"/>
            </p:cNvSpPr>
            <p:nvPr/>
          </p:nvSpPr>
          <p:spPr bwMode="auto">
            <a:xfrm>
              <a:off x="4291" y="1383"/>
              <a:ext cx="0" cy="79"/>
            </a:xfrm>
            <a:prstGeom prst="line">
              <a:avLst/>
            </a:prstGeom>
            <a:noFill/>
            <a:ln w="19050">
              <a:solidFill>
                <a:srgbClr val="4D4D4D"/>
              </a:solidFill>
              <a:round/>
              <a:headEnd/>
              <a:tailEnd/>
            </a:ln>
            <a:effectLst/>
          </p:spPr>
          <p:txBody>
            <a:bodyPr wrap="none" anchor="ctr"/>
            <a:lstStyle/>
            <a:p>
              <a:endParaRPr lang="en-US"/>
            </a:p>
          </p:txBody>
        </p:sp>
        <p:sp>
          <p:nvSpPr>
            <p:cNvPr id="88" name="Line 23"/>
            <p:cNvSpPr>
              <a:spLocks noChangeAspect="1" noChangeShapeType="1"/>
            </p:cNvSpPr>
            <p:nvPr/>
          </p:nvSpPr>
          <p:spPr bwMode="auto">
            <a:xfrm rot="10800000" flipH="1">
              <a:off x="4342" y="1223"/>
              <a:ext cx="0" cy="69"/>
            </a:xfrm>
            <a:prstGeom prst="line">
              <a:avLst/>
            </a:prstGeom>
            <a:noFill/>
            <a:ln w="28575">
              <a:solidFill>
                <a:schemeClr val="hlink"/>
              </a:solidFill>
              <a:round/>
              <a:headEnd/>
              <a:tailEnd/>
            </a:ln>
            <a:effectLst/>
          </p:spPr>
          <p:txBody>
            <a:bodyPr wrap="none" anchor="ctr"/>
            <a:lstStyle/>
            <a:p>
              <a:endParaRPr lang="en-US"/>
            </a:p>
          </p:txBody>
        </p:sp>
        <p:sp>
          <p:nvSpPr>
            <p:cNvPr id="89" name="Line 24"/>
            <p:cNvSpPr>
              <a:spLocks noChangeAspect="1" noChangeShapeType="1"/>
            </p:cNvSpPr>
            <p:nvPr/>
          </p:nvSpPr>
          <p:spPr bwMode="auto">
            <a:xfrm rot="16200000" flipH="1">
              <a:off x="4355" y="1271"/>
              <a:ext cx="0" cy="26"/>
            </a:xfrm>
            <a:prstGeom prst="line">
              <a:avLst/>
            </a:prstGeom>
            <a:noFill/>
            <a:ln w="28575">
              <a:solidFill>
                <a:schemeClr val="hlink"/>
              </a:solidFill>
              <a:round/>
              <a:headEnd/>
              <a:tailEnd/>
            </a:ln>
            <a:effectLst/>
          </p:spPr>
          <p:txBody>
            <a:bodyPr wrap="none" anchor="ctr"/>
            <a:lstStyle/>
            <a:p>
              <a:endParaRPr lang="en-US"/>
            </a:p>
          </p:txBody>
        </p:sp>
        <p:sp>
          <p:nvSpPr>
            <p:cNvPr id="90" name="Line 25"/>
            <p:cNvSpPr>
              <a:spLocks noChangeAspect="1" noChangeShapeType="1"/>
            </p:cNvSpPr>
            <p:nvPr/>
          </p:nvSpPr>
          <p:spPr bwMode="auto">
            <a:xfrm rot="-16200000" flipH="1" flipV="1">
              <a:off x="4399" y="1215"/>
              <a:ext cx="0" cy="61"/>
            </a:xfrm>
            <a:prstGeom prst="line">
              <a:avLst/>
            </a:prstGeom>
            <a:noFill/>
            <a:ln w="28575">
              <a:solidFill>
                <a:schemeClr val="hlink"/>
              </a:solidFill>
              <a:round/>
              <a:headEnd/>
              <a:tailEnd/>
            </a:ln>
            <a:effectLst/>
          </p:spPr>
          <p:txBody>
            <a:bodyPr wrap="none" anchor="ctr"/>
            <a:lstStyle/>
            <a:p>
              <a:endParaRPr lang="en-US"/>
            </a:p>
          </p:txBody>
        </p:sp>
        <p:sp>
          <p:nvSpPr>
            <p:cNvPr id="91" name="Line 26"/>
            <p:cNvSpPr>
              <a:spLocks noChangeAspect="1" noChangeShapeType="1"/>
            </p:cNvSpPr>
            <p:nvPr/>
          </p:nvSpPr>
          <p:spPr bwMode="auto">
            <a:xfrm rot="-21600000" flipH="1" flipV="1">
              <a:off x="4375" y="1218"/>
              <a:ext cx="0" cy="27"/>
            </a:xfrm>
            <a:prstGeom prst="line">
              <a:avLst/>
            </a:prstGeom>
            <a:noFill/>
            <a:ln w="28575">
              <a:solidFill>
                <a:schemeClr val="hlink"/>
              </a:solidFill>
              <a:round/>
              <a:headEnd/>
              <a:tailEnd/>
            </a:ln>
            <a:effectLst/>
          </p:spPr>
          <p:txBody>
            <a:bodyPr wrap="none" anchor="ctr"/>
            <a:lstStyle/>
            <a:p>
              <a:endParaRPr lang="en-US"/>
            </a:p>
          </p:txBody>
        </p:sp>
        <p:sp>
          <p:nvSpPr>
            <p:cNvPr id="92" name="Line 27"/>
            <p:cNvSpPr>
              <a:spLocks noChangeAspect="1" noChangeShapeType="1"/>
            </p:cNvSpPr>
            <p:nvPr/>
          </p:nvSpPr>
          <p:spPr bwMode="auto">
            <a:xfrm rot="16200000" flipH="1">
              <a:off x="4401" y="1266"/>
              <a:ext cx="0" cy="21"/>
            </a:xfrm>
            <a:prstGeom prst="line">
              <a:avLst/>
            </a:prstGeom>
            <a:noFill/>
            <a:ln w="28575">
              <a:solidFill>
                <a:schemeClr val="hlink"/>
              </a:solidFill>
              <a:round/>
              <a:headEnd/>
              <a:tailEnd/>
            </a:ln>
            <a:effectLst/>
          </p:spPr>
          <p:txBody>
            <a:bodyPr wrap="none" anchor="ctr"/>
            <a:lstStyle/>
            <a:p>
              <a:endParaRPr lang="en-US"/>
            </a:p>
          </p:txBody>
        </p:sp>
      </p:grpSp>
      <p:grpSp>
        <p:nvGrpSpPr>
          <p:cNvPr id="98" name="Group 101"/>
          <p:cNvGrpSpPr>
            <a:grpSpLocks/>
          </p:cNvGrpSpPr>
          <p:nvPr/>
        </p:nvGrpSpPr>
        <p:grpSpPr bwMode="auto">
          <a:xfrm>
            <a:off x="6889750" y="3509962"/>
            <a:ext cx="1338263" cy="417513"/>
            <a:chOff x="4358" y="2417"/>
            <a:chExt cx="843" cy="263"/>
          </a:xfrm>
        </p:grpSpPr>
        <p:sp>
          <p:nvSpPr>
            <p:cNvPr id="99" name="AutoShape 37"/>
            <p:cNvSpPr>
              <a:spLocks noChangeAspect="1" noChangeArrowheads="1"/>
            </p:cNvSpPr>
            <p:nvPr/>
          </p:nvSpPr>
          <p:spPr bwMode="auto">
            <a:xfrm>
              <a:off x="4358" y="2417"/>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00" name="Text Box 38"/>
            <p:cNvSpPr txBox="1">
              <a:spLocks noChangeAspect="1" noChangeArrowheads="1"/>
            </p:cNvSpPr>
            <p:nvPr/>
          </p:nvSpPr>
          <p:spPr bwMode="auto">
            <a:xfrm>
              <a:off x="4370" y="2450"/>
              <a:ext cx="831" cy="180"/>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solidFill>
                    <a:srgbClr val="339933"/>
                  </a:solidFill>
                </a:rPr>
                <a:t>Drop Here!</a:t>
              </a:r>
            </a:p>
          </p:txBody>
        </p:sp>
        <p:sp>
          <p:nvSpPr>
            <p:cNvPr id="101" name="Text Box 39"/>
            <p:cNvSpPr txBox="1">
              <a:spLocks noChangeAspect="1" noChangeArrowheads="1"/>
            </p:cNvSpPr>
            <p:nvPr/>
          </p:nvSpPr>
          <p:spPr bwMode="auto">
            <a:xfrm>
              <a:off x="4409" y="2462"/>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102" name="Group 40"/>
          <p:cNvGrpSpPr>
            <a:grpSpLocks noChangeAspect="1"/>
          </p:cNvGrpSpPr>
          <p:nvPr/>
        </p:nvGrpSpPr>
        <p:grpSpPr bwMode="auto">
          <a:xfrm>
            <a:off x="6769100" y="3954462"/>
            <a:ext cx="1581150" cy="128588"/>
            <a:chOff x="2686" y="1734"/>
            <a:chExt cx="1081" cy="88"/>
          </a:xfrm>
        </p:grpSpPr>
        <p:sp>
          <p:nvSpPr>
            <p:cNvPr id="103" name="Line 41"/>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04" name="Line 42"/>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05" name="Line 43"/>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grpSp>
        <p:nvGrpSpPr>
          <p:cNvPr id="106" name="Group 103"/>
          <p:cNvGrpSpPr>
            <a:grpSpLocks/>
          </p:cNvGrpSpPr>
          <p:nvPr/>
        </p:nvGrpSpPr>
        <p:grpSpPr bwMode="auto">
          <a:xfrm>
            <a:off x="6899275" y="5099050"/>
            <a:ext cx="1322388" cy="417512"/>
            <a:chOff x="4369" y="3385"/>
            <a:chExt cx="833" cy="263"/>
          </a:xfrm>
        </p:grpSpPr>
        <p:sp>
          <p:nvSpPr>
            <p:cNvPr id="107" name="AutoShape 53"/>
            <p:cNvSpPr>
              <a:spLocks noChangeAspect="1" noChangeArrowheads="1"/>
            </p:cNvSpPr>
            <p:nvPr/>
          </p:nvSpPr>
          <p:spPr bwMode="auto">
            <a:xfrm>
              <a:off x="4369" y="3385"/>
              <a:ext cx="833" cy="263"/>
            </a:xfrm>
            <a:prstGeom prst="roundRect">
              <a:avLst>
                <a:gd name="adj" fmla="val 16667"/>
              </a:avLst>
            </a:prstGeom>
            <a:solidFill>
              <a:srgbClr val="E4CD9A"/>
            </a:solidFill>
            <a:ln w="19050" algn="ctr">
              <a:solidFill>
                <a:srgbClr val="4D4D4D"/>
              </a:solidFill>
              <a:round/>
              <a:headEnd/>
              <a:tailEnd/>
            </a:ln>
            <a:effectLst/>
          </p:spPr>
          <p:txBody>
            <a:bodyPr wrap="none" anchor="ctr"/>
            <a:lstStyle/>
            <a:p>
              <a:pPr>
                <a:lnSpc>
                  <a:spcPct val="90000"/>
                </a:lnSpc>
                <a:spcBef>
                  <a:spcPct val="40000"/>
                </a:spcBef>
              </a:pPr>
              <a:endParaRPr lang="en-US" sz="1600">
                <a:solidFill>
                  <a:srgbClr val="339933"/>
                </a:solidFill>
              </a:endParaRPr>
            </a:p>
          </p:txBody>
        </p:sp>
        <p:sp>
          <p:nvSpPr>
            <p:cNvPr id="108" name="Text Box 54"/>
            <p:cNvSpPr txBox="1">
              <a:spLocks noChangeAspect="1" noChangeArrowheads="1"/>
            </p:cNvSpPr>
            <p:nvPr/>
          </p:nvSpPr>
          <p:spPr bwMode="auto">
            <a:xfrm>
              <a:off x="4370" y="3419"/>
              <a:ext cx="831" cy="180"/>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solidFill>
                    <a:srgbClr val="339933"/>
                  </a:solidFill>
                </a:rPr>
                <a:t>Drop Here!</a:t>
              </a:r>
            </a:p>
          </p:txBody>
        </p:sp>
        <p:sp>
          <p:nvSpPr>
            <p:cNvPr id="109" name="Text Box 55"/>
            <p:cNvSpPr txBox="1">
              <a:spLocks noChangeAspect="1" noChangeArrowheads="1"/>
            </p:cNvSpPr>
            <p:nvPr/>
          </p:nvSpPr>
          <p:spPr bwMode="auto">
            <a:xfrm>
              <a:off x="4420" y="3431"/>
              <a:ext cx="39" cy="17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2000" i="1">
                  <a:solidFill>
                    <a:srgbClr val="339933"/>
                  </a:solidFill>
                  <a:latin typeface="Castellar" pitchFamily="18" charset="0"/>
                </a:rPr>
                <a:t>!</a:t>
              </a:r>
            </a:p>
          </p:txBody>
        </p:sp>
      </p:grpSp>
      <p:grpSp>
        <p:nvGrpSpPr>
          <p:cNvPr id="110" name="Group 56"/>
          <p:cNvGrpSpPr>
            <a:grpSpLocks noChangeAspect="1"/>
          </p:cNvGrpSpPr>
          <p:nvPr/>
        </p:nvGrpSpPr>
        <p:grpSpPr bwMode="auto">
          <a:xfrm>
            <a:off x="6769100" y="5548312"/>
            <a:ext cx="1581150" cy="128588"/>
            <a:chOff x="2686" y="1734"/>
            <a:chExt cx="1081" cy="88"/>
          </a:xfrm>
        </p:grpSpPr>
        <p:sp>
          <p:nvSpPr>
            <p:cNvPr id="111" name="Line 5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12" name="Line 5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13" name="Line 5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sp>
        <p:nvSpPr>
          <p:cNvPr id="114" name="Oval 60"/>
          <p:cNvSpPr>
            <a:spLocks noChangeAspect="1" noChangeArrowheads="1"/>
          </p:cNvSpPr>
          <p:nvPr/>
        </p:nvSpPr>
        <p:spPr bwMode="auto">
          <a:xfrm>
            <a:off x="7515225" y="5859462"/>
            <a:ext cx="90488" cy="98425"/>
          </a:xfrm>
          <a:prstGeom prst="ellipse">
            <a:avLst/>
          </a:prstGeom>
          <a:solidFill>
            <a:schemeClr val="tx1"/>
          </a:solidFill>
          <a:ln w="9525" algn="ctr">
            <a:solidFill>
              <a:schemeClr val="tx1"/>
            </a:solidFill>
            <a:round/>
            <a:headEnd/>
            <a:tailEnd/>
          </a:ln>
          <a:effectLst/>
        </p:spPr>
        <p:txBody>
          <a:bodyPr wrap="none" anchor="ctr"/>
          <a:lstStyle/>
          <a:p>
            <a:endParaRPr lang="en-US"/>
          </a:p>
        </p:txBody>
      </p:sp>
      <p:sp>
        <p:nvSpPr>
          <p:cNvPr id="115" name="Oval 61"/>
          <p:cNvSpPr>
            <a:spLocks noChangeAspect="1" noChangeArrowheads="1"/>
          </p:cNvSpPr>
          <p:nvPr/>
        </p:nvSpPr>
        <p:spPr bwMode="auto">
          <a:xfrm>
            <a:off x="7477125" y="5840412"/>
            <a:ext cx="166688" cy="168275"/>
          </a:xfrm>
          <a:prstGeom prst="ellipse">
            <a:avLst/>
          </a:prstGeom>
          <a:noFill/>
          <a:ln w="19050" algn="ctr">
            <a:solidFill>
              <a:schemeClr val="tx1"/>
            </a:solidFill>
            <a:round/>
            <a:headEnd/>
            <a:tailEnd/>
          </a:ln>
          <a:effectLst/>
        </p:spPr>
        <p:txBody>
          <a:bodyPr wrap="none" anchor="ctr"/>
          <a:lstStyle/>
          <a:p>
            <a:endParaRPr lang="en-US"/>
          </a:p>
        </p:txBody>
      </p:sp>
      <p:grpSp>
        <p:nvGrpSpPr>
          <p:cNvPr id="116" name="Group 100"/>
          <p:cNvGrpSpPr>
            <a:grpSpLocks/>
          </p:cNvGrpSpPr>
          <p:nvPr/>
        </p:nvGrpSpPr>
        <p:grpSpPr bwMode="auto">
          <a:xfrm>
            <a:off x="6767513" y="2957512"/>
            <a:ext cx="1582737" cy="530225"/>
            <a:chOff x="4274" y="1985"/>
            <a:chExt cx="997" cy="334"/>
          </a:xfrm>
        </p:grpSpPr>
        <p:sp>
          <p:nvSpPr>
            <p:cNvPr id="117" name="Rectangle 30"/>
            <p:cNvSpPr>
              <a:spLocks noChangeAspect="1" noChangeArrowheads="1"/>
            </p:cNvSpPr>
            <p:nvPr/>
          </p:nvSpPr>
          <p:spPr bwMode="auto">
            <a:xfrm>
              <a:off x="4275" y="1985"/>
              <a:ext cx="996" cy="263"/>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18" name="Text Box 31"/>
            <p:cNvSpPr txBox="1">
              <a:spLocks noChangeAspect="1" noChangeArrowheads="1"/>
            </p:cNvSpPr>
            <p:nvPr/>
          </p:nvSpPr>
          <p:spPr bwMode="auto">
            <a:xfrm>
              <a:off x="4289" y="2018"/>
              <a:ext cx="967" cy="180"/>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Assemble</a:t>
              </a:r>
            </a:p>
          </p:txBody>
        </p:sp>
        <p:grpSp>
          <p:nvGrpSpPr>
            <p:cNvPr id="119" name="Group 32"/>
            <p:cNvGrpSpPr>
              <a:grpSpLocks noChangeAspect="1"/>
            </p:cNvGrpSpPr>
            <p:nvPr/>
          </p:nvGrpSpPr>
          <p:grpSpPr bwMode="auto">
            <a:xfrm>
              <a:off x="5142" y="2073"/>
              <a:ext cx="84" cy="87"/>
              <a:chOff x="2493" y="975"/>
              <a:chExt cx="73" cy="72"/>
            </a:xfrm>
          </p:grpSpPr>
          <p:sp>
            <p:nvSpPr>
              <p:cNvPr id="127" name="Rectangle 33"/>
              <p:cNvSpPr>
                <a:spLocks noChangeAspect="1" noChangeArrowheads="1"/>
              </p:cNvSpPr>
              <p:nvPr/>
            </p:nvSpPr>
            <p:spPr bwMode="auto">
              <a:xfrm>
                <a:off x="2493" y="975"/>
                <a:ext cx="73" cy="72"/>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28" name="Line 34"/>
              <p:cNvSpPr>
                <a:spLocks noChangeAspect="1"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20" name="Line 35"/>
            <p:cNvSpPr>
              <a:spLocks noChangeAspect="1" noChangeShapeType="1"/>
            </p:cNvSpPr>
            <p:nvPr/>
          </p:nvSpPr>
          <p:spPr bwMode="auto">
            <a:xfrm>
              <a:off x="5270" y="2236"/>
              <a:ext cx="0" cy="79"/>
            </a:xfrm>
            <a:prstGeom prst="line">
              <a:avLst/>
            </a:prstGeom>
            <a:noFill/>
            <a:ln w="19050">
              <a:solidFill>
                <a:srgbClr val="4D4D4D"/>
              </a:solidFill>
              <a:round/>
              <a:headEnd/>
              <a:tailEnd/>
            </a:ln>
            <a:effectLst/>
          </p:spPr>
          <p:txBody>
            <a:bodyPr wrap="none" anchor="ctr"/>
            <a:lstStyle/>
            <a:p>
              <a:endParaRPr lang="en-US"/>
            </a:p>
          </p:txBody>
        </p:sp>
        <p:sp>
          <p:nvSpPr>
            <p:cNvPr id="121" name="Line 36"/>
            <p:cNvSpPr>
              <a:spLocks noChangeAspect="1" noChangeShapeType="1"/>
            </p:cNvSpPr>
            <p:nvPr/>
          </p:nvSpPr>
          <p:spPr bwMode="auto">
            <a:xfrm>
              <a:off x="4274" y="2240"/>
              <a:ext cx="0" cy="79"/>
            </a:xfrm>
            <a:prstGeom prst="line">
              <a:avLst/>
            </a:prstGeom>
            <a:noFill/>
            <a:ln w="19050">
              <a:solidFill>
                <a:srgbClr val="4D4D4D"/>
              </a:solidFill>
              <a:round/>
              <a:headEnd/>
              <a:tailEnd/>
            </a:ln>
            <a:effectLst/>
          </p:spPr>
          <p:txBody>
            <a:bodyPr wrap="none" anchor="ctr"/>
            <a:lstStyle/>
            <a:p>
              <a:endParaRPr lang="en-US"/>
            </a:p>
          </p:txBody>
        </p:sp>
        <p:grpSp>
          <p:nvGrpSpPr>
            <p:cNvPr id="122" name="Group 62"/>
            <p:cNvGrpSpPr>
              <a:grpSpLocks noChangeAspect="1"/>
            </p:cNvGrpSpPr>
            <p:nvPr/>
          </p:nvGrpSpPr>
          <p:grpSpPr bwMode="auto">
            <a:xfrm>
              <a:off x="4327" y="2056"/>
              <a:ext cx="121" cy="121"/>
              <a:chOff x="3820" y="2017"/>
              <a:chExt cx="132" cy="132"/>
            </a:xfrm>
          </p:grpSpPr>
          <p:sp>
            <p:nvSpPr>
              <p:cNvPr id="123" name="Rectangle 63"/>
              <p:cNvSpPr>
                <a:spLocks noChangeAspect="1" noChangeArrowheads="1"/>
              </p:cNvSpPr>
              <p:nvPr/>
            </p:nvSpPr>
            <p:spPr bwMode="auto">
              <a:xfrm>
                <a:off x="3820" y="2017"/>
                <a:ext cx="132" cy="132"/>
              </a:xfrm>
              <a:prstGeom prst="rect">
                <a:avLst/>
              </a:prstGeom>
              <a:solidFill>
                <a:schemeClr val="accent2"/>
              </a:solidFill>
              <a:ln w="9525" algn="ctr">
                <a:solidFill>
                  <a:srgbClr val="000080"/>
                </a:solidFill>
                <a:miter lim="800000"/>
                <a:headEnd/>
                <a:tailEnd/>
              </a:ln>
              <a:effectLst/>
            </p:spPr>
            <p:txBody>
              <a:bodyPr wrap="none" anchor="ctr"/>
              <a:lstStyle/>
              <a:p>
                <a:endParaRPr lang="en-US"/>
              </a:p>
            </p:txBody>
          </p:sp>
          <p:sp>
            <p:nvSpPr>
              <p:cNvPr id="124" name="Rectangle 64"/>
              <p:cNvSpPr>
                <a:spLocks noChangeAspect="1" noChangeArrowheads="1"/>
              </p:cNvSpPr>
              <p:nvPr/>
            </p:nvSpPr>
            <p:spPr bwMode="auto">
              <a:xfrm>
                <a:off x="3847" y="2048"/>
                <a:ext cx="79" cy="72"/>
              </a:xfrm>
              <a:prstGeom prst="rect">
                <a:avLst/>
              </a:prstGeom>
              <a:noFill/>
              <a:ln w="28575" algn="ctr">
                <a:solidFill>
                  <a:srgbClr val="0033CC"/>
                </a:solidFill>
                <a:miter lim="800000"/>
                <a:headEnd/>
                <a:tailEnd/>
              </a:ln>
              <a:effectLst/>
            </p:spPr>
            <p:txBody>
              <a:bodyPr wrap="none" anchor="ctr"/>
              <a:lstStyle/>
              <a:p>
                <a:endParaRPr lang="en-US"/>
              </a:p>
            </p:txBody>
          </p:sp>
          <p:sp>
            <p:nvSpPr>
              <p:cNvPr id="125" name="Line 65"/>
              <p:cNvSpPr>
                <a:spLocks noChangeAspect="1" noChangeShapeType="1"/>
              </p:cNvSpPr>
              <p:nvPr/>
            </p:nvSpPr>
            <p:spPr bwMode="auto">
              <a:xfrm>
                <a:off x="3847" y="2020"/>
                <a:ext cx="0" cy="35"/>
              </a:xfrm>
              <a:prstGeom prst="line">
                <a:avLst/>
              </a:prstGeom>
              <a:noFill/>
              <a:ln w="28575">
                <a:solidFill>
                  <a:srgbClr val="0033CC"/>
                </a:solidFill>
                <a:round/>
                <a:headEnd/>
                <a:tailEnd/>
              </a:ln>
              <a:effectLst/>
            </p:spPr>
            <p:txBody>
              <a:bodyPr wrap="none" anchor="ctr"/>
              <a:lstStyle/>
              <a:p>
                <a:endParaRPr lang="en-US"/>
              </a:p>
            </p:txBody>
          </p:sp>
          <p:sp>
            <p:nvSpPr>
              <p:cNvPr id="126" name="Line 66"/>
              <p:cNvSpPr>
                <a:spLocks noChangeAspect="1" noChangeShapeType="1"/>
              </p:cNvSpPr>
              <p:nvPr/>
            </p:nvSpPr>
            <p:spPr bwMode="auto">
              <a:xfrm>
                <a:off x="3926" y="2111"/>
                <a:ext cx="0" cy="35"/>
              </a:xfrm>
              <a:prstGeom prst="line">
                <a:avLst/>
              </a:prstGeom>
              <a:noFill/>
              <a:ln w="28575">
                <a:solidFill>
                  <a:srgbClr val="0033CC"/>
                </a:solidFill>
                <a:round/>
                <a:headEnd/>
                <a:tailEnd/>
              </a:ln>
              <a:effectLst/>
            </p:spPr>
            <p:txBody>
              <a:bodyPr wrap="none" anchor="ctr"/>
              <a:lstStyle/>
              <a:p>
                <a:endParaRPr lang="en-US"/>
              </a:p>
            </p:txBody>
          </p:sp>
        </p:grpSp>
      </p:grpSp>
      <p:grpSp>
        <p:nvGrpSpPr>
          <p:cNvPr id="129" name="Group 102"/>
          <p:cNvGrpSpPr>
            <a:grpSpLocks/>
          </p:cNvGrpSpPr>
          <p:nvPr/>
        </p:nvGrpSpPr>
        <p:grpSpPr bwMode="auto">
          <a:xfrm>
            <a:off x="6767513" y="4519612"/>
            <a:ext cx="1584325" cy="514350"/>
            <a:chOff x="4286" y="3020"/>
            <a:chExt cx="998" cy="324"/>
          </a:xfrm>
        </p:grpSpPr>
        <p:sp>
          <p:nvSpPr>
            <p:cNvPr id="130" name="Rectangle 46"/>
            <p:cNvSpPr>
              <a:spLocks noChangeAspect="1" noChangeArrowheads="1"/>
            </p:cNvSpPr>
            <p:nvPr/>
          </p:nvSpPr>
          <p:spPr bwMode="auto">
            <a:xfrm>
              <a:off x="4286" y="3020"/>
              <a:ext cx="996" cy="263"/>
            </a:xfrm>
            <a:prstGeom prst="rect">
              <a:avLst/>
            </a:prstGeom>
            <a:solidFill>
              <a:schemeClr val="bg1"/>
            </a:solidFill>
            <a:ln w="19050"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31" name="Text Box 47"/>
            <p:cNvSpPr txBox="1">
              <a:spLocks noChangeAspect="1" noChangeArrowheads="1"/>
            </p:cNvSpPr>
            <p:nvPr/>
          </p:nvSpPr>
          <p:spPr bwMode="auto">
            <a:xfrm>
              <a:off x="4289" y="3053"/>
              <a:ext cx="994" cy="180"/>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400" b="0" dirty="0"/>
                <a:t>Encode</a:t>
              </a:r>
            </a:p>
          </p:txBody>
        </p:sp>
        <p:sp>
          <p:nvSpPr>
            <p:cNvPr id="132" name="Rectangle 49"/>
            <p:cNvSpPr>
              <a:spLocks noChangeAspect="1" noChangeArrowheads="1"/>
            </p:cNvSpPr>
            <p:nvPr/>
          </p:nvSpPr>
          <p:spPr bwMode="auto">
            <a:xfrm>
              <a:off x="5153" y="3108"/>
              <a:ext cx="84" cy="87"/>
            </a:xfrm>
            <a:prstGeom prst="rect">
              <a:avLst/>
            </a:prstGeom>
            <a:solidFill>
              <a:schemeClr val="bg1"/>
            </a:solidFill>
            <a:ln w="3175" algn="ctr">
              <a:solidFill>
                <a:srgbClr val="4D4D4D"/>
              </a:solidFill>
              <a:miter lim="800000"/>
              <a:headEnd/>
              <a:tailEnd/>
            </a:ln>
            <a:effectLst/>
          </p:spPr>
          <p:txBody>
            <a:bodyPr wrap="none" anchor="ctr"/>
            <a:lstStyle/>
            <a:p>
              <a:pPr>
                <a:lnSpc>
                  <a:spcPct val="90000"/>
                </a:lnSpc>
                <a:spcBef>
                  <a:spcPct val="40000"/>
                </a:spcBef>
              </a:pPr>
              <a:endParaRPr lang="en-US" sz="1600"/>
            </a:p>
          </p:txBody>
        </p:sp>
        <p:sp>
          <p:nvSpPr>
            <p:cNvPr id="133" name="Line 50"/>
            <p:cNvSpPr>
              <a:spLocks noChangeAspect="1" noChangeShapeType="1"/>
            </p:cNvSpPr>
            <p:nvPr/>
          </p:nvSpPr>
          <p:spPr bwMode="auto">
            <a:xfrm>
              <a:off x="5168" y="3152"/>
              <a:ext cx="53" cy="0"/>
            </a:xfrm>
            <a:prstGeom prst="line">
              <a:avLst/>
            </a:prstGeom>
            <a:noFill/>
            <a:ln w="12700">
              <a:solidFill>
                <a:srgbClr val="4D4D4D"/>
              </a:solidFill>
              <a:round/>
              <a:headEnd/>
              <a:tailEnd/>
            </a:ln>
            <a:effectLst/>
          </p:spPr>
          <p:txBody>
            <a:bodyPr wrap="none" anchor="ctr"/>
            <a:lstStyle/>
            <a:p>
              <a:endParaRPr lang="en-US"/>
            </a:p>
          </p:txBody>
        </p:sp>
        <p:sp>
          <p:nvSpPr>
            <p:cNvPr id="134" name="Line 51"/>
            <p:cNvSpPr>
              <a:spLocks noChangeAspect="1" noChangeShapeType="1"/>
            </p:cNvSpPr>
            <p:nvPr/>
          </p:nvSpPr>
          <p:spPr bwMode="auto">
            <a:xfrm>
              <a:off x="5284" y="3261"/>
              <a:ext cx="0" cy="79"/>
            </a:xfrm>
            <a:prstGeom prst="line">
              <a:avLst/>
            </a:prstGeom>
            <a:noFill/>
            <a:ln w="19050">
              <a:solidFill>
                <a:srgbClr val="4D4D4D"/>
              </a:solidFill>
              <a:round/>
              <a:headEnd/>
              <a:tailEnd/>
            </a:ln>
            <a:effectLst/>
          </p:spPr>
          <p:txBody>
            <a:bodyPr wrap="none" anchor="ctr"/>
            <a:lstStyle/>
            <a:p>
              <a:endParaRPr lang="en-US"/>
            </a:p>
          </p:txBody>
        </p:sp>
        <p:sp>
          <p:nvSpPr>
            <p:cNvPr id="135" name="Line 52"/>
            <p:cNvSpPr>
              <a:spLocks noChangeAspect="1" noChangeShapeType="1"/>
            </p:cNvSpPr>
            <p:nvPr/>
          </p:nvSpPr>
          <p:spPr bwMode="auto">
            <a:xfrm>
              <a:off x="4288" y="3265"/>
              <a:ext cx="0" cy="79"/>
            </a:xfrm>
            <a:prstGeom prst="line">
              <a:avLst/>
            </a:prstGeom>
            <a:noFill/>
            <a:ln w="19050">
              <a:solidFill>
                <a:srgbClr val="4D4D4D"/>
              </a:solidFill>
              <a:round/>
              <a:headEnd/>
              <a:tailEnd/>
            </a:ln>
            <a:effectLst/>
          </p:spPr>
          <p:txBody>
            <a:bodyPr wrap="none" anchor="ctr"/>
            <a:lstStyle/>
            <a:p>
              <a:endParaRPr lang="en-US"/>
            </a:p>
          </p:txBody>
        </p:sp>
        <p:grpSp>
          <p:nvGrpSpPr>
            <p:cNvPr id="136" name="Group 67"/>
            <p:cNvGrpSpPr>
              <a:grpSpLocks noChangeAspect="1"/>
            </p:cNvGrpSpPr>
            <p:nvPr/>
          </p:nvGrpSpPr>
          <p:grpSpPr bwMode="auto">
            <a:xfrm>
              <a:off x="4338" y="3093"/>
              <a:ext cx="129" cy="118"/>
              <a:chOff x="3505" y="3152"/>
              <a:chExt cx="140" cy="128"/>
            </a:xfrm>
          </p:grpSpPr>
          <p:sp>
            <p:nvSpPr>
              <p:cNvPr id="137" name="AutoShape 68"/>
              <p:cNvSpPr>
                <a:spLocks noChangeAspect="1" noChangeArrowheads="1"/>
              </p:cNvSpPr>
              <p:nvPr/>
            </p:nvSpPr>
            <p:spPr bwMode="auto">
              <a:xfrm flipV="1">
                <a:off x="3528" y="3152"/>
                <a:ext cx="100" cy="128"/>
              </a:xfrm>
              <a:prstGeom prst="foldedCorner">
                <a:avLst>
                  <a:gd name="adj" fmla="val 21000"/>
                </a:avLst>
              </a:prstGeom>
              <a:solidFill>
                <a:schemeClr val="bg1"/>
              </a:solidFill>
              <a:ln w="9525">
                <a:solidFill>
                  <a:srgbClr val="0033CC"/>
                </a:solidFill>
                <a:round/>
                <a:headEnd/>
                <a:tailEnd/>
              </a:ln>
              <a:effectLst/>
            </p:spPr>
            <p:txBody>
              <a:bodyPr wrap="none" anchor="ctr"/>
              <a:lstStyle/>
              <a:p>
                <a:endParaRPr lang="en-US"/>
              </a:p>
            </p:txBody>
          </p:sp>
          <p:sp>
            <p:nvSpPr>
              <p:cNvPr id="138" name="Line 69"/>
              <p:cNvSpPr>
                <a:spLocks noChangeAspect="1" noChangeShapeType="1"/>
              </p:cNvSpPr>
              <p:nvPr/>
            </p:nvSpPr>
            <p:spPr bwMode="auto">
              <a:xfrm flipV="1">
                <a:off x="3505" y="3200"/>
                <a:ext cx="140" cy="0"/>
              </a:xfrm>
              <a:prstGeom prst="line">
                <a:avLst/>
              </a:prstGeom>
              <a:noFill/>
              <a:ln w="19050">
                <a:solidFill>
                  <a:schemeClr val="hlink"/>
                </a:solidFill>
                <a:round/>
                <a:headEnd/>
                <a:tailEnd/>
              </a:ln>
              <a:effectLst/>
            </p:spPr>
            <p:txBody>
              <a:bodyPr wrap="none" anchor="ctr"/>
              <a:lstStyle/>
              <a:p>
                <a:endParaRPr lang="en-US"/>
              </a:p>
            </p:txBody>
          </p:sp>
          <p:sp>
            <p:nvSpPr>
              <p:cNvPr id="139" name="Line 70"/>
              <p:cNvSpPr>
                <a:spLocks noChangeAspect="1" noChangeShapeType="1"/>
              </p:cNvSpPr>
              <p:nvPr/>
            </p:nvSpPr>
            <p:spPr bwMode="auto">
              <a:xfrm>
                <a:off x="3548" y="3180"/>
                <a:ext cx="55" cy="0"/>
              </a:xfrm>
              <a:prstGeom prst="line">
                <a:avLst/>
              </a:prstGeom>
              <a:noFill/>
              <a:ln w="12700">
                <a:solidFill>
                  <a:schemeClr val="hlink"/>
                </a:solidFill>
                <a:round/>
                <a:headEnd/>
                <a:tailEnd/>
              </a:ln>
              <a:effectLst/>
            </p:spPr>
            <p:txBody>
              <a:bodyPr wrap="none" anchor="ctr"/>
              <a:lstStyle/>
              <a:p>
                <a:endParaRPr lang="en-US"/>
              </a:p>
            </p:txBody>
          </p:sp>
          <p:sp>
            <p:nvSpPr>
              <p:cNvPr id="140" name="Line 71"/>
              <p:cNvSpPr>
                <a:spLocks noChangeAspect="1" noChangeShapeType="1"/>
              </p:cNvSpPr>
              <p:nvPr/>
            </p:nvSpPr>
            <p:spPr bwMode="auto">
              <a:xfrm>
                <a:off x="3559" y="3218"/>
                <a:ext cx="0" cy="53"/>
              </a:xfrm>
              <a:prstGeom prst="line">
                <a:avLst/>
              </a:prstGeom>
              <a:noFill/>
              <a:ln w="38100" cmpd="dbl">
                <a:solidFill>
                  <a:schemeClr val="hlink"/>
                </a:solidFill>
                <a:round/>
                <a:headEnd/>
                <a:tailEnd/>
              </a:ln>
              <a:effectLst/>
            </p:spPr>
            <p:txBody>
              <a:bodyPr wrap="none" anchor="ctr"/>
              <a:lstStyle/>
              <a:p>
                <a:endParaRPr lang="en-US"/>
              </a:p>
            </p:txBody>
          </p:sp>
          <p:sp>
            <p:nvSpPr>
              <p:cNvPr id="141" name="Line 72"/>
              <p:cNvSpPr>
                <a:spLocks noChangeAspect="1" noChangeShapeType="1"/>
              </p:cNvSpPr>
              <p:nvPr/>
            </p:nvSpPr>
            <p:spPr bwMode="auto">
              <a:xfrm>
                <a:off x="3593" y="3218"/>
                <a:ext cx="0" cy="53"/>
              </a:xfrm>
              <a:prstGeom prst="line">
                <a:avLst/>
              </a:prstGeom>
              <a:noFill/>
              <a:ln w="38100" cmpd="dbl">
                <a:solidFill>
                  <a:schemeClr val="hlink"/>
                </a:solidFill>
                <a:round/>
                <a:headEnd/>
                <a:tailEnd/>
              </a:ln>
              <a:effectLst/>
            </p:spPr>
            <p:txBody>
              <a:bodyPr wrap="none" anchor="ctr"/>
              <a:lstStyle/>
              <a:p>
                <a:endParaRPr lang="en-US"/>
              </a:p>
            </p:txBody>
          </p:sp>
        </p:grpSp>
      </p:grpSp>
      <p:grpSp>
        <p:nvGrpSpPr>
          <p:cNvPr id="4" name="Group 3"/>
          <p:cNvGrpSpPr/>
          <p:nvPr/>
        </p:nvGrpSpPr>
        <p:grpSpPr>
          <a:xfrm>
            <a:off x="485775" y="1431925"/>
            <a:ext cx="6184900" cy="1298575"/>
            <a:chOff x="485775" y="1431925"/>
            <a:chExt cx="6184900" cy="1298575"/>
          </a:xfrm>
        </p:grpSpPr>
        <p:sp>
          <p:nvSpPr>
            <p:cNvPr id="142" name="AutoShape 84"/>
            <p:cNvSpPr>
              <a:spLocks noChangeArrowheads="1"/>
            </p:cNvSpPr>
            <p:nvPr/>
          </p:nvSpPr>
          <p:spPr bwMode="auto">
            <a:xfrm>
              <a:off x="485775" y="1431925"/>
              <a:ext cx="5915025" cy="1298575"/>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pPr>
              <a:r>
                <a:rPr lang="en-US" b="1" dirty="0"/>
                <a:t>Pre-assemble</a:t>
              </a:r>
            </a:p>
          </p:txBody>
        </p:sp>
        <p:sp>
          <p:nvSpPr>
            <p:cNvPr id="143" name="AutoShape 85"/>
            <p:cNvSpPr>
              <a:spLocks noChangeArrowheads="1"/>
            </p:cNvSpPr>
            <p:nvPr/>
          </p:nvSpPr>
          <p:spPr bwMode="auto">
            <a:xfrm>
              <a:off x="623888" y="1776412"/>
              <a:ext cx="5640387" cy="811213"/>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600"/>
                <a:t>Use to process a message before it is sent</a:t>
              </a:r>
            </a:p>
            <a:p>
              <a:pPr marL="177800" indent="-177800" algn="l">
                <a:lnSpc>
                  <a:spcPct val="90000"/>
                </a:lnSpc>
                <a:spcBef>
                  <a:spcPct val="40000"/>
                </a:spcBef>
                <a:buClr>
                  <a:srgbClr val="8DACD0"/>
                </a:buClr>
                <a:buSzPct val="80000"/>
                <a:buFont typeface="Wingdings" pitchFamily="2" charset="2"/>
                <a:buBlip>
                  <a:blip r:embed="rId3"/>
                </a:buBlip>
              </a:pPr>
              <a:r>
                <a:rPr lang="en-US" sz="1600"/>
                <a:t>Use for custom components only</a:t>
              </a:r>
            </a:p>
          </p:txBody>
        </p:sp>
        <p:sp>
          <p:nvSpPr>
            <p:cNvPr id="144" name="Freeform 86"/>
            <p:cNvSpPr>
              <a:spLocks/>
            </p:cNvSpPr>
            <p:nvPr/>
          </p:nvSpPr>
          <p:spPr bwMode="auto">
            <a:xfrm>
              <a:off x="5722938" y="2100262"/>
              <a:ext cx="947737" cy="163513"/>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2" name="Group 1"/>
          <p:cNvGrpSpPr/>
          <p:nvPr/>
        </p:nvGrpSpPr>
        <p:grpSpPr>
          <a:xfrm>
            <a:off x="485775" y="4352925"/>
            <a:ext cx="6184900" cy="1557337"/>
            <a:chOff x="485775" y="4352925"/>
            <a:chExt cx="6184900" cy="1557337"/>
          </a:xfrm>
        </p:grpSpPr>
        <p:sp>
          <p:nvSpPr>
            <p:cNvPr id="147" name="AutoShape 90"/>
            <p:cNvSpPr>
              <a:spLocks noChangeArrowheads="1"/>
            </p:cNvSpPr>
            <p:nvPr/>
          </p:nvSpPr>
          <p:spPr bwMode="auto">
            <a:xfrm>
              <a:off x="485775" y="4352925"/>
              <a:ext cx="5915025" cy="1557337"/>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r>
                <a:rPr lang="en-US" b="1" dirty="0"/>
                <a:t>Encode</a:t>
              </a:r>
            </a:p>
          </p:txBody>
        </p:sp>
        <p:sp>
          <p:nvSpPr>
            <p:cNvPr id="148" name="AutoShape 91"/>
            <p:cNvSpPr>
              <a:spLocks noChangeArrowheads="1"/>
            </p:cNvSpPr>
            <p:nvPr/>
          </p:nvSpPr>
          <p:spPr bwMode="auto">
            <a:xfrm>
              <a:off x="623888" y="4711700"/>
              <a:ext cx="5640387" cy="1071562"/>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600" dirty="0"/>
                <a:t>To encode or encrypt messages</a:t>
              </a:r>
            </a:p>
            <a:p>
              <a:pPr marL="177800" indent="-177800" algn="l">
                <a:lnSpc>
                  <a:spcPct val="90000"/>
                </a:lnSpc>
                <a:spcBef>
                  <a:spcPct val="40000"/>
                </a:spcBef>
                <a:buClr>
                  <a:srgbClr val="8DACD0"/>
                </a:buClr>
                <a:buSzPct val="80000"/>
                <a:buFont typeface="Wingdings" pitchFamily="2" charset="2"/>
                <a:buBlip>
                  <a:blip r:embed="rId3"/>
                </a:buBlip>
              </a:pPr>
              <a:r>
                <a:rPr lang="en-US" sz="1600" dirty="0"/>
                <a:t>Use when secure document exchange is required</a:t>
              </a:r>
            </a:p>
            <a:p>
              <a:pPr marL="177800" indent="-177800" algn="l">
                <a:lnSpc>
                  <a:spcPct val="90000"/>
                </a:lnSpc>
                <a:spcBef>
                  <a:spcPct val="40000"/>
                </a:spcBef>
                <a:buClr>
                  <a:srgbClr val="8DACD0"/>
                </a:buClr>
                <a:buSzPct val="80000"/>
                <a:buFont typeface="Wingdings" pitchFamily="2" charset="2"/>
                <a:buBlip>
                  <a:blip r:embed="rId3"/>
                </a:buBlip>
              </a:pPr>
              <a:r>
                <a:rPr lang="en-US" sz="1600" dirty="0"/>
                <a:t>BizTalk includes a MIME/SMIME decoder</a:t>
              </a:r>
            </a:p>
          </p:txBody>
        </p:sp>
        <p:sp>
          <p:nvSpPr>
            <p:cNvPr id="149" name="Freeform 92"/>
            <p:cNvSpPr>
              <a:spLocks/>
            </p:cNvSpPr>
            <p:nvPr/>
          </p:nvSpPr>
          <p:spPr bwMode="auto">
            <a:xfrm>
              <a:off x="5722938" y="5165725"/>
              <a:ext cx="947737" cy="163512"/>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3" name="Group 2"/>
          <p:cNvGrpSpPr/>
          <p:nvPr/>
        </p:nvGrpSpPr>
        <p:grpSpPr>
          <a:xfrm>
            <a:off x="485775" y="2892425"/>
            <a:ext cx="6184900" cy="1298575"/>
            <a:chOff x="485775" y="2892425"/>
            <a:chExt cx="6184900" cy="1298575"/>
          </a:xfrm>
        </p:grpSpPr>
        <p:sp>
          <p:nvSpPr>
            <p:cNvPr id="145" name="AutoShape 87"/>
            <p:cNvSpPr>
              <a:spLocks noChangeArrowheads="1"/>
            </p:cNvSpPr>
            <p:nvPr/>
          </p:nvSpPr>
          <p:spPr bwMode="auto">
            <a:xfrm>
              <a:off x="485775" y="2892425"/>
              <a:ext cx="5915025" cy="1298575"/>
            </a:xfrm>
            <a:prstGeom prst="roundRect">
              <a:avLst>
                <a:gd name="adj" fmla="val 4167"/>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pPr>
              <a:r>
                <a:rPr lang="en-US" b="1" dirty="0"/>
                <a:t>Assemble</a:t>
              </a:r>
            </a:p>
          </p:txBody>
        </p:sp>
        <p:sp>
          <p:nvSpPr>
            <p:cNvPr id="146" name="AutoShape 88"/>
            <p:cNvSpPr>
              <a:spLocks noChangeArrowheads="1"/>
            </p:cNvSpPr>
            <p:nvPr/>
          </p:nvSpPr>
          <p:spPr bwMode="auto">
            <a:xfrm>
              <a:off x="623888" y="3262312"/>
              <a:ext cx="5640387" cy="811213"/>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177800" indent="-177800" algn="l">
                <a:lnSpc>
                  <a:spcPct val="90000"/>
                </a:lnSpc>
                <a:spcBef>
                  <a:spcPct val="40000"/>
                </a:spcBef>
                <a:buClr>
                  <a:srgbClr val="8DACD0"/>
                </a:buClr>
                <a:buSzPct val="80000"/>
                <a:buFont typeface="Wingdings" pitchFamily="2" charset="2"/>
                <a:buBlip>
                  <a:blip r:embed="rId3"/>
                </a:buBlip>
              </a:pPr>
              <a:r>
                <a:rPr lang="en-US" sz="1600"/>
                <a:t>Use to assemble or serialize a message</a:t>
              </a:r>
            </a:p>
            <a:p>
              <a:pPr marL="177800" indent="-177800" algn="l">
                <a:lnSpc>
                  <a:spcPct val="90000"/>
                </a:lnSpc>
                <a:spcBef>
                  <a:spcPct val="40000"/>
                </a:spcBef>
                <a:buClr>
                  <a:srgbClr val="8DACD0"/>
                </a:buClr>
                <a:buSzPct val="80000"/>
                <a:buFont typeface="Wingdings" pitchFamily="2" charset="2"/>
                <a:buBlip>
                  <a:blip r:embed="rId3"/>
                </a:buBlip>
              </a:pPr>
              <a:r>
                <a:rPr lang="en-US" sz="1600"/>
                <a:t>Use to convert a message from XML to native format</a:t>
              </a:r>
            </a:p>
          </p:txBody>
        </p:sp>
        <p:sp>
          <p:nvSpPr>
            <p:cNvPr id="150" name="Freeform 93"/>
            <p:cNvSpPr>
              <a:spLocks/>
            </p:cNvSpPr>
            <p:nvPr/>
          </p:nvSpPr>
          <p:spPr bwMode="auto">
            <a:xfrm>
              <a:off x="5722938" y="3586162"/>
              <a:ext cx="947737" cy="163513"/>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grpSp>
      <p:grpSp>
        <p:nvGrpSpPr>
          <p:cNvPr id="151" name="Group 96"/>
          <p:cNvGrpSpPr>
            <a:grpSpLocks noChangeAspect="1"/>
          </p:cNvGrpSpPr>
          <p:nvPr/>
        </p:nvGrpSpPr>
        <p:grpSpPr bwMode="auto">
          <a:xfrm>
            <a:off x="6769100" y="2463800"/>
            <a:ext cx="1581150" cy="128587"/>
            <a:chOff x="2686" y="1734"/>
            <a:chExt cx="1081" cy="88"/>
          </a:xfrm>
        </p:grpSpPr>
        <p:sp>
          <p:nvSpPr>
            <p:cNvPr id="152" name="Line 97"/>
            <p:cNvSpPr>
              <a:spLocks noChangeAspect="1" noChangeShapeType="1"/>
            </p:cNvSpPr>
            <p:nvPr/>
          </p:nvSpPr>
          <p:spPr bwMode="auto">
            <a:xfrm>
              <a:off x="3767" y="1736"/>
              <a:ext cx="0" cy="86"/>
            </a:xfrm>
            <a:prstGeom prst="line">
              <a:avLst/>
            </a:prstGeom>
            <a:noFill/>
            <a:ln w="19050">
              <a:solidFill>
                <a:srgbClr val="4D4D4D"/>
              </a:solidFill>
              <a:round/>
              <a:headEnd/>
              <a:tailEnd/>
            </a:ln>
            <a:effectLst/>
          </p:spPr>
          <p:txBody>
            <a:bodyPr wrap="none" anchor="ctr"/>
            <a:lstStyle/>
            <a:p>
              <a:endParaRPr lang="en-US"/>
            </a:p>
          </p:txBody>
        </p:sp>
        <p:sp>
          <p:nvSpPr>
            <p:cNvPr id="153" name="Line 98"/>
            <p:cNvSpPr>
              <a:spLocks noChangeAspect="1" noChangeShapeType="1"/>
            </p:cNvSpPr>
            <p:nvPr/>
          </p:nvSpPr>
          <p:spPr bwMode="auto">
            <a:xfrm>
              <a:off x="2686" y="1734"/>
              <a:ext cx="0" cy="86"/>
            </a:xfrm>
            <a:prstGeom prst="line">
              <a:avLst/>
            </a:prstGeom>
            <a:noFill/>
            <a:ln w="19050">
              <a:solidFill>
                <a:srgbClr val="4D4D4D"/>
              </a:solidFill>
              <a:round/>
              <a:headEnd/>
              <a:tailEnd/>
            </a:ln>
            <a:effectLst/>
          </p:spPr>
          <p:txBody>
            <a:bodyPr wrap="none" anchor="ctr"/>
            <a:lstStyle/>
            <a:p>
              <a:endParaRPr lang="en-US"/>
            </a:p>
          </p:txBody>
        </p:sp>
        <p:sp>
          <p:nvSpPr>
            <p:cNvPr id="154" name="Line 99"/>
            <p:cNvSpPr>
              <a:spLocks noChangeAspect="1" noChangeShapeType="1"/>
            </p:cNvSpPr>
            <p:nvPr/>
          </p:nvSpPr>
          <p:spPr bwMode="auto">
            <a:xfrm>
              <a:off x="2686" y="1815"/>
              <a:ext cx="1080" cy="1"/>
            </a:xfrm>
            <a:prstGeom prst="line">
              <a:avLst/>
            </a:prstGeom>
            <a:noFill/>
            <a:ln w="19050">
              <a:solidFill>
                <a:srgbClr val="4D4D4D"/>
              </a:solidFill>
              <a:round/>
              <a:headEnd/>
              <a:tailEnd/>
            </a:ln>
            <a:effectLst/>
          </p:spPr>
          <p:txBody>
            <a:bodyPr wrap="none" anchor="ctr"/>
            <a:lstStyle/>
            <a:p>
              <a:endParaRPr lang="en-US"/>
            </a:p>
          </p:txBody>
        </p:sp>
      </p:grpSp>
    </p:spTree>
    <p:extLst>
      <p:ext uri="{BB962C8B-B14F-4D97-AF65-F5344CB8AC3E}">
        <p14:creationId xmlns:p14="http://schemas.microsoft.com/office/powerpoint/2010/main" val="65917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smtClean="0"/>
              <a:t>What Are the Default Pipelines?</a:t>
            </a:r>
            <a:endParaRPr lang="en-US"/>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62</a:t>
            </a:fld>
            <a:endParaRPr lang="pt-PT" dirty="0"/>
          </a:p>
        </p:txBody>
      </p:sp>
      <p:graphicFrame>
        <p:nvGraphicFramePr>
          <p:cNvPr id="9" name="Group 79"/>
          <p:cNvGraphicFramePr>
            <a:graphicFrameLocks/>
          </p:cNvGraphicFramePr>
          <p:nvPr>
            <p:extLst/>
          </p:nvPr>
        </p:nvGraphicFramePr>
        <p:xfrm>
          <a:off x="533400" y="1382713"/>
          <a:ext cx="8153399" cy="4743451"/>
        </p:xfrm>
        <a:graphic>
          <a:graphicData uri="http://schemas.openxmlformats.org/drawingml/2006/table">
            <a:tbl>
              <a:tblPr/>
              <a:tblGrid>
                <a:gridCol w="2616333"/>
                <a:gridCol w="5537066"/>
              </a:tblGrid>
              <a:tr h="504825">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Pipeline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Usage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106838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Pass-Through Receive</a:t>
                      </a:r>
                      <a:br>
                        <a:rPr kumimoji="0" lang="en-US" sz="1600" b="1" i="0" u="none" strike="noStrike" cap="none" normalizeH="0" baseline="0" dirty="0" smtClean="0">
                          <a:ln>
                            <a:noFill/>
                          </a:ln>
                          <a:solidFill>
                            <a:schemeClr val="tx1"/>
                          </a:solidFill>
                          <a:effectLst/>
                          <a:latin typeface="+mn-lt"/>
                        </a:rPr>
                      </a:br>
                      <a:r>
                        <a:rPr kumimoji="0" lang="en-US" sz="1600" b="0" i="1" u="none" strike="noStrike" cap="none" normalizeH="0" baseline="0" dirty="0" smtClean="0">
                          <a:ln>
                            <a:noFill/>
                          </a:ln>
                          <a:solidFill>
                            <a:schemeClr val="tx1"/>
                          </a:solidFill>
                          <a:effectLst/>
                          <a:latin typeface="+mn-lt"/>
                        </a:rPr>
                        <a:t>(</a:t>
                      </a:r>
                      <a:r>
                        <a:rPr kumimoji="0" lang="en-US" sz="1600" b="0" i="1" u="none" strike="noStrike" cap="none" normalizeH="0" baseline="0" dirty="0" err="1" smtClean="0">
                          <a:ln>
                            <a:noFill/>
                          </a:ln>
                          <a:solidFill>
                            <a:schemeClr val="tx1"/>
                          </a:solidFill>
                          <a:effectLst/>
                          <a:latin typeface="+mn-lt"/>
                        </a:rPr>
                        <a:t>PassThruReceive</a:t>
                      </a:r>
                      <a:r>
                        <a:rPr kumimoji="0" lang="en-US" sz="1600" b="0" i="1" u="none" strike="noStrike" cap="none" normalizeH="0" baseline="0" dirty="0" smtClean="0">
                          <a:ln>
                            <a:noFill/>
                          </a:ln>
                          <a:solidFill>
                            <a:schemeClr val="tx1"/>
                          </a:solidFill>
                          <a:effectLst/>
                          <a:latin typeface="+mn-lt"/>
                        </a:rPr>
                        <a: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Contains no components</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No decoding, disassembling, or validation required</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19221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Pass-Through Send</a:t>
                      </a:r>
                      <a:br>
                        <a:rPr kumimoji="0" lang="en-US" sz="1600" b="1" i="0" u="none" strike="noStrike" cap="none" normalizeH="0" baseline="0" smtClean="0">
                          <a:ln>
                            <a:noFill/>
                          </a:ln>
                          <a:solidFill>
                            <a:schemeClr val="tx1"/>
                          </a:solidFill>
                          <a:effectLst/>
                          <a:latin typeface="+mn-lt"/>
                        </a:rPr>
                      </a:br>
                      <a:r>
                        <a:rPr kumimoji="0" lang="en-US" sz="1600" b="0" i="1" u="none" strike="noStrike" cap="none" normalizeH="0" baseline="0" smtClean="0">
                          <a:ln>
                            <a:noFill/>
                          </a:ln>
                          <a:solidFill>
                            <a:schemeClr val="tx1"/>
                          </a:solidFill>
                          <a:effectLst/>
                          <a:latin typeface="+mn-lt"/>
                        </a:rPr>
                        <a:t>(PassThruTransmit)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Contains no components</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No encoding or assembling required</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Use for basic message routing</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193800">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XML Receive</a:t>
                      </a:r>
                    </a:p>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0" i="1" u="none" strike="noStrike" cap="none" normalizeH="0" baseline="0" smtClean="0">
                          <a:ln>
                            <a:noFill/>
                          </a:ln>
                          <a:solidFill>
                            <a:schemeClr val="tx1"/>
                          </a:solidFill>
                          <a:effectLst/>
                          <a:latin typeface="+mn-lt"/>
                        </a:rPr>
                        <a:t>(XMLReceive)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Contains the XML disassembler component</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Party resolution component for security</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No decoding or validation stage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78422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XML Send</a:t>
                      </a:r>
                      <a:br>
                        <a:rPr kumimoji="0" lang="en-US" sz="1600" b="1" i="0" u="none" strike="noStrike" cap="none" normalizeH="0" baseline="0" smtClean="0">
                          <a:ln>
                            <a:noFill/>
                          </a:ln>
                          <a:solidFill>
                            <a:schemeClr val="tx1"/>
                          </a:solidFill>
                          <a:effectLst/>
                          <a:latin typeface="+mn-lt"/>
                        </a:rPr>
                      </a:br>
                      <a:r>
                        <a:rPr kumimoji="0" lang="en-US" sz="1600" b="0" i="1" u="none" strike="noStrike" cap="none" normalizeH="0" baseline="0" smtClean="0">
                          <a:ln>
                            <a:noFill/>
                          </a:ln>
                          <a:solidFill>
                            <a:schemeClr val="tx1"/>
                          </a:solidFill>
                          <a:effectLst/>
                          <a:latin typeface="+mn-lt"/>
                        </a:rPr>
                        <a:t>(XMLTransmit)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Contains the XML assembler component</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Other stages empty by default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96533731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smtClean="0"/>
              <a:t>Using the Pipeline Designer</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10" name="Slide Number Placeholder 9"/>
          <p:cNvSpPr>
            <a:spLocks noGrp="1"/>
          </p:cNvSpPr>
          <p:nvPr>
            <p:ph type="sldNum" sz="quarter" idx="14"/>
          </p:nvPr>
        </p:nvSpPr>
        <p:spPr/>
        <p:txBody>
          <a:bodyPr/>
          <a:lstStyle/>
          <a:p>
            <a:fld id="{406BA5C3-4A3D-4FA7-8EA0-AB15012EA744}" type="slidenum">
              <a:rPr lang="pt-PT" smtClean="0"/>
              <a:pPr/>
              <a:t>63</a:t>
            </a:fld>
            <a:endParaRPr lang="pt-PT" dirty="0"/>
          </a:p>
        </p:txBody>
      </p:sp>
      <p:pic>
        <p:nvPicPr>
          <p:cNvPr id="14" name="Picture 13"/>
          <p:cNvPicPr>
            <a:picLocks noChangeAspect="1" noChangeArrowheads="1"/>
          </p:cNvPicPr>
          <p:nvPr/>
        </p:nvPicPr>
        <p:blipFill>
          <a:blip r:embed="rId3" cstate="print"/>
          <a:srcRect/>
          <a:stretch>
            <a:fillRect/>
          </a:stretch>
        </p:blipFill>
        <p:spPr bwMode="auto">
          <a:xfrm>
            <a:off x="752105" y="1421503"/>
            <a:ext cx="6714154" cy="536029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AutoShape 65"/>
          <p:cNvSpPr>
            <a:spLocks noChangeArrowheads="1"/>
          </p:cNvSpPr>
          <p:nvPr/>
        </p:nvSpPr>
        <p:spPr bwMode="auto">
          <a:xfrm>
            <a:off x="6548438" y="3137457"/>
            <a:ext cx="1909762" cy="38258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pPr>
            <a:r>
              <a:rPr lang="en-US" sz="1600" dirty="0"/>
              <a:t>Pipeline Files</a:t>
            </a:r>
          </a:p>
        </p:txBody>
      </p:sp>
      <p:sp>
        <p:nvSpPr>
          <p:cNvPr id="16" name="AutoShape 66"/>
          <p:cNvSpPr>
            <a:spLocks noChangeArrowheads="1"/>
          </p:cNvSpPr>
          <p:nvPr/>
        </p:nvSpPr>
        <p:spPr bwMode="auto">
          <a:xfrm>
            <a:off x="6485793" y="5507073"/>
            <a:ext cx="1909763" cy="382587"/>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pPr>
            <a:r>
              <a:rPr lang="en-US" sz="1600" dirty="0"/>
              <a:t>Properties Window</a:t>
            </a:r>
          </a:p>
        </p:txBody>
      </p:sp>
      <p:sp>
        <p:nvSpPr>
          <p:cNvPr id="17" name="AutoShape 69"/>
          <p:cNvSpPr>
            <a:spLocks noChangeArrowheads="1"/>
          </p:cNvSpPr>
          <p:nvPr/>
        </p:nvSpPr>
        <p:spPr bwMode="auto">
          <a:xfrm>
            <a:off x="2626210" y="5973069"/>
            <a:ext cx="1909763" cy="382587"/>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pPr>
            <a:r>
              <a:rPr lang="en-US" sz="1600" dirty="0"/>
              <a:t>Design Surface</a:t>
            </a:r>
          </a:p>
        </p:txBody>
      </p:sp>
      <p:sp>
        <p:nvSpPr>
          <p:cNvPr id="18" name="AutoShape 70"/>
          <p:cNvSpPr>
            <a:spLocks noChangeArrowheads="1"/>
          </p:cNvSpPr>
          <p:nvPr/>
        </p:nvSpPr>
        <p:spPr bwMode="auto">
          <a:xfrm>
            <a:off x="1034070" y="5860113"/>
            <a:ext cx="1060450" cy="38258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lstStyle/>
          <a:p>
            <a:pPr algn="ctr">
              <a:lnSpc>
                <a:spcPct val="90000"/>
              </a:lnSpc>
              <a:spcBef>
                <a:spcPct val="40000"/>
              </a:spcBef>
            </a:pPr>
            <a:r>
              <a:rPr lang="en-US" sz="1600" dirty="0"/>
              <a:t>Toolbox</a:t>
            </a:r>
          </a:p>
        </p:txBody>
      </p:sp>
      <p:sp>
        <p:nvSpPr>
          <p:cNvPr id="19" name="Freeform 72"/>
          <p:cNvSpPr>
            <a:spLocks/>
          </p:cNvSpPr>
          <p:nvPr/>
        </p:nvSpPr>
        <p:spPr bwMode="auto">
          <a:xfrm rot="18542410" flipH="1" flipV="1">
            <a:off x="6672745" y="3598047"/>
            <a:ext cx="957262" cy="382588"/>
          </a:xfrm>
          <a:custGeom>
            <a:avLst/>
            <a:gdLst/>
            <a:ahLst/>
            <a:cxnLst>
              <a:cxn ang="0">
                <a:pos x="13" y="26"/>
              </a:cxn>
              <a:cxn ang="0">
                <a:pos x="55" y="14"/>
              </a:cxn>
              <a:cxn ang="0">
                <a:pos x="98" y="7"/>
              </a:cxn>
              <a:cxn ang="0">
                <a:pos x="144" y="1"/>
              </a:cxn>
              <a:cxn ang="0">
                <a:pos x="176" y="0"/>
              </a:cxn>
              <a:cxn ang="0">
                <a:pos x="242" y="1"/>
              </a:cxn>
              <a:cxn ang="0">
                <a:pos x="310" y="5"/>
              </a:cxn>
              <a:cxn ang="0">
                <a:pos x="379" y="16"/>
              </a:cxn>
              <a:cxn ang="0">
                <a:pos x="450" y="30"/>
              </a:cxn>
              <a:cxn ang="0">
                <a:pos x="487" y="39"/>
              </a:cxn>
              <a:cxn ang="0">
                <a:pos x="558" y="59"/>
              </a:cxn>
              <a:cxn ang="0">
                <a:pos x="629" y="82"/>
              </a:cxn>
              <a:cxn ang="0">
                <a:pos x="697" y="108"/>
              </a:cxn>
              <a:cxn ang="0">
                <a:pos x="765" y="136"/>
              </a:cxn>
              <a:cxn ang="0">
                <a:pos x="830" y="168"/>
              </a:cxn>
              <a:cxn ang="0">
                <a:pos x="891" y="200"/>
              </a:cxn>
              <a:cxn ang="0">
                <a:pos x="949" y="234"/>
              </a:cxn>
              <a:cxn ang="0">
                <a:pos x="1001" y="271"/>
              </a:cxn>
              <a:cxn ang="0">
                <a:pos x="1029" y="279"/>
              </a:cxn>
              <a:cxn ang="0">
                <a:pos x="1047" y="232"/>
              </a:cxn>
              <a:cxn ang="0">
                <a:pos x="1181" y="443"/>
              </a:cxn>
              <a:cxn ang="0">
                <a:pos x="1162" y="469"/>
              </a:cxn>
              <a:cxn ang="0">
                <a:pos x="968" y="413"/>
              </a:cxn>
              <a:cxn ang="0">
                <a:pos x="950" y="379"/>
              </a:cxn>
              <a:cxn ang="0">
                <a:pos x="972" y="363"/>
              </a:cxn>
              <a:cxn ang="0">
                <a:pos x="955" y="347"/>
              </a:cxn>
              <a:cxn ang="0">
                <a:pos x="897" y="303"/>
              </a:cxn>
              <a:cxn ang="0">
                <a:pos x="858" y="275"/>
              </a:cxn>
              <a:cxn ang="0">
                <a:pos x="787" y="229"/>
              </a:cxn>
              <a:cxn ang="0">
                <a:pos x="731" y="195"/>
              </a:cxn>
              <a:cxn ang="0">
                <a:pos x="671" y="163"/>
              </a:cxn>
              <a:cxn ang="0">
                <a:pos x="605" y="133"/>
              </a:cxn>
              <a:cxn ang="0">
                <a:pos x="534" y="104"/>
              </a:cxn>
              <a:cxn ang="0">
                <a:pos x="460" y="78"/>
              </a:cxn>
              <a:cxn ang="0">
                <a:pos x="384" y="55"/>
              </a:cxn>
              <a:cxn ang="0">
                <a:pos x="302" y="37"/>
              </a:cxn>
              <a:cxn ang="0">
                <a:pos x="260" y="31"/>
              </a:cxn>
              <a:cxn ang="0">
                <a:pos x="218" y="27"/>
              </a:cxn>
              <a:cxn ang="0">
                <a:pos x="131" y="23"/>
              </a:cxn>
              <a:cxn ang="0">
                <a:pos x="88" y="23"/>
              </a:cxn>
              <a:cxn ang="0">
                <a:pos x="44" y="26"/>
              </a:cxn>
              <a:cxn ang="0">
                <a:pos x="0" y="30"/>
              </a:cxn>
            </a:cxnLst>
            <a:rect l="0" t="0" r="r" b="b"/>
            <a:pathLst>
              <a:path w="1205" h="482">
                <a:moveTo>
                  <a:pt x="0" y="30"/>
                </a:moveTo>
                <a:lnTo>
                  <a:pt x="13" y="26"/>
                </a:lnTo>
                <a:lnTo>
                  <a:pt x="26" y="21"/>
                </a:lnTo>
                <a:lnTo>
                  <a:pt x="55" y="14"/>
                </a:lnTo>
                <a:lnTo>
                  <a:pt x="84" y="8"/>
                </a:lnTo>
                <a:lnTo>
                  <a:pt x="98" y="7"/>
                </a:lnTo>
                <a:lnTo>
                  <a:pt x="113" y="4"/>
                </a:lnTo>
                <a:lnTo>
                  <a:pt x="144" y="1"/>
                </a:lnTo>
                <a:lnTo>
                  <a:pt x="160" y="1"/>
                </a:lnTo>
                <a:lnTo>
                  <a:pt x="176" y="0"/>
                </a:lnTo>
                <a:lnTo>
                  <a:pt x="208" y="0"/>
                </a:lnTo>
                <a:lnTo>
                  <a:pt x="242" y="1"/>
                </a:lnTo>
                <a:lnTo>
                  <a:pt x="275" y="2"/>
                </a:lnTo>
                <a:lnTo>
                  <a:pt x="310" y="5"/>
                </a:lnTo>
                <a:lnTo>
                  <a:pt x="344" y="11"/>
                </a:lnTo>
                <a:lnTo>
                  <a:pt x="379" y="16"/>
                </a:lnTo>
                <a:lnTo>
                  <a:pt x="416" y="23"/>
                </a:lnTo>
                <a:lnTo>
                  <a:pt x="450" y="30"/>
                </a:lnTo>
                <a:lnTo>
                  <a:pt x="469" y="34"/>
                </a:lnTo>
                <a:lnTo>
                  <a:pt x="487" y="39"/>
                </a:lnTo>
                <a:lnTo>
                  <a:pt x="521" y="49"/>
                </a:lnTo>
                <a:lnTo>
                  <a:pt x="558" y="59"/>
                </a:lnTo>
                <a:lnTo>
                  <a:pt x="592" y="69"/>
                </a:lnTo>
                <a:lnTo>
                  <a:pt x="629" y="82"/>
                </a:lnTo>
                <a:lnTo>
                  <a:pt x="663" y="94"/>
                </a:lnTo>
                <a:lnTo>
                  <a:pt x="697" y="108"/>
                </a:lnTo>
                <a:lnTo>
                  <a:pt x="731" y="121"/>
                </a:lnTo>
                <a:lnTo>
                  <a:pt x="765" y="136"/>
                </a:lnTo>
                <a:lnTo>
                  <a:pt x="798" y="152"/>
                </a:lnTo>
                <a:lnTo>
                  <a:pt x="830" y="168"/>
                </a:lnTo>
                <a:lnTo>
                  <a:pt x="860" y="184"/>
                </a:lnTo>
                <a:lnTo>
                  <a:pt x="891" y="200"/>
                </a:lnTo>
                <a:lnTo>
                  <a:pt x="920" y="217"/>
                </a:lnTo>
                <a:lnTo>
                  <a:pt x="949" y="234"/>
                </a:lnTo>
                <a:lnTo>
                  <a:pt x="975" y="252"/>
                </a:lnTo>
                <a:lnTo>
                  <a:pt x="1001" y="271"/>
                </a:lnTo>
                <a:lnTo>
                  <a:pt x="1026" y="288"/>
                </a:lnTo>
                <a:lnTo>
                  <a:pt x="1029" y="279"/>
                </a:lnTo>
                <a:lnTo>
                  <a:pt x="1036" y="259"/>
                </a:lnTo>
                <a:lnTo>
                  <a:pt x="1047" y="232"/>
                </a:lnTo>
                <a:lnTo>
                  <a:pt x="1127" y="358"/>
                </a:lnTo>
                <a:lnTo>
                  <a:pt x="1181" y="443"/>
                </a:lnTo>
                <a:lnTo>
                  <a:pt x="1205" y="482"/>
                </a:lnTo>
                <a:lnTo>
                  <a:pt x="1162" y="469"/>
                </a:lnTo>
                <a:lnTo>
                  <a:pt x="1065" y="442"/>
                </a:lnTo>
                <a:lnTo>
                  <a:pt x="968" y="413"/>
                </a:lnTo>
                <a:lnTo>
                  <a:pt x="923" y="400"/>
                </a:lnTo>
                <a:lnTo>
                  <a:pt x="950" y="379"/>
                </a:lnTo>
                <a:lnTo>
                  <a:pt x="966" y="369"/>
                </a:lnTo>
                <a:lnTo>
                  <a:pt x="972" y="363"/>
                </a:lnTo>
                <a:lnTo>
                  <a:pt x="965" y="356"/>
                </a:lnTo>
                <a:lnTo>
                  <a:pt x="955" y="347"/>
                </a:lnTo>
                <a:lnTo>
                  <a:pt x="930" y="327"/>
                </a:lnTo>
                <a:lnTo>
                  <a:pt x="897" y="303"/>
                </a:lnTo>
                <a:lnTo>
                  <a:pt x="878" y="289"/>
                </a:lnTo>
                <a:lnTo>
                  <a:pt x="858" y="275"/>
                </a:lnTo>
                <a:lnTo>
                  <a:pt x="811" y="243"/>
                </a:lnTo>
                <a:lnTo>
                  <a:pt x="787" y="229"/>
                </a:lnTo>
                <a:lnTo>
                  <a:pt x="759" y="211"/>
                </a:lnTo>
                <a:lnTo>
                  <a:pt x="731" y="195"/>
                </a:lnTo>
                <a:lnTo>
                  <a:pt x="701" y="179"/>
                </a:lnTo>
                <a:lnTo>
                  <a:pt x="671" y="163"/>
                </a:lnTo>
                <a:lnTo>
                  <a:pt x="639" y="147"/>
                </a:lnTo>
                <a:lnTo>
                  <a:pt x="605" y="133"/>
                </a:lnTo>
                <a:lnTo>
                  <a:pt x="571" y="117"/>
                </a:lnTo>
                <a:lnTo>
                  <a:pt x="534" y="104"/>
                </a:lnTo>
                <a:lnTo>
                  <a:pt x="498" y="89"/>
                </a:lnTo>
                <a:lnTo>
                  <a:pt x="460" y="78"/>
                </a:lnTo>
                <a:lnTo>
                  <a:pt x="423" y="66"/>
                </a:lnTo>
                <a:lnTo>
                  <a:pt x="384" y="55"/>
                </a:lnTo>
                <a:lnTo>
                  <a:pt x="343" y="46"/>
                </a:lnTo>
                <a:lnTo>
                  <a:pt x="302" y="37"/>
                </a:lnTo>
                <a:lnTo>
                  <a:pt x="281" y="34"/>
                </a:lnTo>
                <a:lnTo>
                  <a:pt x="260" y="31"/>
                </a:lnTo>
                <a:lnTo>
                  <a:pt x="239" y="29"/>
                </a:lnTo>
                <a:lnTo>
                  <a:pt x="218" y="27"/>
                </a:lnTo>
                <a:lnTo>
                  <a:pt x="175" y="24"/>
                </a:lnTo>
                <a:lnTo>
                  <a:pt x="131" y="23"/>
                </a:lnTo>
                <a:lnTo>
                  <a:pt x="110" y="23"/>
                </a:lnTo>
                <a:lnTo>
                  <a:pt x="88" y="23"/>
                </a:lnTo>
                <a:lnTo>
                  <a:pt x="66" y="24"/>
                </a:lnTo>
                <a:lnTo>
                  <a:pt x="44" y="26"/>
                </a:lnTo>
                <a:lnTo>
                  <a:pt x="21" y="27"/>
                </a:lnTo>
                <a:lnTo>
                  <a:pt x="0" y="30"/>
                </a:lnTo>
                <a:close/>
              </a:path>
            </a:pathLst>
          </a:custGeom>
          <a:solidFill>
            <a:srgbClr val="FF0000">
              <a:alpha val="75000"/>
            </a:srgbClr>
          </a:solidFill>
          <a:ln w="9525">
            <a:noFill/>
            <a:round/>
            <a:headEnd/>
            <a:tailEnd/>
          </a:ln>
        </p:spPr>
        <p:txBody>
          <a:bodyPr/>
          <a:lstStyle/>
          <a:p>
            <a:endParaRPr lang="en-US"/>
          </a:p>
        </p:txBody>
      </p:sp>
    </p:spTree>
    <p:extLst>
      <p:ext uri="{BB962C8B-B14F-4D97-AF65-F5344CB8AC3E}">
        <p14:creationId xmlns:p14="http://schemas.microsoft.com/office/powerpoint/2010/main" val="261383674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BizTalk Orchestration</a:t>
            </a:r>
          </a:p>
        </p:txBody>
      </p:sp>
      <p:sp>
        <p:nvSpPr>
          <p:cNvPr id="11" name="Subtitle 10"/>
          <p:cNvSpPr>
            <a:spLocks noGrp="1"/>
          </p:cNvSpPr>
          <p:nvPr>
            <p:ph type="subTitle" idx="1"/>
          </p:nvPr>
        </p:nvSpPr>
        <p:spPr/>
        <p:txBody>
          <a:bodyPr/>
          <a:lstStyle/>
          <a:p>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64</a:t>
            </a:fld>
            <a:endParaRPr lang="pt-PT" dirty="0"/>
          </a:p>
        </p:txBody>
      </p:sp>
    </p:spTree>
    <p:extLst>
      <p:ext uri="{BB962C8B-B14F-4D97-AF65-F5344CB8AC3E}">
        <p14:creationId xmlns:p14="http://schemas.microsoft.com/office/powerpoint/2010/main" val="134451216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BizTalk Server Business Process Automation? </a:t>
            </a:r>
            <a:endParaRPr lang="pt-PT" dirty="0"/>
          </a:p>
        </p:txBody>
      </p:sp>
      <p:sp>
        <p:nvSpPr>
          <p:cNvPr id="3" name="Footer Placeholder 2"/>
          <p:cNvSpPr>
            <a:spLocks noGrp="1"/>
          </p:cNvSpPr>
          <p:nvPr>
            <p:ph type="ftr" sz="quarter" idx="13"/>
          </p:nvPr>
        </p:nvSpPr>
        <p:spPr/>
        <p:txBody>
          <a:bodyPr/>
          <a:lstStyle/>
          <a:p>
            <a:r>
              <a:rPr lang="pt-PT" noProof="0" smtClean="0"/>
              <a:t>www.devscope.net</a:t>
            </a:r>
            <a:endParaRPr lang="pt-PT" noProof="0"/>
          </a:p>
        </p:txBody>
      </p:sp>
      <p:sp>
        <p:nvSpPr>
          <p:cNvPr id="4" name="Slide Number Placeholder 3"/>
          <p:cNvSpPr>
            <a:spLocks noGrp="1"/>
          </p:cNvSpPr>
          <p:nvPr>
            <p:ph type="sldNum" sz="quarter" idx="14"/>
          </p:nvPr>
        </p:nvSpPr>
        <p:spPr/>
        <p:txBody>
          <a:bodyPr/>
          <a:lstStyle/>
          <a:p>
            <a:fld id="{406BA5C3-4A3D-4FA7-8EA0-AB15012EA744}" type="slidenum">
              <a:rPr lang="pt-PT" noProof="0" smtClean="0"/>
              <a:pPr/>
              <a:t>65</a:t>
            </a:fld>
            <a:endParaRPr lang="pt-PT" noProof="0"/>
          </a:p>
        </p:txBody>
      </p:sp>
      <p:pic>
        <p:nvPicPr>
          <p:cNvPr id="56" name="Picture 3"/>
          <p:cNvPicPr>
            <a:picLocks noChangeAspect="1" noChangeArrowheads="1"/>
          </p:cNvPicPr>
          <p:nvPr/>
        </p:nvPicPr>
        <p:blipFill>
          <a:blip r:embed="rId3" cstate="print"/>
          <a:srcRect r="208" b="635"/>
          <a:stretch>
            <a:fillRect/>
          </a:stretch>
        </p:blipFill>
        <p:spPr bwMode="auto">
          <a:xfrm>
            <a:off x="4037013" y="2301875"/>
            <a:ext cx="4360862" cy="2844800"/>
          </a:xfrm>
          <a:prstGeom prst="rect">
            <a:avLst/>
          </a:prstGeom>
          <a:noFill/>
          <a:ln w="9525" algn="ctr">
            <a:noFill/>
            <a:miter lim="800000"/>
            <a:headEnd/>
            <a:tailEnd/>
          </a:ln>
          <a:effectLst>
            <a:outerShdw dist="53882" dir="2700000" algn="ctr" rotWithShape="0">
              <a:srgbClr val="4D4D4D">
                <a:alpha val="50000"/>
              </a:srgbClr>
            </a:outerShdw>
          </a:effectLst>
        </p:spPr>
      </p:pic>
      <p:sp>
        <p:nvSpPr>
          <p:cNvPr id="57" name="AutoShape 4"/>
          <p:cNvSpPr>
            <a:spLocks noChangeArrowheads="1"/>
          </p:cNvSpPr>
          <p:nvPr/>
        </p:nvSpPr>
        <p:spPr bwMode="auto">
          <a:xfrm>
            <a:off x="612775" y="2030426"/>
            <a:ext cx="3254375" cy="3303574"/>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137160" tIns="137160" rIns="0" bIns="137160">
            <a:spAutoFit/>
          </a:bodyPr>
          <a:lstStyle/>
          <a:p>
            <a:pPr marL="231775" indent="-231775" algn="l">
              <a:lnSpc>
                <a:spcPct val="90000"/>
              </a:lnSpc>
              <a:spcBef>
                <a:spcPct val="40000"/>
              </a:spcBef>
              <a:buClr>
                <a:srgbClr val="8DACD0"/>
              </a:buClr>
              <a:buSzPct val="80000"/>
              <a:buFont typeface="Wingdings" pitchFamily="2" charset="2"/>
              <a:buBlip>
                <a:blip r:embed="rId4"/>
              </a:buBlip>
              <a:defRPr/>
            </a:pPr>
            <a:r>
              <a:rPr lang="en-US" dirty="0"/>
              <a:t>Transformation of critical business activities from manual to automated processing</a:t>
            </a:r>
          </a:p>
          <a:p>
            <a:pPr marL="231775" indent="-231775" algn="l">
              <a:lnSpc>
                <a:spcPct val="90000"/>
              </a:lnSpc>
              <a:spcBef>
                <a:spcPct val="40000"/>
              </a:spcBef>
              <a:buClr>
                <a:srgbClr val="8DACD0"/>
              </a:buClr>
              <a:buSzPct val="80000"/>
              <a:buFont typeface="Wingdings" pitchFamily="2" charset="2"/>
              <a:buBlip>
                <a:blip r:embed="rId4"/>
              </a:buBlip>
              <a:defRPr/>
            </a:pPr>
            <a:r>
              <a:rPr lang="en-US" dirty="0"/>
              <a:t>Increases coordination, higher productivity, and better efficiency</a:t>
            </a:r>
          </a:p>
          <a:p>
            <a:pPr marL="231775" indent="-231775" algn="l">
              <a:lnSpc>
                <a:spcPct val="90000"/>
              </a:lnSpc>
              <a:spcBef>
                <a:spcPct val="40000"/>
              </a:spcBef>
              <a:buClr>
                <a:srgbClr val="8DACD0"/>
              </a:buClr>
              <a:buSzPct val="80000"/>
              <a:buFont typeface="Wingdings" pitchFamily="2" charset="2"/>
              <a:buBlip>
                <a:blip r:embed="rId4"/>
              </a:buBlip>
              <a:defRPr/>
            </a:pPr>
            <a:r>
              <a:rPr lang="en-US" dirty="0"/>
              <a:t>Implemented through BizTalk orchestrations and the Business</a:t>
            </a:r>
            <a:br>
              <a:rPr lang="en-US" dirty="0"/>
            </a:br>
            <a:r>
              <a:rPr lang="en-US" dirty="0"/>
              <a:t>Rule Engine</a:t>
            </a:r>
          </a:p>
        </p:txBody>
      </p:sp>
    </p:spTree>
    <p:extLst>
      <p:ext uri="{BB962C8B-B14F-4D97-AF65-F5344CB8AC3E}">
        <p14:creationId xmlns:p14="http://schemas.microsoft.com/office/powerpoint/2010/main" val="419031170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448274" y="228601"/>
            <a:ext cx="8363938" cy="533400"/>
          </a:xfrm>
        </p:spPr>
        <p:txBody>
          <a:bodyPr/>
          <a:lstStyle/>
          <a:p>
            <a:r>
              <a:rPr lang="en-US" dirty="0" smtClean="0"/>
              <a:t>Modeling a Business Process</a:t>
            </a:r>
            <a:endParaRPr lang="en-US" dirty="0"/>
          </a:p>
        </p:txBody>
      </p:sp>
      <p:sp>
        <p:nvSpPr>
          <p:cNvPr id="25" name="Footer Placeholder 24"/>
          <p:cNvSpPr>
            <a:spLocks noGrp="1"/>
          </p:cNvSpPr>
          <p:nvPr>
            <p:ph type="ftr" sz="quarter" idx="13"/>
          </p:nvPr>
        </p:nvSpPr>
        <p:spPr/>
        <p:txBody>
          <a:bodyPr/>
          <a:lstStyle/>
          <a:p>
            <a:r>
              <a:rPr lang="pt-PT" noProof="0" smtClean="0"/>
              <a:t>www.devscope.net</a:t>
            </a:r>
            <a:endParaRPr lang="pt-PT" noProof="0" dirty="0"/>
          </a:p>
        </p:txBody>
      </p:sp>
      <p:sp>
        <p:nvSpPr>
          <p:cNvPr id="26" name="Slide Number Placeholder 25"/>
          <p:cNvSpPr>
            <a:spLocks noGrp="1"/>
          </p:cNvSpPr>
          <p:nvPr>
            <p:ph type="sldNum" sz="quarter" idx="14"/>
          </p:nvPr>
        </p:nvSpPr>
        <p:spPr/>
        <p:txBody>
          <a:bodyPr/>
          <a:lstStyle/>
          <a:p>
            <a:fld id="{406BA5C3-4A3D-4FA7-8EA0-AB15012EA744}" type="slidenum">
              <a:rPr lang="pt-PT" smtClean="0"/>
              <a:pPr/>
              <a:t>66</a:t>
            </a:fld>
            <a:endParaRPr lang="pt-PT" dirty="0"/>
          </a:p>
        </p:txBody>
      </p:sp>
      <p:sp>
        <p:nvSpPr>
          <p:cNvPr id="73" name="Rectangle 4"/>
          <p:cNvSpPr>
            <a:spLocks noChangeArrowheads="1"/>
          </p:cNvSpPr>
          <p:nvPr/>
        </p:nvSpPr>
        <p:spPr bwMode="auto">
          <a:xfrm>
            <a:off x="6483350" y="845485"/>
            <a:ext cx="2355850" cy="5952750"/>
          </a:xfrm>
          <a:prstGeom prst="rect">
            <a:avLst/>
          </a:prstGeom>
          <a:solidFill>
            <a:srgbClr val="F0F1E1"/>
          </a:solidFill>
          <a:ln w="9525" algn="ctr">
            <a:solidFill>
              <a:srgbClr val="808080"/>
            </a:solidFill>
            <a:miter lim="800000"/>
            <a:headEnd/>
            <a:tailEnd/>
          </a:ln>
          <a:effectLst>
            <a:outerShdw dist="35921" dir="2700000" algn="ctr" rotWithShape="0">
              <a:srgbClr val="AFAFAF"/>
            </a:outerShdw>
          </a:effectLst>
        </p:spPr>
        <p:txBody>
          <a:bodyPr/>
          <a:lstStyle/>
          <a:p>
            <a:endParaRPr lang="en-US"/>
          </a:p>
        </p:txBody>
      </p:sp>
      <p:sp>
        <p:nvSpPr>
          <p:cNvPr id="74" name="Rectangle 5"/>
          <p:cNvSpPr>
            <a:spLocks noChangeArrowheads="1"/>
          </p:cNvSpPr>
          <p:nvPr/>
        </p:nvSpPr>
        <p:spPr bwMode="auto">
          <a:xfrm>
            <a:off x="612775" y="838200"/>
            <a:ext cx="5699125" cy="5952750"/>
          </a:xfrm>
          <a:prstGeom prst="rect">
            <a:avLst/>
          </a:prstGeom>
          <a:gradFill rotWithShape="1">
            <a:gsLst>
              <a:gs pos="0">
                <a:srgbClr val="8DACD0"/>
              </a:gs>
              <a:gs pos="100000">
                <a:srgbClr val="DEE7F1"/>
              </a:gs>
            </a:gsLst>
            <a:lin ang="2700000" scaled="1"/>
          </a:gradFill>
          <a:ln w="9525" algn="ctr">
            <a:solidFill>
              <a:srgbClr val="808080"/>
            </a:solidFill>
            <a:miter lim="800000"/>
            <a:headEnd/>
            <a:tailEnd/>
          </a:ln>
          <a:effectLst>
            <a:outerShdw dist="35921" dir="2700000" algn="ctr" rotWithShape="0">
              <a:srgbClr val="AFAFAF"/>
            </a:outerShdw>
          </a:effectLst>
        </p:spPr>
        <p:txBody>
          <a:bodyPr anchor="ctr"/>
          <a:lstStyle/>
          <a:p>
            <a:pPr eaLnBrk="1" hangingPunct="1">
              <a:lnSpc>
                <a:spcPct val="90000"/>
              </a:lnSpc>
              <a:spcBef>
                <a:spcPct val="40000"/>
              </a:spcBef>
            </a:pPr>
            <a:endParaRPr lang="en-US" sz="1600" b="0">
              <a:latin typeface="Times New Roman" pitchFamily="18" charset="0"/>
            </a:endParaRPr>
          </a:p>
        </p:txBody>
      </p:sp>
      <p:sp>
        <p:nvSpPr>
          <p:cNvPr id="75" name="Line 6"/>
          <p:cNvSpPr>
            <a:spLocks noChangeShapeType="1"/>
          </p:cNvSpPr>
          <p:nvPr/>
        </p:nvSpPr>
        <p:spPr bwMode="auto">
          <a:xfrm flipH="1">
            <a:off x="5663148" y="2079625"/>
            <a:ext cx="12163" cy="4476562"/>
          </a:xfrm>
          <a:prstGeom prst="line">
            <a:avLst/>
          </a:prstGeom>
          <a:noFill/>
          <a:ln w="19050">
            <a:solidFill>
              <a:schemeClr val="tx1"/>
            </a:solidFill>
            <a:round/>
            <a:headEnd/>
            <a:tailEnd/>
          </a:ln>
          <a:effectLst/>
        </p:spPr>
        <p:txBody>
          <a:bodyPr wrap="none"/>
          <a:lstStyle/>
          <a:p>
            <a:endParaRPr lang="en-US"/>
          </a:p>
        </p:txBody>
      </p:sp>
      <p:sp>
        <p:nvSpPr>
          <p:cNvPr id="76" name="Line 9"/>
          <p:cNvSpPr>
            <a:spLocks noChangeShapeType="1"/>
          </p:cNvSpPr>
          <p:nvPr/>
        </p:nvSpPr>
        <p:spPr bwMode="auto">
          <a:xfrm flipH="1">
            <a:off x="2457449" y="2079625"/>
            <a:ext cx="0" cy="4476562"/>
          </a:xfrm>
          <a:prstGeom prst="line">
            <a:avLst/>
          </a:prstGeom>
          <a:noFill/>
          <a:ln w="19050">
            <a:solidFill>
              <a:schemeClr val="tx1"/>
            </a:solidFill>
            <a:round/>
            <a:headEnd/>
            <a:tailEnd/>
          </a:ln>
          <a:effectLst/>
        </p:spPr>
        <p:txBody>
          <a:bodyPr wrap="none"/>
          <a:lstStyle/>
          <a:p>
            <a:endParaRPr lang="en-US"/>
          </a:p>
        </p:txBody>
      </p:sp>
      <p:sp>
        <p:nvSpPr>
          <p:cNvPr id="77" name="Text Box 12"/>
          <p:cNvSpPr txBox="1">
            <a:spLocks noChangeArrowheads="1"/>
          </p:cNvSpPr>
          <p:nvPr/>
        </p:nvSpPr>
        <p:spPr bwMode="auto">
          <a:xfrm rot="-5400000">
            <a:off x="-61913" y="3419476"/>
            <a:ext cx="2103437" cy="366712"/>
          </a:xfrm>
          <a:prstGeom prst="rect">
            <a:avLst/>
          </a:prstGeom>
          <a:noFill/>
          <a:ln w="25400">
            <a:noFill/>
            <a:miter lim="800000"/>
            <a:headEnd/>
            <a:tailEnd/>
          </a:ln>
          <a:effectLst/>
        </p:spPr>
        <p:txBody>
          <a:bodyPr wrap="none">
            <a:spAutoFit/>
          </a:bodyPr>
          <a:lstStyle/>
          <a:p>
            <a:pPr algn="l" eaLnBrk="1" hangingPunct="1">
              <a:lnSpc>
                <a:spcPct val="90000"/>
              </a:lnSpc>
              <a:spcBef>
                <a:spcPct val="40000"/>
              </a:spcBef>
            </a:pPr>
            <a:r>
              <a:rPr lang="en-US" sz="2000" dirty="0">
                <a:effectLst>
                  <a:outerShdw blurRad="38100" dist="38100" dir="2700000" algn="tl">
                    <a:srgbClr val="C0C0C0"/>
                  </a:outerShdw>
                </a:effectLst>
              </a:rPr>
              <a:t>Buyer Organization</a:t>
            </a:r>
          </a:p>
        </p:txBody>
      </p:sp>
      <p:sp>
        <p:nvSpPr>
          <p:cNvPr id="78" name="Text Box 13"/>
          <p:cNvSpPr txBox="1">
            <a:spLocks noChangeArrowheads="1"/>
          </p:cNvSpPr>
          <p:nvPr/>
        </p:nvSpPr>
        <p:spPr bwMode="auto">
          <a:xfrm rot="5400000" flipH="1">
            <a:off x="7442200" y="3417887"/>
            <a:ext cx="2230438" cy="366713"/>
          </a:xfrm>
          <a:prstGeom prst="rect">
            <a:avLst/>
          </a:prstGeom>
          <a:noFill/>
          <a:ln w="25400">
            <a:noFill/>
            <a:miter lim="800000"/>
            <a:headEnd/>
            <a:tailEnd/>
          </a:ln>
          <a:effectLst/>
        </p:spPr>
        <p:txBody>
          <a:bodyPr wrap="none">
            <a:spAutoFit/>
          </a:bodyPr>
          <a:lstStyle/>
          <a:p>
            <a:pPr algn="l" eaLnBrk="1" hangingPunct="1">
              <a:lnSpc>
                <a:spcPct val="90000"/>
              </a:lnSpc>
              <a:spcBef>
                <a:spcPct val="40000"/>
              </a:spcBef>
            </a:pPr>
            <a:r>
              <a:rPr lang="en-US" sz="2000">
                <a:effectLst>
                  <a:outerShdw blurRad="38100" dist="38100" dir="2700000" algn="tl">
                    <a:srgbClr val="C0C0C0"/>
                  </a:outerShdw>
                </a:effectLst>
              </a:rPr>
              <a:t>Vendor Organization</a:t>
            </a:r>
          </a:p>
        </p:txBody>
      </p:sp>
      <p:sp>
        <p:nvSpPr>
          <p:cNvPr id="79" name="Line 15"/>
          <p:cNvSpPr>
            <a:spLocks noChangeShapeType="1"/>
          </p:cNvSpPr>
          <p:nvPr/>
        </p:nvSpPr>
        <p:spPr bwMode="auto">
          <a:xfrm flipH="1">
            <a:off x="7029450" y="1858963"/>
            <a:ext cx="17462" cy="4697224"/>
          </a:xfrm>
          <a:prstGeom prst="line">
            <a:avLst/>
          </a:prstGeom>
          <a:noFill/>
          <a:ln w="19050">
            <a:solidFill>
              <a:schemeClr val="tx1"/>
            </a:solidFill>
            <a:round/>
            <a:headEnd/>
            <a:tailEnd/>
          </a:ln>
          <a:effectLst/>
        </p:spPr>
        <p:txBody>
          <a:bodyPr wrap="none"/>
          <a:lstStyle/>
          <a:p>
            <a:endParaRPr lang="en-US"/>
          </a:p>
        </p:txBody>
      </p:sp>
      <p:sp>
        <p:nvSpPr>
          <p:cNvPr id="80" name="Line 18"/>
          <p:cNvSpPr>
            <a:spLocks noChangeShapeType="1"/>
          </p:cNvSpPr>
          <p:nvPr/>
        </p:nvSpPr>
        <p:spPr bwMode="auto">
          <a:xfrm flipH="1">
            <a:off x="4459287" y="2079624"/>
            <a:ext cx="4763" cy="4476563"/>
          </a:xfrm>
          <a:prstGeom prst="line">
            <a:avLst/>
          </a:prstGeom>
          <a:noFill/>
          <a:ln w="19050">
            <a:solidFill>
              <a:schemeClr val="tx1"/>
            </a:solidFill>
            <a:round/>
            <a:headEnd/>
            <a:tailEnd/>
          </a:ln>
          <a:effectLst/>
        </p:spPr>
        <p:txBody>
          <a:bodyPr wrap="none"/>
          <a:lstStyle/>
          <a:p>
            <a:endParaRPr lang="en-US"/>
          </a:p>
        </p:txBody>
      </p:sp>
      <p:sp>
        <p:nvSpPr>
          <p:cNvPr id="81" name="Line 21"/>
          <p:cNvSpPr>
            <a:spLocks noChangeShapeType="1"/>
          </p:cNvSpPr>
          <p:nvPr/>
        </p:nvSpPr>
        <p:spPr bwMode="auto">
          <a:xfrm>
            <a:off x="3454400" y="2079625"/>
            <a:ext cx="0" cy="4476562"/>
          </a:xfrm>
          <a:prstGeom prst="line">
            <a:avLst/>
          </a:prstGeom>
          <a:noFill/>
          <a:ln w="19050">
            <a:solidFill>
              <a:schemeClr val="tx1"/>
            </a:solidFill>
            <a:round/>
            <a:headEnd/>
            <a:tailEnd/>
          </a:ln>
          <a:effectLst/>
        </p:spPr>
        <p:txBody>
          <a:bodyPr wrap="none"/>
          <a:lstStyle/>
          <a:p>
            <a:endParaRPr lang="en-US"/>
          </a:p>
        </p:txBody>
      </p:sp>
      <p:sp>
        <p:nvSpPr>
          <p:cNvPr id="82" name="Line 23"/>
          <p:cNvSpPr>
            <a:spLocks noChangeShapeType="1"/>
          </p:cNvSpPr>
          <p:nvPr/>
        </p:nvSpPr>
        <p:spPr bwMode="auto">
          <a:xfrm flipH="1">
            <a:off x="3440112" y="2921468"/>
            <a:ext cx="1901825" cy="0"/>
          </a:xfrm>
          <a:prstGeom prst="line">
            <a:avLst/>
          </a:prstGeom>
          <a:noFill/>
          <a:ln w="63500">
            <a:noFill/>
            <a:round/>
            <a:headEnd/>
            <a:tailEnd type="triangle" w="med" len="med"/>
          </a:ln>
          <a:effectLst/>
        </p:spPr>
        <p:txBody>
          <a:bodyPr/>
          <a:lstStyle/>
          <a:p>
            <a:endParaRPr lang="en-US"/>
          </a:p>
        </p:txBody>
      </p:sp>
      <p:sp>
        <p:nvSpPr>
          <p:cNvPr id="83" name="Line 26"/>
          <p:cNvSpPr>
            <a:spLocks noChangeShapeType="1"/>
          </p:cNvSpPr>
          <p:nvPr/>
        </p:nvSpPr>
        <p:spPr bwMode="auto">
          <a:xfrm>
            <a:off x="8248650" y="1858963"/>
            <a:ext cx="13838" cy="4697224"/>
          </a:xfrm>
          <a:prstGeom prst="line">
            <a:avLst/>
          </a:prstGeom>
          <a:noFill/>
          <a:ln w="19050">
            <a:solidFill>
              <a:schemeClr val="tx1"/>
            </a:solidFill>
            <a:round/>
            <a:headEnd/>
            <a:tailEnd/>
          </a:ln>
          <a:effectLst/>
        </p:spPr>
        <p:txBody>
          <a:bodyPr wrap="none"/>
          <a:lstStyle/>
          <a:p>
            <a:endParaRPr lang="en-US"/>
          </a:p>
        </p:txBody>
      </p:sp>
      <p:grpSp>
        <p:nvGrpSpPr>
          <p:cNvPr id="84" name="Group 83"/>
          <p:cNvGrpSpPr/>
          <p:nvPr/>
        </p:nvGrpSpPr>
        <p:grpSpPr>
          <a:xfrm>
            <a:off x="3921893" y="1114425"/>
            <a:ext cx="1344663" cy="946856"/>
            <a:chOff x="3799656" y="1546225"/>
            <a:chExt cx="1344663" cy="946856"/>
          </a:xfrm>
        </p:grpSpPr>
        <p:sp>
          <p:nvSpPr>
            <p:cNvPr id="85" name="Text Box 19"/>
            <p:cNvSpPr txBox="1">
              <a:spLocks noChangeArrowheads="1"/>
            </p:cNvSpPr>
            <p:nvPr/>
          </p:nvSpPr>
          <p:spPr bwMode="auto">
            <a:xfrm>
              <a:off x="3799656" y="2012950"/>
              <a:ext cx="1344663" cy="480131"/>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600" dirty="0"/>
                <a:t>Procurement</a:t>
              </a:r>
              <a:br>
                <a:rPr lang="en-US" sz="1600" dirty="0"/>
              </a:br>
              <a:r>
                <a:rPr lang="en-US" sz="1600" dirty="0"/>
                <a:t>App</a:t>
              </a:r>
            </a:p>
          </p:txBody>
        </p:sp>
        <p:pic>
          <p:nvPicPr>
            <p:cNvPr id="86" name="Picture 31" descr="ServerProcess01"/>
            <p:cNvPicPr>
              <a:picLocks noChangeAspect="1" noChangeArrowheads="1"/>
            </p:cNvPicPr>
            <p:nvPr/>
          </p:nvPicPr>
          <p:blipFill>
            <a:blip r:embed="rId3" cstate="print"/>
            <a:srcRect/>
            <a:stretch>
              <a:fillRect/>
            </a:stretch>
          </p:blipFill>
          <p:spPr bwMode="auto">
            <a:xfrm>
              <a:off x="4038600" y="1546225"/>
              <a:ext cx="658813" cy="506413"/>
            </a:xfrm>
            <a:prstGeom prst="rect">
              <a:avLst/>
            </a:prstGeom>
            <a:noFill/>
          </p:spPr>
        </p:pic>
      </p:grpSp>
      <p:grpSp>
        <p:nvGrpSpPr>
          <p:cNvPr id="87" name="Group 86"/>
          <p:cNvGrpSpPr/>
          <p:nvPr/>
        </p:nvGrpSpPr>
        <p:grpSpPr>
          <a:xfrm>
            <a:off x="5305016" y="1114425"/>
            <a:ext cx="872355" cy="946856"/>
            <a:chOff x="5182779" y="1546225"/>
            <a:chExt cx="872355" cy="946856"/>
          </a:xfrm>
        </p:grpSpPr>
        <p:sp>
          <p:nvSpPr>
            <p:cNvPr id="88" name="Text Box 7"/>
            <p:cNvSpPr txBox="1">
              <a:spLocks noChangeArrowheads="1"/>
            </p:cNvSpPr>
            <p:nvPr/>
          </p:nvSpPr>
          <p:spPr bwMode="auto">
            <a:xfrm>
              <a:off x="5182779" y="2012950"/>
              <a:ext cx="872355" cy="480131"/>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600" dirty="0"/>
                <a:t>Finance</a:t>
              </a:r>
              <a:br>
                <a:rPr lang="en-US" sz="1600" dirty="0"/>
              </a:br>
              <a:r>
                <a:rPr lang="en-US" sz="1600" dirty="0"/>
                <a:t>App</a:t>
              </a:r>
            </a:p>
          </p:txBody>
        </p:sp>
        <p:pic>
          <p:nvPicPr>
            <p:cNvPr id="89" name="Picture 32" descr="ServerProcess01"/>
            <p:cNvPicPr>
              <a:picLocks noChangeAspect="1" noChangeArrowheads="1"/>
            </p:cNvPicPr>
            <p:nvPr/>
          </p:nvPicPr>
          <p:blipFill>
            <a:blip r:embed="rId3" cstate="print"/>
            <a:srcRect/>
            <a:stretch>
              <a:fillRect/>
            </a:stretch>
          </p:blipFill>
          <p:spPr bwMode="auto">
            <a:xfrm>
              <a:off x="5214938" y="1546225"/>
              <a:ext cx="658812" cy="506413"/>
            </a:xfrm>
            <a:prstGeom prst="rect">
              <a:avLst/>
            </a:prstGeom>
            <a:noFill/>
          </p:spPr>
        </p:pic>
      </p:grpSp>
      <p:sp>
        <p:nvSpPr>
          <p:cNvPr id="90" name="Line 34"/>
          <p:cNvSpPr>
            <a:spLocks noChangeShapeType="1"/>
          </p:cNvSpPr>
          <p:nvPr/>
        </p:nvSpPr>
        <p:spPr bwMode="auto">
          <a:xfrm flipH="1">
            <a:off x="1436709" y="1858962"/>
            <a:ext cx="19027" cy="4697225"/>
          </a:xfrm>
          <a:prstGeom prst="line">
            <a:avLst/>
          </a:prstGeom>
          <a:noFill/>
          <a:ln w="19050">
            <a:solidFill>
              <a:schemeClr val="tx1"/>
            </a:solidFill>
            <a:round/>
            <a:headEnd/>
            <a:tailEnd/>
          </a:ln>
          <a:effectLst/>
        </p:spPr>
        <p:txBody>
          <a:bodyPr wrap="none"/>
          <a:lstStyle/>
          <a:p>
            <a:endParaRPr lang="en-US"/>
          </a:p>
        </p:txBody>
      </p:sp>
      <p:grpSp>
        <p:nvGrpSpPr>
          <p:cNvPr id="91" name="Group 90" title="User"/>
          <p:cNvGrpSpPr/>
          <p:nvPr/>
        </p:nvGrpSpPr>
        <p:grpSpPr>
          <a:xfrm>
            <a:off x="1146729" y="960438"/>
            <a:ext cx="591829" cy="879244"/>
            <a:chOff x="1024492" y="1392238"/>
            <a:chExt cx="591829" cy="879244"/>
          </a:xfrm>
        </p:grpSpPr>
        <p:sp>
          <p:nvSpPr>
            <p:cNvPr id="92" name="Text Box 35"/>
            <p:cNvSpPr txBox="1">
              <a:spLocks noChangeArrowheads="1"/>
            </p:cNvSpPr>
            <p:nvPr/>
          </p:nvSpPr>
          <p:spPr bwMode="auto">
            <a:xfrm>
              <a:off x="1024492" y="2012950"/>
              <a:ext cx="591829" cy="258532"/>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600" dirty="0"/>
                <a:t>User</a:t>
              </a:r>
            </a:p>
          </p:txBody>
        </p:sp>
        <p:pic>
          <p:nvPicPr>
            <p:cNvPr id="93" name="Picture 36" descr="User_UserHalfA01"/>
            <p:cNvPicPr>
              <a:picLocks noChangeAspect="1" noChangeArrowheads="1"/>
            </p:cNvPicPr>
            <p:nvPr/>
          </p:nvPicPr>
          <p:blipFill>
            <a:blip r:embed="rId4" cstate="print"/>
            <a:srcRect/>
            <a:stretch>
              <a:fillRect/>
            </a:stretch>
          </p:blipFill>
          <p:spPr bwMode="auto">
            <a:xfrm>
              <a:off x="1147763" y="1392238"/>
              <a:ext cx="412750" cy="652462"/>
            </a:xfrm>
            <a:prstGeom prst="rect">
              <a:avLst/>
            </a:prstGeom>
            <a:noFill/>
          </p:spPr>
        </p:pic>
      </p:grpSp>
      <p:grpSp>
        <p:nvGrpSpPr>
          <p:cNvPr id="94" name="Group 93"/>
          <p:cNvGrpSpPr/>
          <p:nvPr/>
        </p:nvGrpSpPr>
        <p:grpSpPr>
          <a:xfrm>
            <a:off x="2880520" y="960438"/>
            <a:ext cx="1023935" cy="1100843"/>
            <a:chOff x="2758283" y="1392238"/>
            <a:chExt cx="1023935" cy="1100843"/>
          </a:xfrm>
        </p:grpSpPr>
        <p:sp>
          <p:nvSpPr>
            <p:cNvPr id="95" name="Text Box 22"/>
            <p:cNvSpPr txBox="1">
              <a:spLocks noChangeArrowheads="1"/>
            </p:cNvSpPr>
            <p:nvPr/>
          </p:nvSpPr>
          <p:spPr bwMode="auto">
            <a:xfrm>
              <a:off x="2758283" y="2012950"/>
              <a:ext cx="1023935" cy="480131"/>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600" dirty="0"/>
                <a:t>PO</a:t>
              </a:r>
              <a:br>
                <a:rPr lang="en-US" sz="1600" dirty="0"/>
              </a:br>
              <a:r>
                <a:rPr lang="en-US" sz="1600" dirty="0"/>
                <a:t>Approver</a:t>
              </a:r>
            </a:p>
          </p:txBody>
        </p:sp>
        <p:pic>
          <p:nvPicPr>
            <p:cNvPr id="96" name="Picture 37" descr="User_UserHalfC01"/>
            <p:cNvPicPr>
              <a:picLocks noChangeAspect="1" noChangeArrowheads="1"/>
            </p:cNvPicPr>
            <p:nvPr/>
          </p:nvPicPr>
          <p:blipFill>
            <a:blip r:embed="rId5" cstate="print"/>
            <a:srcRect/>
            <a:stretch>
              <a:fillRect/>
            </a:stretch>
          </p:blipFill>
          <p:spPr bwMode="auto">
            <a:xfrm>
              <a:off x="3063875" y="1392238"/>
              <a:ext cx="412750" cy="652462"/>
            </a:xfrm>
            <a:prstGeom prst="rect">
              <a:avLst/>
            </a:prstGeom>
            <a:noFill/>
          </p:spPr>
        </p:pic>
      </p:grpSp>
      <p:grpSp>
        <p:nvGrpSpPr>
          <p:cNvPr id="97" name="Group 96"/>
          <p:cNvGrpSpPr/>
          <p:nvPr/>
        </p:nvGrpSpPr>
        <p:grpSpPr>
          <a:xfrm>
            <a:off x="1820070" y="960438"/>
            <a:ext cx="1023935" cy="1100843"/>
            <a:chOff x="1697833" y="1392238"/>
            <a:chExt cx="1023935" cy="1100843"/>
          </a:xfrm>
        </p:grpSpPr>
        <p:sp>
          <p:nvSpPr>
            <p:cNvPr id="98" name="Text Box 10"/>
            <p:cNvSpPr txBox="1">
              <a:spLocks noChangeArrowheads="1"/>
            </p:cNvSpPr>
            <p:nvPr/>
          </p:nvSpPr>
          <p:spPr bwMode="auto">
            <a:xfrm>
              <a:off x="1697833" y="2012950"/>
              <a:ext cx="1023935" cy="480131"/>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600" dirty="0"/>
                <a:t>Invoice</a:t>
              </a:r>
              <a:br>
                <a:rPr lang="en-US" sz="1600" dirty="0"/>
              </a:br>
              <a:r>
                <a:rPr lang="en-US" sz="1600" dirty="0"/>
                <a:t>Approver</a:t>
              </a:r>
            </a:p>
          </p:txBody>
        </p:sp>
        <p:pic>
          <p:nvPicPr>
            <p:cNvPr id="99" name="Picture 39" descr="User_UserHalfB01"/>
            <p:cNvPicPr>
              <a:picLocks noChangeAspect="1" noChangeArrowheads="1"/>
            </p:cNvPicPr>
            <p:nvPr/>
          </p:nvPicPr>
          <p:blipFill>
            <a:blip r:embed="rId6" cstate="print"/>
            <a:srcRect/>
            <a:stretch>
              <a:fillRect/>
            </a:stretch>
          </p:blipFill>
          <p:spPr bwMode="auto">
            <a:xfrm>
              <a:off x="2003425" y="1392238"/>
              <a:ext cx="414338" cy="652462"/>
            </a:xfrm>
            <a:prstGeom prst="rect">
              <a:avLst/>
            </a:prstGeom>
            <a:noFill/>
          </p:spPr>
        </p:pic>
      </p:grpSp>
      <p:grpSp>
        <p:nvGrpSpPr>
          <p:cNvPr id="100" name="Group 99"/>
          <p:cNvGrpSpPr/>
          <p:nvPr/>
        </p:nvGrpSpPr>
        <p:grpSpPr>
          <a:xfrm>
            <a:off x="1455737" y="2156458"/>
            <a:ext cx="3016250" cy="369722"/>
            <a:chOff x="1333500" y="2722728"/>
            <a:chExt cx="3016250" cy="369722"/>
          </a:xfrm>
        </p:grpSpPr>
        <p:cxnSp>
          <p:nvCxnSpPr>
            <p:cNvPr id="101" name="AutoShape 17"/>
            <p:cNvCxnSpPr>
              <a:cxnSpLocks noChangeShapeType="1"/>
            </p:cNvCxnSpPr>
            <p:nvPr/>
          </p:nvCxnSpPr>
          <p:spPr bwMode="auto">
            <a:xfrm>
              <a:off x="1333500" y="3092450"/>
              <a:ext cx="3016250" cy="0"/>
            </a:xfrm>
            <a:prstGeom prst="straightConnector1">
              <a:avLst/>
            </a:prstGeom>
            <a:noFill/>
            <a:ln w="38100">
              <a:solidFill>
                <a:srgbClr val="CC0000"/>
              </a:solidFill>
              <a:round/>
              <a:headEnd/>
              <a:tailEnd type="triangle" w="med" len="med"/>
            </a:ln>
            <a:effectLst/>
          </p:spPr>
        </p:cxnSp>
        <p:sp>
          <p:nvSpPr>
            <p:cNvPr id="102" name="AutoShape 53"/>
            <p:cNvSpPr>
              <a:spLocks noChangeArrowheads="1"/>
            </p:cNvSpPr>
            <p:nvPr/>
          </p:nvSpPr>
          <p:spPr bwMode="auto">
            <a:xfrm>
              <a:off x="2038350" y="2722728"/>
              <a:ext cx="1608138" cy="29176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1" hangingPunct="1">
                <a:lnSpc>
                  <a:spcPct val="90000"/>
                </a:lnSpc>
                <a:spcBef>
                  <a:spcPct val="40000"/>
                </a:spcBef>
              </a:pPr>
              <a:r>
                <a:rPr lang="en-US" sz="1400" dirty="0"/>
                <a:t>Purchase request</a:t>
              </a:r>
            </a:p>
          </p:txBody>
        </p:sp>
      </p:grpSp>
      <p:cxnSp>
        <p:nvCxnSpPr>
          <p:cNvPr id="103" name="AutoShape 33"/>
          <p:cNvCxnSpPr>
            <a:cxnSpLocks noChangeShapeType="1"/>
          </p:cNvCxnSpPr>
          <p:nvPr/>
        </p:nvCxnSpPr>
        <p:spPr bwMode="auto">
          <a:xfrm flipH="1">
            <a:off x="3454400" y="2712852"/>
            <a:ext cx="1008062" cy="0"/>
          </a:xfrm>
          <a:prstGeom prst="straightConnector1">
            <a:avLst/>
          </a:prstGeom>
          <a:noFill/>
          <a:ln w="38100">
            <a:solidFill>
              <a:srgbClr val="CC0000"/>
            </a:solidFill>
            <a:round/>
            <a:headEnd/>
            <a:tailEnd type="triangle" w="med" len="med"/>
          </a:ln>
          <a:effectLst/>
        </p:spPr>
      </p:cxnSp>
      <p:sp>
        <p:nvSpPr>
          <p:cNvPr id="104" name="AutoShape 54"/>
          <p:cNvSpPr>
            <a:spLocks noChangeArrowheads="1"/>
          </p:cNvSpPr>
          <p:nvPr/>
        </p:nvSpPr>
        <p:spPr bwMode="auto">
          <a:xfrm>
            <a:off x="4570412" y="2554102"/>
            <a:ext cx="1828800"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a:t>PO request approval</a:t>
            </a:r>
          </a:p>
        </p:txBody>
      </p:sp>
      <p:grpSp>
        <p:nvGrpSpPr>
          <p:cNvPr id="105" name="Group 104"/>
          <p:cNvGrpSpPr/>
          <p:nvPr/>
        </p:nvGrpSpPr>
        <p:grpSpPr>
          <a:xfrm>
            <a:off x="4479925" y="3178831"/>
            <a:ext cx="2555875" cy="439737"/>
            <a:chOff x="4357688" y="4027488"/>
            <a:chExt cx="2555875" cy="439737"/>
          </a:xfrm>
        </p:grpSpPr>
        <p:sp>
          <p:nvSpPr>
            <p:cNvPr id="106" name="Line 14"/>
            <p:cNvSpPr>
              <a:spLocks noChangeShapeType="1"/>
            </p:cNvSpPr>
            <p:nvPr/>
          </p:nvSpPr>
          <p:spPr bwMode="auto">
            <a:xfrm>
              <a:off x="4357688" y="4467225"/>
              <a:ext cx="2555875" cy="0"/>
            </a:xfrm>
            <a:prstGeom prst="line">
              <a:avLst/>
            </a:prstGeom>
            <a:noFill/>
            <a:ln w="38100">
              <a:solidFill>
                <a:srgbClr val="CC0000"/>
              </a:solidFill>
              <a:round/>
              <a:headEnd/>
              <a:tailEnd type="triangle" w="med" len="med"/>
            </a:ln>
            <a:effectLst/>
          </p:spPr>
          <p:txBody>
            <a:bodyPr/>
            <a:lstStyle/>
            <a:p>
              <a:endParaRPr lang="en-US"/>
            </a:p>
          </p:txBody>
        </p:sp>
        <p:sp>
          <p:nvSpPr>
            <p:cNvPr id="107" name="AutoShape 55"/>
            <p:cNvSpPr>
              <a:spLocks noChangeArrowheads="1"/>
            </p:cNvSpPr>
            <p:nvPr/>
          </p:nvSpPr>
          <p:spPr bwMode="auto">
            <a:xfrm>
              <a:off x="4857750" y="4027488"/>
              <a:ext cx="1554163"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smtClean="0"/>
                <a:t>Purchase order</a:t>
              </a:r>
              <a:endParaRPr lang="en-US" sz="1400" dirty="0"/>
            </a:p>
          </p:txBody>
        </p:sp>
      </p:grpSp>
      <p:grpSp>
        <p:nvGrpSpPr>
          <p:cNvPr id="108" name="Group 107"/>
          <p:cNvGrpSpPr/>
          <p:nvPr/>
        </p:nvGrpSpPr>
        <p:grpSpPr>
          <a:xfrm>
            <a:off x="4240212" y="3843412"/>
            <a:ext cx="3028950" cy="442747"/>
            <a:chOff x="4117975" y="4591216"/>
            <a:chExt cx="3028950" cy="442747"/>
          </a:xfrm>
        </p:grpSpPr>
        <p:sp>
          <p:nvSpPr>
            <p:cNvPr id="109" name="Line 25"/>
            <p:cNvSpPr>
              <a:spLocks noChangeShapeType="1"/>
            </p:cNvSpPr>
            <p:nvPr/>
          </p:nvSpPr>
          <p:spPr bwMode="auto">
            <a:xfrm flipH="1">
              <a:off x="4352925" y="5033963"/>
              <a:ext cx="2559050" cy="0"/>
            </a:xfrm>
            <a:prstGeom prst="line">
              <a:avLst/>
            </a:prstGeom>
            <a:noFill/>
            <a:ln w="38100">
              <a:solidFill>
                <a:srgbClr val="CC0000"/>
              </a:solidFill>
              <a:round/>
              <a:headEnd/>
              <a:tailEnd type="triangle" w="med" len="med"/>
            </a:ln>
            <a:effectLst/>
          </p:spPr>
          <p:txBody>
            <a:bodyPr/>
            <a:lstStyle/>
            <a:p>
              <a:endParaRPr lang="en-US"/>
            </a:p>
          </p:txBody>
        </p:sp>
        <p:sp>
          <p:nvSpPr>
            <p:cNvPr id="110" name="AutoShape 57"/>
            <p:cNvSpPr>
              <a:spLocks noChangeArrowheads="1"/>
            </p:cNvSpPr>
            <p:nvPr/>
          </p:nvSpPr>
          <p:spPr bwMode="auto">
            <a:xfrm>
              <a:off x="4117975" y="4591216"/>
              <a:ext cx="3028950" cy="29176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spAutoFit/>
            </a:bodyPr>
            <a:lstStyle/>
            <a:p>
              <a:pPr algn="ctr" eaLnBrk="1" hangingPunct="1">
                <a:lnSpc>
                  <a:spcPct val="90000"/>
                </a:lnSpc>
                <a:spcBef>
                  <a:spcPct val="40000"/>
                </a:spcBef>
              </a:pPr>
              <a:r>
                <a:rPr lang="en-US" sz="1400" dirty="0"/>
                <a:t>Purchase order acknowledgement</a:t>
              </a:r>
            </a:p>
          </p:txBody>
        </p:sp>
      </p:grpSp>
      <p:grpSp>
        <p:nvGrpSpPr>
          <p:cNvPr id="111" name="Group 110"/>
          <p:cNvGrpSpPr/>
          <p:nvPr/>
        </p:nvGrpSpPr>
        <p:grpSpPr>
          <a:xfrm>
            <a:off x="6861175" y="4399805"/>
            <a:ext cx="1554162" cy="433388"/>
            <a:chOff x="6738938" y="4768850"/>
            <a:chExt cx="1554162" cy="433388"/>
          </a:xfrm>
        </p:grpSpPr>
        <p:sp>
          <p:nvSpPr>
            <p:cNvPr id="112" name="Line 28"/>
            <p:cNvSpPr>
              <a:spLocks noChangeShapeType="1"/>
            </p:cNvSpPr>
            <p:nvPr/>
          </p:nvSpPr>
          <p:spPr bwMode="auto">
            <a:xfrm>
              <a:off x="6907213" y="5202238"/>
              <a:ext cx="1222375" cy="0"/>
            </a:xfrm>
            <a:prstGeom prst="line">
              <a:avLst/>
            </a:prstGeom>
            <a:noFill/>
            <a:ln w="38100">
              <a:solidFill>
                <a:srgbClr val="CC0000"/>
              </a:solidFill>
              <a:round/>
              <a:headEnd/>
              <a:tailEnd type="triangle" w="med" len="med"/>
            </a:ln>
            <a:effectLst/>
          </p:spPr>
          <p:txBody>
            <a:bodyPr/>
            <a:lstStyle/>
            <a:p>
              <a:endParaRPr lang="en-US"/>
            </a:p>
          </p:txBody>
        </p:sp>
        <p:sp>
          <p:nvSpPr>
            <p:cNvPr id="113" name="AutoShape 58"/>
            <p:cNvSpPr>
              <a:spLocks noChangeArrowheads="1"/>
            </p:cNvSpPr>
            <p:nvPr/>
          </p:nvSpPr>
          <p:spPr bwMode="auto">
            <a:xfrm>
              <a:off x="6738938" y="4768850"/>
              <a:ext cx="1554162"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a:t>Shipping order</a:t>
              </a:r>
            </a:p>
          </p:txBody>
        </p:sp>
      </p:grpSp>
      <p:grpSp>
        <p:nvGrpSpPr>
          <p:cNvPr id="114" name="Group 113"/>
          <p:cNvGrpSpPr/>
          <p:nvPr/>
        </p:nvGrpSpPr>
        <p:grpSpPr>
          <a:xfrm>
            <a:off x="5672137" y="4965702"/>
            <a:ext cx="2082800" cy="327025"/>
            <a:chOff x="5549900" y="5524500"/>
            <a:chExt cx="2082800" cy="327025"/>
          </a:xfrm>
        </p:grpSpPr>
        <p:cxnSp>
          <p:nvCxnSpPr>
            <p:cNvPr id="115" name="AutoShape 8"/>
            <p:cNvCxnSpPr>
              <a:cxnSpLocks noChangeShapeType="1"/>
            </p:cNvCxnSpPr>
            <p:nvPr/>
          </p:nvCxnSpPr>
          <p:spPr bwMode="auto">
            <a:xfrm flipH="1">
              <a:off x="5549900" y="5611813"/>
              <a:ext cx="1201738" cy="0"/>
            </a:xfrm>
            <a:prstGeom prst="straightConnector1">
              <a:avLst/>
            </a:prstGeom>
            <a:noFill/>
            <a:ln w="38100">
              <a:solidFill>
                <a:srgbClr val="CC0000"/>
              </a:solidFill>
              <a:round/>
              <a:headEnd/>
              <a:tailEnd type="triangle" w="med" len="med"/>
            </a:ln>
            <a:effectLst/>
          </p:spPr>
        </p:cxnSp>
        <p:sp>
          <p:nvSpPr>
            <p:cNvPr id="116" name="AutoShape 59"/>
            <p:cNvSpPr>
              <a:spLocks noChangeArrowheads="1"/>
            </p:cNvSpPr>
            <p:nvPr/>
          </p:nvSpPr>
          <p:spPr bwMode="auto">
            <a:xfrm>
              <a:off x="6718300" y="5524500"/>
              <a:ext cx="914400"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a:t>Invoice</a:t>
              </a:r>
            </a:p>
          </p:txBody>
        </p:sp>
      </p:grpSp>
      <p:grpSp>
        <p:nvGrpSpPr>
          <p:cNvPr id="117" name="Group 116"/>
          <p:cNvGrpSpPr/>
          <p:nvPr/>
        </p:nvGrpSpPr>
        <p:grpSpPr>
          <a:xfrm>
            <a:off x="2446336" y="4804618"/>
            <a:ext cx="3205163" cy="427037"/>
            <a:chOff x="2324099" y="5351463"/>
            <a:chExt cx="3205163" cy="427037"/>
          </a:xfrm>
        </p:grpSpPr>
        <p:sp>
          <p:nvSpPr>
            <p:cNvPr id="118" name="Line 30"/>
            <p:cNvSpPr>
              <a:spLocks noChangeShapeType="1"/>
            </p:cNvSpPr>
            <p:nvPr/>
          </p:nvSpPr>
          <p:spPr bwMode="auto">
            <a:xfrm flipH="1">
              <a:off x="2324099" y="5778500"/>
              <a:ext cx="3205163" cy="0"/>
            </a:xfrm>
            <a:prstGeom prst="line">
              <a:avLst/>
            </a:prstGeom>
            <a:noFill/>
            <a:ln w="38100">
              <a:solidFill>
                <a:srgbClr val="CC0000"/>
              </a:solidFill>
              <a:round/>
              <a:headEnd/>
              <a:tailEnd type="triangle" w="med" len="med"/>
            </a:ln>
            <a:effectLst/>
          </p:spPr>
          <p:txBody>
            <a:bodyPr/>
            <a:lstStyle/>
            <a:p>
              <a:endParaRPr lang="en-US"/>
            </a:p>
          </p:txBody>
        </p:sp>
        <p:sp>
          <p:nvSpPr>
            <p:cNvPr id="119" name="AutoShape 62"/>
            <p:cNvSpPr>
              <a:spLocks noChangeArrowheads="1"/>
            </p:cNvSpPr>
            <p:nvPr/>
          </p:nvSpPr>
          <p:spPr bwMode="auto">
            <a:xfrm>
              <a:off x="2795588" y="5351463"/>
              <a:ext cx="2286000"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a:t>Invoice request approval</a:t>
              </a:r>
            </a:p>
          </p:txBody>
        </p:sp>
      </p:grpSp>
      <p:grpSp>
        <p:nvGrpSpPr>
          <p:cNvPr id="120" name="Group 119"/>
          <p:cNvGrpSpPr/>
          <p:nvPr/>
        </p:nvGrpSpPr>
        <p:grpSpPr>
          <a:xfrm>
            <a:off x="2828925" y="3433391"/>
            <a:ext cx="1630362" cy="415925"/>
            <a:chOff x="2706688" y="4291013"/>
            <a:chExt cx="1630362" cy="415925"/>
          </a:xfrm>
        </p:grpSpPr>
        <p:cxnSp>
          <p:nvCxnSpPr>
            <p:cNvPr id="121" name="AutoShape 24"/>
            <p:cNvCxnSpPr>
              <a:cxnSpLocks noChangeShapeType="1"/>
            </p:cNvCxnSpPr>
            <p:nvPr/>
          </p:nvCxnSpPr>
          <p:spPr bwMode="auto">
            <a:xfrm>
              <a:off x="3332163" y="4291013"/>
              <a:ext cx="1004887" cy="0"/>
            </a:xfrm>
            <a:prstGeom prst="straightConnector1">
              <a:avLst/>
            </a:prstGeom>
            <a:noFill/>
            <a:ln w="38100">
              <a:solidFill>
                <a:srgbClr val="CC0000"/>
              </a:solidFill>
              <a:round/>
              <a:headEnd/>
              <a:tailEnd type="triangle" w="med" len="med"/>
            </a:ln>
            <a:effectLst/>
          </p:spPr>
        </p:cxnSp>
        <p:sp>
          <p:nvSpPr>
            <p:cNvPr id="122" name="AutoShape 63"/>
            <p:cNvSpPr>
              <a:spLocks noChangeArrowheads="1"/>
            </p:cNvSpPr>
            <p:nvPr/>
          </p:nvSpPr>
          <p:spPr bwMode="auto">
            <a:xfrm>
              <a:off x="2706688" y="4379913"/>
              <a:ext cx="1189037"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smtClean="0"/>
                <a:t>PO approval</a:t>
              </a:r>
              <a:endParaRPr lang="en-US" sz="1400" dirty="0"/>
            </a:p>
          </p:txBody>
        </p:sp>
      </p:grpSp>
      <p:grpSp>
        <p:nvGrpSpPr>
          <p:cNvPr id="123" name="Group 122"/>
          <p:cNvGrpSpPr/>
          <p:nvPr/>
        </p:nvGrpSpPr>
        <p:grpSpPr>
          <a:xfrm>
            <a:off x="1455737" y="2862917"/>
            <a:ext cx="3003550" cy="412750"/>
            <a:chOff x="1333500" y="3482975"/>
            <a:chExt cx="3003550" cy="412750"/>
          </a:xfrm>
        </p:grpSpPr>
        <p:sp>
          <p:nvSpPr>
            <p:cNvPr id="124" name="Line 20"/>
            <p:cNvSpPr>
              <a:spLocks noChangeShapeType="1"/>
            </p:cNvSpPr>
            <p:nvPr/>
          </p:nvSpPr>
          <p:spPr bwMode="auto">
            <a:xfrm flipH="1">
              <a:off x="1333500" y="3895725"/>
              <a:ext cx="3003550" cy="0"/>
            </a:xfrm>
            <a:prstGeom prst="line">
              <a:avLst/>
            </a:prstGeom>
            <a:noFill/>
            <a:ln w="38100">
              <a:solidFill>
                <a:srgbClr val="CC0000"/>
              </a:solidFill>
              <a:round/>
              <a:headEnd/>
              <a:tailEnd type="triangle" w="med" len="med"/>
            </a:ln>
            <a:effectLst/>
          </p:spPr>
          <p:txBody>
            <a:bodyPr/>
            <a:lstStyle/>
            <a:p>
              <a:endParaRPr lang="en-US"/>
            </a:p>
          </p:txBody>
        </p:sp>
        <p:sp>
          <p:nvSpPr>
            <p:cNvPr id="125" name="AutoShape 64"/>
            <p:cNvSpPr>
              <a:spLocks noChangeArrowheads="1"/>
            </p:cNvSpPr>
            <p:nvPr/>
          </p:nvSpPr>
          <p:spPr bwMode="auto">
            <a:xfrm>
              <a:off x="1655763" y="3482975"/>
              <a:ext cx="2376487" cy="32702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anchor="ctr"/>
            <a:lstStyle/>
            <a:p>
              <a:pPr algn="ctr" eaLnBrk="1" hangingPunct="1">
                <a:lnSpc>
                  <a:spcPct val="90000"/>
                </a:lnSpc>
                <a:spcBef>
                  <a:spcPct val="40000"/>
                </a:spcBef>
              </a:pPr>
              <a:r>
                <a:rPr lang="en-US" sz="1400" dirty="0"/>
                <a:t>Request</a:t>
              </a:r>
              <a:r>
                <a:rPr lang="en-US" sz="1400" dirty="0" smtClean="0"/>
                <a:t> </a:t>
              </a:r>
              <a:r>
                <a:rPr lang="en-US" sz="1400" dirty="0"/>
                <a:t>acknowledgement</a:t>
              </a:r>
            </a:p>
          </p:txBody>
        </p:sp>
      </p:grpSp>
      <p:grpSp>
        <p:nvGrpSpPr>
          <p:cNvPr id="126" name="Group 125"/>
          <p:cNvGrpSpPr/>
          <p:nvPr/>
        </p:nvGrpSpPr>
        <p:grpSpPr>
          <a:xfrm>
            <a:off x="6656387" y="960438"/>
            <a:ext cx="776288" cy="898525"/>
            <a:chOff x="6534150" y="1392238"/>
            <a:chExt cx="776288" cy="898525"/>
          </a:xfrm>
        </p:grpSpPr>
        <p:sp>
          <p:nvSpPr>
            <p:cNvPr id="127" name="Text Box 16"/>
            <p:cNvSpPr txBox="1">
              <a:spLocks noChangeArrowheads="1"/>
            </p:cNvSpPr>
            <p:nvPr/>
          </p:nvSpPr>
          <p:spPr bwMode="auto">
            <a:xfrm>
              <a:off x="6534150" y="2012950"/>
              <a:ext cx="776288" cy="277813"/>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nSpc>
                  <a:spcPct val="90000"/>
                </a:lnSpc>
                <a:spcBef>
                  <a:spcPct val="40000"/>
                </a:spcBef>
              </a:pPr>
              <a:r>
                <a:rPr lang="en-US" sz="1600" dirty="0"/>
                <a:t>Vendor</a:t>
              </a:r>
            </a:p>
          </p:txBody>
        </p:sp>
        <p:pic>
          <p:nvPicPr>
            <p:cNvPr id="128" name="Picture 38" descr="User_UserHalfD01"/>
            <p:cNvPicPr>
              <a:picLocks noChangeAspect="1" noChangeArrowheads="1"/>
            </p:cNvPicPr>
            <p:nvPr/>
          </p:nvPicPr>
          <p:blipFill>
            <a:blip r:embed="rId7" cstate="print"/>
            <a:srcRect/>
            <a:stretch>
              <a:fillRect/>
            </a:stretch>
          </p:blipFill>
          <p:spPr bwMode="auto">
            <a:xfrm>
              <a:off x="6718300" y="1392238"/>
              <a:ext cx="412750" cy="652462"/>
            </a:xfrm>
            <a:prstGeom prst="rect">
              <a:avLst/>
            </a:prstGeom>
            <a:noFill/>
          </p:spPr>
        </p:pic>
      </p:grpSp>
      <p:grpSp>
        <p:nvGrpSpPr>
          <p:cNvPr id="129" name="Group 128"/>
          <p:cNvGrpSpPr/>
          <p:nvPr/>
        </p:nvGrpSpPr>
        <p:grpSpPr>
          <a:xfrm>
            <a:off x="7669212" y="1038225"/>
            <a:ext cx="1098550" cy="820738"/>
            <a:chOff x="7546975" y="1470025"/>
            <a:chExt cx="1098550" cy="820738"/>
          </a:xfrm>
        </p:grpSpPr>
        <p:sp>
          <p:nvSpPr>
            <p:cNvPr id="130" name="Text Box 27"/>
            <p:cNvSpPr txBox="1">
              <a:spLocks noChangeArrowheads="1"/>
            </p:cNvSpPr>
            <p:nvPr/>
          </p:nvSpPr>
          <p:spPr bwMode="auto">
            <a:xfrm>
              <a:off x="7546975" y="2012950"/>
              <a:ext cx="1098550" cy="277813"/>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nSpc>
                  <a:spcPct val="90000"/>
                </a:lnSpc>
                <a:spcBef>
                  <a:spcPct val="40000"/>
                </a:spcBef>
              </a:pPr>
              <a:r>
                <a:rPr lang="en-US" sz="1600"/>
                <a:t>Warehouse</a:t>
              </a:r>
            </a:p>
          </p:txBody>
        </p:sp>
        <p:pic>
          <p:nvPicPr>
            <p:cNvPr id="131" name="Picture 40" descr="Warehouse01"/>
            <p:cNvPicPr>
              <a:picLocks noChangeAspect="1" noChangeArrowheads="1"/>
            </p:cNvPicPr>
            <p:nvPr/>
          </p:nvPicPr>
          <p:blipFill>
            <a:blip r:embed="rId8" cstate="print"/>
            <a:srcRect/>
            <a:stretch>
              <a:fillRect/>
            </a:stretch>
          </p:blipFill>
          <p:spPr bwMode="auto">
            <a:xfrm>
              <a:off x="7670800" y="1470025"/>
              <a:ext cx="871538" cy="581025"/>
            </a:xfrm>
            <a:prstGeom prst="rect">
              <a:avLst/>
            </a:prstGeom>
            <a:noFill/>
          </p:spPr>
        </p:pic>
      </p:grpSp>
      <p:grpSp>
        <p:nvGrpSpPr>
          <p:cNvPr id="132" name="Group 131"/>
          <p:cNvGrpSpPr/>
          <p:nvPr/>
        </p:nvGrpSpPr>
        <p:grpSpPr>
          <a:xfrm>
            <a:off x="1453334" y="5379459"/>
            <a:ext cx="3016250" cy="369722"/>
            <a:chOff x="1333500" y="2722728"/>
            <a:chExt cx="3016250" cy="369722"/>
          </a:xfrm>
        </p:grpSpPr>
        <p:cxnSp>
          <p:nvCxnSpPr>
            <p:cNvPr id="133" name="AutoShape 17"/>
            <p:cNvCxnSpPr>
              <a:cxnSpLocks noChangeShapeType="1"/>
            </p:cNvCxnSpPr>
            <p:nvPr/>
          </p:nvCxnSpPr>
          <p:spPr bwMode="auto">
            <a:xfrm>
              <a:off x="1333500" y="3092450"/>
              <a:ext cx="3016250" cy="0"/>
            </a:xfrm>
            <a:prstGeom prst="straightConnector1">
              <a:avLst/>
            </a:prstGeom>
            <a:noFill/>
            <a:ln w="38100">
              <a:solidFill>
                <a:srgbClr val="CC0000"/>
              </a:solidFill>
              <a:round/>
              <a:headEnd/>
              <a:tailEnd type="triangle" w="med" len="med"/>
            </a:ln>
            <a:effectLst/>
          </p:spPr>
        </p:cxnSp>
        <p:sp>
          <p:nvSpPr>
            <p:cNvPr id="134" name="AutoShape 53"/>
            <p:cNvSpPr>
              <a:spLocks noChangeArrowheads="1"/>
            </p:cNvSpPr>
            <p:nvPr/>
          </p:nvSpPr>
          <p:spPr bwMode="auto">
            <a:xfrm>
              <a:off x="1723481" y="2722728"/>
              <a:ext cx="2232840" cy="291769"/>
            </a:xfrm>
            <a:prstGeom prst="roundRect">
              <a:avLst>
                <a:gd name="adj" fmla="val 4167"/>
              </a:avLst>
            </a:prstGeom>
            <a:solidFill>
              <a:srgbClr val="FF0000"/>
            </a:solidFill>
            <a:ln w="9525">
              <a:solidFill>
                <a:srgbClr val="4D4D4D"/>
              </a:solidFill>
              <a:round/>
              <a:headEnd/>
              <a:tailEnd/>
            </a:ln>
            <a:effectLst>
              <a:outerShdw dist="35921" dir="2700000" algn="ctr" rotWithShape="0">
                <a:srgbClr val="AFAFAF"/>
              </a:outerShdw>
            </a:effectLst>
          </p:spPr>
          <p:txBody>
            <a:bodyPr wrap="square" anchor="ctr">
              <a:spAutoFit/>
            </a:bodyPr>
            <a:lstStyle/>
            <a:p>
              <a:pPr algn="ctr" eaLnBrk="1" hangingPunct="1">
                <a:lnSpc>
                  <a:spcPct val="90000"/>
                </a:lnSpc>
                <a:spcBef>
                  <a:spcPct val="40000"/>
                </a:spcBef>
              </a:pPr>
              <a:r>
                <a:rPr lang="en-US" sz="1400" dirty="0" smtClean="0"/>
                <a:t>Cancel Purchase </a:t>
              </a:r>
              <a:r>
                <a:rPr lang="en-US" sz="1400" dirty="0"/>
                <a:t>request</a:t>
              </a:r>
            </a:p>
          </p:txBody>
        </p:sp>
      </p:grpSp>
      <p:sp>
        <p:nvSpPr>
          <p:cNvPr id="135" name="Line 14"/>
          <p:cNvSpPr>
            <a:spLocks noChangeShapeType="1"/>
          </p:cNvSpPr>
          <p:nvPr/>
        </p:nvSpPr>
        <p:spPr bwMode="auto">
          <a:xfrm>
            <a:off x="4993890" y="6323599"/>
            <a:ext cx="2051457" cy="0"/>
          </a:xfrm>
          <a:prstGeom prst="line">
            <a:avLst/>
          </a:prstGeom>
          <a:noFill/>
          <a:ln w="38100">
            <a:solidFill>
              <a:srgbClr val="CC0000"/>
            </a:solidFill>
            <a:round/>
            <a:headEnd/>
            <a:tailEnd type="triangle" w="med" len="med"/>
          </a:ln>
          <a:effectLst/>
        </p:spPr>
        <p:txBody>
          <a:bodyPr/>
          <a:lstStyle/>
          <a:p>
            <a:endParaRPr lang="en-US"/>
          </a:p>
        </p:txBody>
      </p:sp>
      <p:cxnSp>
        <p:nvCxnSpPr>
          <p:cNvPr id="136" name="AutoShape 33"/>
          <p:cNvCxnSpPr>
            <a:cxnSpLocks noChangeShapeType="1"/>
          </p:cNvCxnSpPr>
          <p:nvPr/>
        </p:nvCxnSpPr>
        <p:spPr bwMode="auto">
          <a:xfrm flipH="1">
            <a:off x="3468303" y="6105863"/>
            <a:ext cx="476975" cy="0"/>
          </a:xfrm>
          <a:prstGeom prst="straightConnector1">
            <a:avLst/>
          </a:prstGeom>
          <a:noFill/>
          <a:ln w="38100">
            <a:solidFill>
              <a:srgbClr val="CC0000"/>
            </a:solidFill>
            <a:round/>
            <a:headEnd/>
            <a:tailEnd type="triangle" w="med" len="med"/>
          </a:ln>
          <a:effectLst/>
        </p:spPr>
      </p:cxnSp>
      <p:cxnSp>
        <p:nvCxnSpPr>
          <p:cNvPr id="137" name="AutoShape 33"/>
          <p:cNvCxnSpPr>
            <a:cxnSpLocks noChangeShapeType="1"/>
          </p:cNvCxnSpPr>
          <p:nvPr/>
        </p:nvCxnSpPr>
        <p:spPr bwMode="auto">
          <a:xfrm flipH="1">
            <a:off x="2457449" y="6309961"/>
            <a:ext cx="1473086" cy="0"/>
          </a:xfrm>
          <a:prstGeom prst="straightConnector1">
            <a:avLst/>
          </a:prstGeom>
          <a:noFill/>
          <a:ln w="38100">
            <a:solidFill>
              <a:srgbClr val="CC0000"/>
            </a:solidFill>
            <a:round/>
            <a:headEnd/>
            <a:tailEnd type="triangle" w="med" len="med"/>
          </a:ln>
          <a:effectLst/>
        </p:spPr>
      </p:cxnSp>
      <p:sp>
        <p:nvSpPr>
          <p:cNvPr id="138" name="Line 14"/>
          <p:cNvSpPr>
            <a:spLocks noChangeShapeType="1"/>
          </p:cNvSpPr>
          <p:nvPr/>
        </p:nvSpPr>
        <p:spPr bwMode="auto">
          <a:xfrm>
            <a:off x="4993890" y="6105863"/>
            <a:ext cx="669258" cy="0"/>
          </a:xfrm>
          <a:prstGeom prst="line">
            <a:avLst/>
          </a:prstGeom>
          <a:noFill/>
          <a:ln w="38100">
            <a:solidFill>
              <a:srgbClr val="CC0000"/>
            </a:solidFill>
            <a:round/>
            <a:headEnd/>
            <a:tailEnd type="triangle" w="med" len="med"/>
          </a:ln>
          <a:effectLst/>
        </p:spPr>
        <p:txBody>
          <a:bodyPr/>
          <a:lstStyle/>
          <a:p>
            <a:endParaRPr lang="en-US"/>
          </a:p>
        </p:txBody>
      </p:sp>
      <p:sp>
        <p:nvSpPr>
          <p:cNvPr id="139" name="AutoShape 55"/>
          <p:cNvSpPr>
            <a:spLocks noChangeArrowheads="1"/>
          </p:cNvSpPr>
          <p:nvPr/>
        </p:nvSpPr>
        <p:spPr bwMode="auto">
          <a:xfrm>
            <a:off x="3945278" y="5974288"/>
            <a:ext cx="1048612" cy="489418"/>
          </a:xfrm>
          <a:prstGeom prst="roundRect">
            <a:avLst>
              <a:gd name="adj" fmla="val 4167"/>
            </a:avLst>
          </a:prstGeom>
          <a:solidFill>
            <a:srgbClr val="FFC000"/>
          </a:solidFill>
          <a:ln w="9525">
            <a:solidFill>
              <a:srgbClr val="4D4D4D"/>
            </a:solidFill>
            <a:round/>
            <a:headEnd/>
            <a:tailEnd/>
          </a:ln>
          <a:effectLst>
            <a:outerShdw dist="35921" dir="2700000" algn="ctr" rotWithShape="0">
              <a:srgbClr val="AFAFAF"/>
            </a:outerShdw>
          </a:effectLst>
        </p:spPr>
        <p:txBody>
          <a:bodyPr wrap="square" anchor="ctr">
            <a:spAutoFit/>
          </a:bodyPr>
          <a:lstStyle/>
          <a:p>
            <a:pPr algn="ctr" eaLnBrk="1" hangingPunct="1">
              <a:lnSpc>
                <a:spcPct val="90000"/>
              </a:lnSpc>
              <a:spcBef>
                <a:spcPct val="40000"/>
              </a:spcBef>
            </a:pPr>
            <a:r>
              <a:rPr lang="en-US" sz="1400" dirty="0" smtClean="0"/>
              <a:t>PO Canceled</a:t>
            </a:r>
            <a:endParaRPr lang="en-US" sz="1400" dirty="0"/>
          </a:p>
        </p:txBody>
      </p:sp>
    </p:spTree>
    <p:extLst>
      <p:ext uri="{BB962C8B-B14F-4D97-AF65-F5344CB8AC3E}">
        <p14:creationId xmlns:p14="http://schemas.microsoft.com/office/powerpoint/2010/main" val="743674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right)">
                                      <p:cBhvr>
                                        <p:cTn id="11" dur="500"/>
                                        <p:tgtEl>
                                          <p:spTgt spid="10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wipe(right)">
                                      <p:cBhvr>
                                        <p:cTn id="19" dur="500"/>
                                        <p:tgtEl>
                                          <p:spTgt spid="1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left)">
                                      <p:cBhvr>
                                        <p:cTn id="23" dur="500"/>
                                        <p:tgtEl>
                                          <p:spTgt spid="1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right)">
                                      <p:cBhvr>
                                        <p:cTn id="31" dur="500"/>
                                        <p:tgtEl>
                                          <p:spTgt spid="10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left)">
                                      <p:cBhvr>
                                        <p:cTn id="35" dur="500"/>
                                        <p:tgtEl>
                                          <p:spTgt spid="111"/>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right)">
                                      <p:cBhvr>
                                        <p:cTn id="39" dur="500"/>
                                        <p:tgtEl>
                                          <p:spTgt spid="114"/>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wipe(right)">
                                      <p:cBhvr>
                                        <p:cTn id="43" dur="500"/>
                                        <p:tgtEl>
                                          <p:spTgt spid="117"/>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91"/>
                                        </p:tgtEl>
                                      </p:cBhvr>
                                    </p:animEffect>
                                    <p:animScale>
                                      <p:cBhvr>
                                        <p:cTn id="48" dur="250" autoRev="1" fill="hold"/>
                                        <p:tgtEl>
                                          <p:spTgt spid="91"/>
                                        </p:tgtEl>
                                      </p:cBhvr>
                                      <p:by x="105000" y="105000"/>
                                    </p:animScale>
                                  </p:childTnLst>
                                </p:cTn>
                              </p:par>
                              <p:par>
                                <p:cTn id="49" presetID="22" presetClass="entr" presetSubtype="8"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wipe(left)">
                                      <p:cBhvr>
                                        <p:cTn id="51" dur="1000"/>
                                        <p:tgtEl>
                                          <p:spTgt spid="132"/>
                                        </p:tgtEl>
                                      </p:cBhvr>
                                    </p:animEffect>
                                  </p:childTnLst>
                                </p:cTn>
                              </p:par>
                            </p:childTnLst>
                          </p:cTn>
                        </p:par>
                        <p:par>
                          <p:cTn id="52" fill="hold">
                            <p:stCondLst>
                              <p:cond delay="1000"/>
                            </p:stCondLst>
                            <p:childTnLst>
                              <p:par>
                                <p:cTn id="53" presetID="26" presetClass="emph" presetSubtype="0" fill="hold" nodeType="afterEffect">
                                  <p:stCondLst>
                                    <p:cond delay="0"/>
                                  </p:stCondLst>
                                  <p:childTnLst>
                                    <p:animEffect transition="out" filter="fade">
                                      <p:cBhvr>
                                        <p:cTn id="54" dur="500" tmFilter="0, 0; .2, .5; .8, .5; 1, 0"/>
                                        <p:tgtEl>
                                          <p:spTgt spid="84"/>
                                        </p:tgtEl>
                                      </p:cBhvr>
                                    </p:animEffect>
                                    <p:animScale>
                                      <p:cBhvr>
                                        <p:cTn id="55" dur="250" autoRev="1" fill="hold"/>
                                        <p:tgtEl>
                                          <p:spTgt spid="84"/>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fade">
                                      <p:cBhvr>
                                        <p:cTn id="60" dur="500"/>
                                        <p:tgtEl>
                                          <p:spTgt spid="1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wipe(right)">
                                      <p:cBhvr>
                                        <p:cTn id="65" dur="500"/>
                                        <p:tgtEl>
                                          <p:spTgt spid="13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8"/>
                                        </p:tgtEl>
                                        <p:attrNameLst>
                                          <p:attrName>style.visibility</p:attrName>
                                        </p:attrNameLst>
                                      </p:cBhvr>
                                      <p:to>
                                        <p:strVal val="visible"/>
                                      </p:to>
                                    </p:set>
                                    <p:animEffect transition="in" filter="wipe(left)">
                                      <p:cBhvr>
                                        <p:cTn id="68" dur="1000"/>
                                        <p:tgtEl>
                                          <p:spTgt spid="138"/>
                                        </p:tgtEl>
                                      </p:cBhvr>
                                    </p:animEffect>
                                  </p:childTnLst>
                                </p:cTn>
                              </p:par>
                              <p:par>
                                <p:cTn id="69" presetID="22" presetClass="entr" presetSubtype="2"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animEffect transition="in" filter="wipe(right)">
                                      <p:cBhvr>
                                        <p:cTn id="71" dur="1500"/>
                                        <p:tgtEl>
                                          <p:spTgt spid="13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35"/>
                                        </p:tgtEl>
                                        <p:attrNameLst>
                                          <p:attrName>style.visibility</p:attrName>
                                        </p:attrNameLst>
                                      </p:cBhvr>
                                      <p:to>
                                        <p:strVal val="visible"/>
                                      </p:to>
                                    </p:set>
                                    <p:animEffect transition="in" filter="wipe(left)">
                                      <p:cBhvr>
                                        <p:cTn id="74"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5" grpId="0" animBg="1"/>
      <p:bldP spid="138" grpId="0" animBg="1"/>
      <p:bldP spid="1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9" name="Rectangle 3"/>
          <p:cNvSpPr>
            <a:spLocks noGrp="1" noChangeArrowheads="1"/>
          </p:cNvSpPr>
          <p:nvPr>
            <p:ph type="title"/>
          </p:nvPr>
        </p:nvSpPr>
        <p:spPr/>
        <p:txBody>
          <a:bodyPr/>
          <a:lstStyle/>
          <a:p>
            <a:r>
              <a:rPr lang="en-US" dirty="0" smtClean="0"/>
              <a:t>What Is an Orchestration?</a:t>
            </a:r>
            <a:endParaRPr lang="en-US" dirty="0"/>
          </a:p>
        </p:txBody>
      </p:sp>
      <p:sp>
        <p:nvSpPr>
          <p:cNvPr id="21" name="Footer Placeholder 20"/>
          <p:cNvSpPr>
            <a:spLocks noGrp="1"/>
          </p:cNvSpPr>
          <p:nvPr>
            <p:ph type="ftr" sz="quarter" idx="13"/>
          </p:nvPr>
        </p:nvSpPr>
        <p:spPr>
          <a:xfrm>
            <a:off x="6553200" y="6289952"/>
            <a:ext cx="2895600" cy="203200"/>
          </a:xfrm>
        </p:spPr>
        <p:txBody>
          <a:bodyPr/>
          <a:lstStyle/>
          <a:p>
            <a:r>
              <a:rPr lang="pt-PT" noProof="0" smtClean="0"/>
              <a:t>www.devscope.net</a:t>
            </a:r>
            <a:endParaRPr lang="pt-PT" noProof="0" dirty="0"/>
          </a:p>
        </p:txBody>
      </p:sp>
      <p:sp>
        <p:nvSpPr>
          <p:cNvPr id="22" name="Slide Number Placeholder 21"/>
          <p:cNvSpPr>
            <a:spLocks noGrp="1"/>
          </p:cNvSpPr>
          <p:nvPr>
            <p:ph type="sldNum" sz="quarter" idx="14"/>
          </p:nvPr>
        </p:nvSpPr>
        <p:spPr/>
        <p:txBody>
          <a:bodyPr/>
          <a:lstStyle/>
          <a:p>
            <a:fld id="{406BA5C3-4A3D-4FA7-8EA0-AB15012EA744}" type="slidenum">
              <a:rPr lang="pt-PT" smtClean="0"/>
              <a:pPr/>
              <a:t>67</a:t>
            </a:fld>
            <a:endParaRPr lang="pt-PT" dirty="0"/>
          </a:p>
        </p:txBody>
      </p:sp>
      <p:sp>
        <p:nvSpPr>
          <p:cNvPr id="109" name="Rectangle 5"/>
          <p:cNvSpPr>
            <a:spLocks noChangeArrowheads="1"/>
          </p:cNvSpPr>
          <p:nvPr/>
        </p:nvSpPr>
        <p:spPr bwMode="auto">
          <a:xfrm>
            <a:off x="4219020" y="1333500"/>
            <a:ext cx="3451660" cy="3735388"/>
          </a:xfrm>
          <a:prstGeom prst="rect">
            <a:avLst/>
          </a:prstGeom>
          <a:solidFill>
            <a:schemeClr val="bg1"/>
          </a:solidFill>
          <a:ln w="12700" algn="ctr">
            <a:solidFill>
              <a:schemeClr val="tx1"/>
            </a:solidFill>
            <a:miter lim="800000"/>
            <a:headEnd/>
            <a:tailEnd/>
          </a:ln>
          <a:effectLst/>
        </p:spPr>
        <p:txBody>
          <a:bodyPr wrap="none" anchor="ctr"/>
          <a:lstStyle/>
          <a:p>
            <a:endParaRPr lang="en-US"/>
          </a:p>
        </p:txBody>
      </p:sp>
      <p:grpSp>
        <p:nvGrpSpPr>
          <p:cNvPr id="110" name="Group 109"/>
          <p:cNvGrpSpPr/>
          <p:nvPr/>
        </p:nvGrpSpPr>
        <p:grpSpPr>
          <a:xfrm>
            <a:off x="6659562" y="5219700"/>
            <a:ext cx="2179638" cy="1485900"/>
            <a:chOff x="6442075" y="5087938"/>
            <a:chExt cx="2179638" cy="1485900"/>
          </a:xfrm>
        </p:grpSpPr>
        <p:grpSp>
          <p:nvGrpSpPr>
            <p:cNvPr id="111" name="Group 110"/>
            <p:cNvGrpSpPr/>
            <p:nvPr/>
          </p:nvGrpSpPr>
          <p:grpSpPr>
            <a:xfrm>
              <a:off x="6442075" y="5087938"/>
              <a:ext cx="2179638" cy="1457325"/>
              <a:chOff x="6442075" y="5087938"/>
              <a:chExt cx="2179638" cy="1457325"/>
            </a:xfrm>
          </p:grpSpPr>
          <p:sp>
            <p:nvSpPr>
              <p:cNvPr id="113" name="AutoShape 2"/>
              <p:cNvSpPr>
                <a:spLocks noChangeArrowheads="1"/>
              </p:cNvSpPr>
              <p:nvPr/>
            </p:nvSpPr>
            <p:spPr bwMode="auto">
              <a:xfrm>
                <a:off x="6442075" y="5087938"/>
                <a:ext cx="2179638" cy="1457325"/>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wrap="none" anchor="ctr"/>
              <a:lstStyle/>
              <a:p>
                <a:endParaRPr lang="en-US"/>
              </a:p>
            </p:txBody>
          </p:sp>
          <p:grpSp>
            <p:nvGrpSpPr>
              <p:cNvPr id="114" name="Group 91"/>
              <p:cNvGrpSpPr>
                <a:grpSpLocks/>
              </p:cNvGrpSpPr>
              <p:nvPr/>
            </p:nvGrpSpPr>
            <p:grpSpPr bwMode="auto">
              <a:xfrm>
                <a:off x="6970713" y="5113338"/>
                <a:ext cx="1144587" cy="1096962"/>
                <a:chOff x="255" y="3344"/>
                <a:chExt cx="721" cy="691"/>
              </a:xfrm>
            </p:grpSpPr>
            <p:pic>
              <p:nvPicPr>
                <p:cNvPr id="115" name="Picture 92" descr="Server"/>
                <p:cNvPicPr>
                  <a:picLocks noChangeAspect="1" noChangeArrowheads="1"/>
                </p:cNvPicPr>
                <p:nvPr/>
              </p:nvPicPr>
              <p:blipFill>
                <a:blip r:embed="rId3" cstate="print"/>
                <a:srcRect/>
                <a:stretch>
                  <a:fillRect/>
                </a:stretch>
              </p:blipFill>
              <p:spPr bwMode="auto">
                <a:xfrm>
                  <a:off x="255" y="3344"/>
                  <a:ext cx="587" cy="691"/>
                </a:xfrm>
                <a:prstGeom prst="rect">
                  <a:avLst/>
                </a:prstGeom>
                <a:noFill/>
              </p:spPr>
            </p:pic>
            <p:pic>
              <p:nvPicPr>
                <p:cNvPr id="116" name="Picture 93" descr="Diagram"/>
                <p:cNvPicPr>
                  <a:picLocks noChangeAspect="1" noChangeArrowheads="1"/>
                </p:cNvPicPr>
                <p:nvPr/>
              </p:nvPicPr>
              <p:blipFill>
                <a:blip r:embed="rId4" cstate="print"/>
                <a:srcRect/>
                <a:stretch>
                  <a:fillRect/>
                </a:stretch>
              </p:blipFill>
              <p:spPr bwMode="auto">
                <a:xfrm>
                  <a:off x="696" y="3556"/>
                  <a:ext cx="280" cy="456"/>
                </a:xfrm>
                <a:prstGeom prst="rect">
                  <a:avLst/>
                </a:prstGeom>
                <a:noFill/>
              </p:spPr>
            </p:pic>
          </p:grpSp>
        </p:grpSp>
        <p:sp>
          <p:nvSpPr>
            <p:cNvPr id="112" name="Text Box 90"/>
            <p:cNvSpPr txBox="1">
              <a:spLocks noChangeArrowheads="1"/>
            </p:cNvSpPr>
            <p:nvPr/>
          </p:nvSpPr>
          <p:spPr bwMode="auto">
            <a:xfrm>
              <a:off x="6494463" y="6207125"/>
              <a:ext cx="2076450" cy="366713"/>
            </a:xfrm>
            <a:prstGeom prst="rect">
              <a:avLst/>
            </a:prstGeom>
            <a:noFill/>
            <a:ln w="9525" algn="ctr">
              <a:noFill/>
              <a:miter lim="800000"/>
              <a:headEnd/>
              <a:tailEnd/>
            </a:ln>
            <a:effectLst/>
          </p:spPr>
          <p:txBody>
            <a:bodyPr>
              <a:spAutoFit/>
            </a:bodyPr>
            <a:lstStyle/>
            <a:p>
              <a:pPr>
                <a:spcBef>
                  <a:spcPct val="50000"/>
                </a:spcBef>
              </a:pPr>
              <a:r>
                <a:rPr lang="en-US" sz="1800" b="1" dirty="0"/>
                <a:t>BizTalk Server</a:t>
              </a:r>
            </a:p>
          </p:txBody>
        </p:sp>
      </p:grpSp>
      <p:sp>
        <p:nvSpPr>
          <p:cNvPr id="117" name="Line 6"/>
          <p:cNvSpPr>
            <a:spLocks noChangeShapeType="1"/>
          </p:cNvSpPr>
          <p:nvPr/>
        </p:nvSpPr>
        <p:spPr bwMode="auto">
          <a:xfrm>
            <a:off x="6334935" y="1513692"/>
            <a:ext cx="1689" cy="167579"/>
          </a:xfrm>
          <a:prstGeom prst="line">
            <a:avLst/>
          </a:prstGeom>
          <a:noFill/>
          <a:ln w="9525">
            <a:solidFill>
              <a:schemeClr val="tx1"/>
            </a:solidFill>
            <a:round/>
            <a:headEnd/>
            <a:tailEnd type="triangle" w="med" len="med"/>
          </a:ln>
          <a:effectLst/>
        </p:spPr>
        <p:txBody>
          <a:bodyPr wrap="none" anchor="ctr"/>
          <a:lstStyle/>
          <a:p>
            <a:endParaRPr lang="en-US"/>
          </a:p>
        </p:txBody>
      </p:sp>
      <p:sp>
        <p:nvSpPr>
          <p:cNvPr id="118" name="Rectangle 7"/>
          <p:cNvSpPr>
            <a:spLocks noChangeArrowheads="1"/>
          </p:cNvSpPr>
          <p:nvPr/>
        </p:nvSpPr>
        <p:spPr bwMode="auto">
          <a:xfrm>
            <a:off x="3671888" y="1333500"/>
            <a:ext cx="1317170" cy="3735388"/>
          </a:xfrm>
          <a:prstGeom prst="rect">
            <a:avLst/>
          </a:prstGeom>
          <a:gradFill rotWithShape="1">
            <a:gsLst>
              <a:gs pos="0">
                <a:srgbClr val="DEE7F1"/>
              </a:gs>
              <a:gs pos="100000">
                <a:srgbClr val="BBCDE3"/>
              </a:gs>
            </a:gsLst>
            <a:lin ang="0" scaled="1"/>
          </a:gradFill>
          <a:ln w="12700" algn="ctr">
            <a:solidFill>
              <a:schemeClr val="tx1"/>
            </a:solidFill>
            <a:miter lim="800000"/>
            <a:headEnd/>
            <a:tailEnd/>
          </a:ln>
          <a:effectLst/>
        </p:spPr>
        <p:txBody>
          <a:bodyPr wrap="none"/>
          <a:lstStyle/>
          <a:p>
            <a:pPr>
              <a:lnSpc>
                <a:spcPct val="90000"/>
              </a:lnSpc>
              <a:spcBef>
                <a:spcPct val="40000"/>
              </a:spcBef>
            </a:pPr>
            <a:r>
              <a:rPr lang="en-US" sz="1200">
                <a:solidFill>
                  <a:srgbClr val="000066"/>
                </a:solidFill>
              </a:rPr>
              <a:t>Port Surface &lt;&lt;</a:t>
            </a:r>
          </a:p>
        </p:txBody>
      </p:sp>
      <p:sp>
        <p:nvSpPr>
          <p:cNvPr id="119" name="Rectangle 8"/>
          <p:cNvSpPr>
            <a:spLocks noChangeArrowheads="1"/>
          </p:cNvSpPr>
          <p:nvPr/>
        </p:nvSpPr>
        <p:spPr bwMode="auto">
          <a:xfrm>
            <a:off x="7658859" y="1333500"/>
            <a:ext cx="1312104" cy="3735388"/>
          </a:xfrm>
          <a:prstGeom prst="rect">
            <a:avLst/>
          </a:prstGeom>
          <a:gradFill rotWithShape="1">
            <a:gsLst>
              <a:gs pos="0">
                <a:srgbClr val="BBCDE3"/>
              </a:gs>
              <a:gs pos="100000">
                <a:srgbClr val="DEE7F1"/>
              </a:gs>
            </a:gsLst>
            <a:lin ang="0" scaled="1"/>
          </a:gradFill>
          <a:ln w="12700" algn="ctr">
            <a:solidFill>
              <a:schemeClr val="tx1"/>
            </a:solidFill>
            <a:miter lim="800000"/>
            <a:headEnd/>
            <a:tailEnd/>
          </a:ln>
          <a:effectLst/>
        </p:spPr>
        <p:txBody>
          <a:bodyPr wrap="none"/>
          <a:lstStyle/>
          <a:p>
            <a:pPr>
              <a:lnSpc>
                <a:spcPct val="90000"/>
              </a:lnSpc>
              <a:spcBef>
                <a:spcPct val="40000"/>
              </a:spcBef>
            </a:pPr>
            <a:r>
              <a:rPr lang="en-US" sz="1200">
                <a:solidFill>
                  <a:srgbClr val="000066"/>
                </a:solidFill>
              </a:rPr>
              <a:t>&gt;&gt; Port Surface</a:t>
            </a:r>
          </a:p>
          <a:p>
            <a:pPr>
              <a:lnSpc>
                <a:spcPct val="90000"/>
              </a:lnSpc>
              <a:spcBef>
                <a:spcPct val="40000"/>
              </a:spcBef>
            </a:pPr>
            <a:endParaRPr lang="en-US" sz="1200">
              <a:solidFill>
                <a:srgbClr val="000066"/>
              </a:solidFill>
            </a:endParaRPr>
          </a:p>
        </p:txBody>
      </p:sp>
      <p:sp>
        <p:nvSpPr>
          <p:cNvPr id="120" name="Line 9"/>
          <p:cNvSpPr>
            <a:spLocks noChangeShapeType="1"/>
          </p:cNvSpPr>
          <p:nvPr/>
        </p:nvSpPr>
        <p:spPr bwMode="auto">
          <a:xfrm flipV="1">
            <a:off x="4955284" y="1893898"/>
            <a:ext cx="825764" cy="392819"/>
          </a:xfrm>
          <a:prstGeom prst="line">
            <a:avLst/>
          </a:prstGeom>
          <a:noFill/>
          <a:ln w="12700">
            <a:solidFill>
              <a:schemeClr val="tx1"/>
            </a:solidFill>
            <a:round/>
            <a:headEnd/>
            <a:tailEnd/>
          </a:ln>
          <a:effectLst/>
        </p:spPr>
        <p:txBody>
          <a:bodyPr wrap="none" anchor="ctr"/>
          <a:lstStyle/>
          <a:p>
            <a:endParaRPr lang="en-US"/>
          </a:p>
        </p:txBody>
      </p:sp>
      <p:sp>
        <p:nvSpPr>
          <p:cNvPr id="121" name="AutoShape 12"/>
          <p:cNvSpPr>
            <a:spLocks noChangeArrowheads="1"/>
          </p:cNvSpPr>
          <p:nvPr/>
        </p:nvSpPr>
        <p:spPr bwMode="auto">
          <a:xfrm>
            <a:off x="6274142" y="4894101"/>
            <a:ext cx="121585" cy="109917"/>
          </a:xfrm>
          <a:prstGeom prst="octagon">
            <a:avLst>
              <a:gd name="adj" fmla="val 29287"/>
            </a:avLst>
          </a:prstGeom>
          <a:solidFill>
            <a:srgbClr val="CC3300"/>
          </a:solidFill>
          <a:ln w="9525" algn="ctr">
            <a:solidFill>
              <a:srgbClr val="4D4D4D"/>
            </a:solidFill>
            <a:miter lim="800000"/>
            <a:headEnd/>
            <a:tailEnd/>
          </a:ln>
          <a:effectLst/>
        </p:spPr>
        <p:txBody>
          <a:bodyPr wrap="none" anchor="ctr"/>
          <a:lstStyle/>
          <a:p>
            <a:endParaRPr lang="en-US"/>
          </a:p>
        </p:txBody>
      </p:sp>
      <p:sp>
        <p:nvSpPr>
          <p:cNvPr id="122" name="Oval 13"/>
          <p:cNvSpPr>
            <a:spLocks noChangeArrowheads="1"/>
          </p:cNvSpPr>
          <p:nvPr/>
        </p:nvSpPr>
        <p:spPr bwMode="auto">
          <a:xfrm>
            <a:off x="6291029" y="1400171"/>
            <a:ext cx="94566" cy="99106"/>
          </a:xfrm>
          <a:prstGeom prst="ellipse">
            <a:avLst/>
          </a:prstGeom>
          <a:solidFill>
            <a:srgbClr val="00CC66"/>
          </a:solidFill>
          <a:ln w="9525" algn="ctr">
            <a:noFill/>
            <a:round/>
            <a:headEnd/>
            <a:tailEnd/>
          </a:ln>
          <a:effectLst/>
        </p:spPr>
        <p:txBody>
          <a:bodyPr wrap="none" anchor="ctr"/>
          <a:lstStyle/>
          <a:p>
            <a:endParaRPr lang="en-US"/>
          </a:p>
        </p:txBody>
      </p:sp>
      <p:sp>
        <p:nvSpPr>
          <p:cNvPr id="123" name="Oval 14"/>
          <p:cNvSpPr>
            <a:spLocks noChangeArrowheads="1"/>
          </p:cNvSpPr>
          <p:nvPr/>
        </p:nvSpPr>
        <p:spPr bwMode="auto">
          <a:xfrm>
            <a:off x="6270765" y="1382152"/>
            <a:ext cx="133406" cy="138748"/>
          </a:xfrm>
          <a:prstGeom prst="ellipse">
            <a:avLst/>
          </a:prstGeom>
          <a:noFill/>
          <a:ln w="12700" algn="ctr">
            <a:solidFill>
              <a:srgbClr val="339933"/>
            </a:solidFill>
            <a:round/>
            <a:headEnd/>
            <a:tailEnd/>
          </a:ln>
          <a:effectLst/>
        </p:spPr>
        <p:txBody>
          <a:bodyPr wrap="none" anchor="ctr"/>
          <a:lstStyle/>
          <a:p>
            <a:endParaRPr lang="en-US"/>
          </a:p>
        </p:txBody>
      </p:sp>
      <p:grpSp>
        <p:nvGrpSpPr>
          <p:cNvPr id="124" name="Group 123"/>
          <p:cNvGrpSpPr/>
          <p:nvPr/>
        </p:nvGrpSpPr>
        <p:grpSpPr>
          <a:xfrm>
            <a:off x="3761388" y="1829029"/>
            <a:ext cx="1190518" cy="857716"/>
            <a:chOff x="3761388" y="1727429"/>
            <a:chExt cx="1190518" cy="857716"/>
          </a:xfrm>
        </p:grpSpPr>
        <p:sp>
          <p:nvSpPr>
            <p:cNvPr id="125" name="AutoShape 17"/>
            <p:cNvSpPr>
              <a:spLocks noChangeArrowheads="1"/>
            </p:cNvSpPr>
            <p:nvPr/>
          </p:nvSpPr>
          <p:spPr bwMode="auto">
            <a:xfrm>
              <a:off x="3761388" y="1727429"/>
              <a:ext cx="1148302" cy="857716"/>
            </a:xfrm>
            <a:prstGeom prst="roundRect">
              <a:avLst>
                <a:gd name="adj" fmla="val 10926"/>
              </a:avLst>
            </a:prstGeom>
            <a:solidFill>
              <a:schemeClr val="bg1"/>
            </a:solidFill>
            <a:ln w="9525" algn="ctr">
              <a:solidFill>
                <a:srgbClr val="4D4D4D"/>
              </a:solidFill>
              <a:round/>
              <a:headEnd/>
              <a:tailEnd/>
            </a:ln>
            <a:effectLst/>
          </p:spPr>
          <p:txBody>
            <a:bodyPr wrap="none" anchor="ctr"/>
            <a:lstStyle/>
            <a:p>
              <a:endParaRPr lang="en-US"/>
            </a:p>
          </p:txBody>
        </p:sp>
        <p:sp>
          <p:nvSpPr>
            <p:cNvPr id="126" name="Text Box 18"/>
            <p:cNvSpPr txBox="1">
              <a:spLocks noChangeArrowheads="1"/>
            </p:cNvSpPr>
            <p:nvPr/>
          </p:nvSpPr>
          <p:spPr bwMode="auto">
            <a:xfrm>
              <a:off x="3801916" y="1779685"/>
              <a:ext cx="1016585" cy="549381"/>
            </a:xfrm>
            <a:prstGeom prst="rect">
              <a:avLst/>
            </a:prstGeom>
            <a:noFill/>
            <a:ln w="9525" algn="ctr">
              <a:noFill/>
              <a:miter lim="800000"/>
              <a:headEnd/>
              <a:tailEnd/>
            </a:ln>
            <a:effectLst/>
          </p:spPr>
          <p:txBody>
            <a:bodyPr lIns="0" rIns="0">
              <a:spAutoFit/>
            </a:bodyPr>
            <a:lstStyle/>
            <a:p>
              <a:pPr>
                <a:lnSpc>
                  <a:spcPct val="90000"/>
                </a:lnSpc>
                <a:spcBef>
                  <a:spcPct val="40000"/>
                </a:spcBef>
              </a:pPr>
              <a:r>
                <a:rPr lang="en-US" sz="1100" b="0" dirty="0" err="1"/>
                <a:t>ReceivePOPort</a:t>
              </a:r>
              <a:r>
                <a:rPr lang="en-US" sz="1100" b="0" dirty="0"/>
                <a:t/>
              </a:r>
              <a:br>
                <a:rPr lang="en-US" sz="1100" b="0" dirty="0"/>
              </a:br>
              <a:r>
                <a:rPr lang="en-US" sz="1100" b="0" dirty="0"/>
                <a:t>Operation_1</a:t>
              </a:r>
              <a:br>
                <a:rPr lang="en-US" sz="1100" b="0" dirty="0"/>
              </a:br>
              <a:r>
                <a:rPr lang="en-US" sz="1100" b="0" dirty="0"/>
                <a:t>-&gt; Request</a:t>
              </a:r>
            </a:p>
          </p:txBody>
        </p:sp>
        <p:sp>
          <p:nvSpPr>
            <p:cNvPr id="127" name="Rectangle 19"/>
            <p:cNvSpPr>
              <a:spLocks noChangeArrowheads="1"/>
            </p:cNvSpPr>
            <p:nvPr/>
          </p:nvSpPr>
          <p:spPr bwMode="auto">
            <a:xfrm>
              <a:off x="4806680" y="2116645"/>
              <a:ext cx="145226" cy="154965"/>
            </a:xfrm>
            <a:prstGeom prst="rect">
              <a:avLst/>
            </a:prstGeom>
            <a:solidFill>
              <a:srgbClr val="41A766"/>
            </a:solidFill>
            <a:ln w="9525" algn="ctr">
              <a:solidFill>
                <a:srgbClr val="4D4D4D"/>
              </a:solidFill>
              <a:miter lim="800000"/>
              <a:headEnd/>
              <a:tailEnd/>
            </a:ln>
            <a:effectLst/>
          </p:spPr>
          <p:txBody>
            <a:bodyPr wrap="none" anchor="ctr"/>
            <a:lstStyle/>
            <a:p>
              <a:endParaRPr lang="en-US"/>
            </a:p>
          </p:txBody>
        </p:sp>
        <p:sp>
          <p:nvSpPr>
            <p:cNvPr id="128" name="AutoShape 20"/>
            <p:cNvSpPr>
              <a:spLocks noChangeArrowheads="1"/>
            </p:cNvSpPr>
            <p:nvPr/>
          </p:nvSpPr>
          <p:spPr bwMode="auto">
            <a:xfrm>
              <a:off x="4832011" y="2134664"/>
              <a:ext cx="108075" cy="115323"/>
            </a:xfrm>
            <a:prstGeom prst="homePlate">
              <a:avLst>
                <a:gd name="adj" fmla="val 25000"/>
              </a:avLst>
            </a:prstGeom>
            <a:solidFill>
              <a:srgbClr val="41A766"/>
            </a:solidFill>
            <a:ln w="9525" algn="ctr">
              <a:solidFill>
                <a:srgbClr val="4D4D4D"/>
              </a:solidFill>
              <a:miter lim="800000"/>
              <a:headEnd/>
              <a:tailEnd/>
            </a:ln>
            <a:effectLst/>
          </p:spPr>
          <p:txBody>
            <a:bodyPr wrap="none" anchor="ctr"/>
            <a:lstStyle/>
            <a:p>
              <a:endParaRPr lang="en-US"/>
            </a:p>
          </p:txBody>
        </p:sp>
      </p:grpSp>
      <p:sp>
        <p:nvSpPr>
          <p:cNvPr id="129" name="Line 46"/>
          <p:cNvSpPr>
            <a:spLocks noChangeShapeType="1"/>
          </p:cNvSpPr>
          <p:nvPr/>
        </p:nvSpPr>
        <p:spPr bwMode="auto">
          <a:xfrm flipV="1">
            <a:off x="4973860" y="4470649"/>
            <a:ext cx="314094" cy="21623"/>
          </a:xfrm>
          <a:prstGeom prst="line">
            <a:avLst/>
          </a:prstGeom>
          <a:noFill/>
          <a:ln w="12700">
            <a:solidFill>
              <a:schemeClr val="tx1"/>
            </a:solidFill>
            <a:round/>
            <a:headEnd/>
            <a:tailEnd/>
          </a:ln>
          <a:effectLst/>
        </p:spPr>
        <p:txBody>
          <a:bodyPr wrap="none" anchor="ctr"/>
          <a:lstStyle/>
          <a:p>
            <a:endParaRPr lang="en-US"/>
          </a:p>
        </p:txBody>
      </p:sp>
      <p:sp>
        <p:nvSpPr>
          <p:cNvPr id="130" name="Line 50"/>
          <p:cNvSpPr>
            <a:spLocks noChangeShapeType="1"/>
          </p:cNvSpPr>
          <p:nvPr/>
        </p:nvSpPr>
        <p:spPr bwMode="auto">
          <a:xfrm>
            <a:off x="7498435" y="3362466"/>
            <a:ext cx="216151" cy="509944"/>
          </a:xfrm>
          <a:prstGeom prst="line">
            <a:avLst/>
          </a:prstGeom>
          <a:noFill/>
          <a:ln w="12700">
            <a:solidFill>
              <a:schemeClr val="tx1"/>
            </a:solidFill>
            <a:round/>
            <a:headEnd/>
            <a:tailEnd/>
          </a:ln>
          <a:effectLst/>
        </p:spPr>
        <p:txBody>
          <a:bodyPr wrap="none" anchor="ctr"/>
          <a:lstStyle/>
          <a:p>
            <a:endParaRPr lang="en-US"/>
          </a:p>
        </p:txBody>
      </p:sp>
      <p:grpSp>
        <p:nvGrpSpPr>
          <p:cNvPr id="131" name="Group 130"/>
          <p:cNvGrpSpPr/>
          <p:nvPr/>
        </p:nvGrpSpPr>
        <p:grpSpPr>
          <a:xfrm>
            <a:off x="5345369" y="2234462"/>
            <a:ext cx="2024726" cy="2594770"/>
            <a:chOff x="5345369" y="2132862"/>
            <a:chExt cx="2024726" cy="2594770"/>
          </a:xfrm>
        </p:grpSpPr>
        <p:sp>
          <p:nvSpPr>
            <p:cNvPr id="132" name="Rectangle 10"/>
            <p:cNvSpPr>
              <a:spLocks noChangeArrowheads="1"/>
            </p:cNvSpPr>
            <p:nvPr/>
          </p:nvSpPr>
          <p:spPr bwMode="auto">
            <a:xfrm>
              <a:off x="6137359" y="2132862"/>
              <a:ext cx="79368" cy="82888"/>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spcBef>
                  <a:spcPct val="40000"/>
                </a:spcBef>
              </a:pPr>
              <a:endParaRPr lang="en-US" sz="1000"/>
            </a:p>
          </p:txBody>
        </p:sp>
        <p:sp>
          <p:nvSpPr>
            <p:cNvPr id="133" name="Line 11"/>
            <p:cNvSpPr>
              <a:spLocks noChangeShapeType="1"/>
            </p:cNvSpPr>
            <p:nvPr/>
          </p:nvSpPr>
          <p:spPr bwMode="auto">
            <a:xfrm>
              <a:off x="6150869" y="2176108"/>
              <a:ext cx="50660" cy="0"/>
            </a:xfrm>
            <a:prstGeom prst="line">
              <a:avLst/>
            </a:prstGeom>
            <a:noFill/>
            <a:ln w="12700">
              <a:solidFill>
                <a:srgbClr val="4D4D4D"/>
              </a:solidFill>
              <a:round/>
              <a:headEnd/>
              <a:tailEnd/>
            </a:ln>
            <a:effectLst/>
          </p:spPr>
          <p:txBody>
            <a:bodyPr wrap="none" anchor="ctr"/>
            <a:lstStyle/>
            <a:p>
              <a:endParaRPr lang="en-US"/>
            </a:p>
          </p:txBody>
        </p:sp>
        <p:sp>
          <p:nvSpPr>
            <p:cNvPr id="134" name="Rectangle 22"/>
            <p:cNvSpPr>
              <a:spLocks noChangeArrowheads="1"/>
            </p:cNvSpPr>
            <p:nvPr/>
          </p:nvSpPr>
          <p:spPr bwMode="auto">
            <a:xfrm rot="2632602">
              <a:off x="6257256" y="2185118"/>
              <a:ext cx="160425" cy="165777"/>
            </a:xfrm>
            <a:prstGeom prst="rect">
              <a:avLst/>
            </a:prstGeom>
            <a:solidFill>
              <a:srgbClr val="0000FF"/>
            </a:solidFill>
            <a:ln w="9525" algn="ctr">
              <a:solidFill>
                <a:srgbClr val="4D4D4D"/>
              </a:solidFill>
              <a:miter lim="800000"/>
              <a:headEnd/>
              <a:tailEnd/>
            </a:ln>
            <a:effectLst/>
          </p:spPr>
          <p:txBody>
            <a:bodyPr wrap="none" anchor="ctr"/>
            <a:lstStyle/>
            <a:p>
              <a:endParaRPr lang="en-US"/>
            </a:p>
          </p:txBody>
        </p:sp>
        <p:sp>
          <p:nvSpPr>
            <p:cNvPr id="135" name="Text Box 23"/>
            <p:cNvSpPr txBox="1">
              <a:spLocks noChangeArrowheads="1"/>
            </p:cNvSpPr>
            <p:nvPr/>
          </p:nvSpPr>
          <p:spPr bwMode="auto">
            <a:xfrm>
              <a:off x="5818199" y="2349093"/>
              <a:ext cx="1172116" cy="258532"/>
            </a:xfrm>
            <a:prstGeom prst="rect">
              <a:avLst/>
            </a:prstGeom>
            <a:noFill/>
            <a:ln w="9525" algn="ctr">
              <a:noFill/>
              <a:miter lim="800000"/>
              <a:headEnd/>
              <a:tailEnd/>
            </a:ln>
            <a:effectLst/>
          </p:spPr>
          <p:txBody>
            <a:bodyPr wrap="none">
              <a:spAutoFit/>
            </a:bodyPr>
            <a:lstStyle/>
            <a:p>
              <a:pPr algn="ctr">
                <a:lnSpc>
                  <a:spcPct val="90000"/>
                </a:lnSpc>
                <a:spcBef>
                  <a:spcPct val="40000"/>
                </a:spcBef>
              </a:pPr>
              <a:r>
                <a:rPr lang="en-US" sz="1200" b="0" dirty="0"/>
                <a:t>Check </a:t>
              </a:r>
              <a:r>
                <a:rPr lang="en-US" sz="1100" b="0" dirty="0"/>
                <a:t>Quantity</a:t>
              </a:r>
              <a:endParaRPr lang="en-US" sz="1200" b="0" dirty="0"/>
            </a:p>
          </p:txBody>
        </p:sp>
        <p:sp>
          <p:nvSpPr>
            <p:cNvPr id="136" name="Line 24"/>
            <p:cNvSpPr>
              <a:spLocks noChangeShapeType="1"/>
            </p:cNvSpPr>
            <p:nvPr/>
          </p:nvSpPr>
          <p:spPr bwMode="auto">
            <a:xfrm>
              <a:off x="5659463" y="2610372"/>
              <a:ext cx="1364453" cy="1802"/>
            </a:xfrm>
            <a:prstGeom prst="line">
              <a:avLst/>
            </a:prstGeom>
            <a:noFill/>
            <a:ln w="19050">
              <a:solidFill>
                <a:srgbClr val="0000FF"/>
              </a:solidFill>
              <a:round/>
              <a:headEnd/>
              <a:tailEnd/>
            </a:ln>
            <a:effectLst/>
          </p:spPr>
          <p:txBody>
            <a:bodyPr wrap="none" anchor="ctr"/>
            <a:lstStyle/>
            <a:p>
              <a:endParaRPr lang="en-US"/>
            </a:p>
          </p:txBody>
        </p:sp>
        <p:sp>
          <p:nvSpPr>
            <p:cNvPr id="137" name="Rectangle 25"/>
            <p:cNvSpPr>
              <a:spLocks noChangeArrowheads="1"/>
            </p:cNvSpPr>
            <p:nvPr/>
          </p:nvSpPr>
          <p:spPr bwMode="auto">
            <a:xfrm rot="2632602">
              <a:off x="5672973" y="2549106"/>
              <a:ext cx="126651" cy="129739"/>
            </a:xfrm>
            <a:prstGeom prst="rect">
              <a:avLst/>
            </a:prstGeom>
            <a:solidFill>
              <a:srgbClr val="0000FF"/>
            </a:solidFill>
            <a:ln w="9525" algn="ctr">
              <a:solidFill>
                <a:srgbClr val="4D4D4D"/>
              </a:solidFill>
              <a:miter lim="800000"/>
              <a:headEnd/>
              <a:tailEnd/>
            </a:ln>
            <a:effectLst/>
          </p:spPr>
          <p:txBody>
            <a:bodyPr wrap="none" anchor="ctr"/>
            <a:lstStyle/>
            <a:p>
              <a:endParaRPr lang="en-US"/>
            </a:p>
          </p:txBody>
        </p:sp>
        <p:sp>
          <p:nvSpPr>
            <p:cNvPr id="138" name="Rectangle 26"/>
            <p:cNvSpPr>
              <a:spLocks noChangeArrowheads="1"/>
            </p:cNvSpPr>
            <p:nvPr/>
          </p:nvSpPr>
          <p:spPr bwMode="auto">
            <a:xfrm rot="2632602">
              <a:off x="6904020" y="2532889"/>
              <a:ext cx="128340" cy="133342"/>
            </a:xfrm>
            <a:prstGeom prst="rect">
              <a:avLst/>
            </a:prstGeom>
            <a:solidFill>
              <a:srgbClr val="0000FF"/>
            </a:solidFill>
            <a:ln w="9525" algn="ctr">
              <a:solidFill>
                <a:srgbClr val="4D4D4D"/>
              </a:solidFill>
              <a:miter lim="800000"/>
              <a:headEnd/>
              <a:tailEnd/>
            </a:ln>
            <a:effectLst/>
          </p:spPr>
          <p:txBody>
            <a:bodyPr wrap="none" anchor="ctr"/>
            <a:lstStyle/>
            <a:p>
              <a:endParaRPr lang="en-US"/>
            </a:p>
          </p:txBody>
        </p:sp>
        <p:sp>
          <p:nvSpPr>
            <p:cNvPr id="139" name="AutoShape 27"/>
            <p:cNvSpPr>
              <a:spLocks noChangeArrowheads="1"/>
            </p:cNvSpPr>
            <p:nvPr/>
          </p:nvSpPr>
          <p:spPr bwMode="auto">
            <a:xfrm>
              <a:off x="5345369" y="2705874"/>
              <a:ext cx="793679" cy="234250"/>
            </a:xfrm>
            <a:prstGeom prst="roundRect">
              <a:avLst>
                <a:gd name="adj" fmla="val 16667"/>
              </a:avLst>
            </a:prstGeom>
            <a:solidFill>
              <a:schemeClr val="bg1"/>
            </a:solidFill>
            <a:ln w="9525" algn="ctr">
              <a:solidFill>
                <a:srgbClr val="4D4D4D"/>
              </a:solidFill>
              <a:prstDash val="sysDot"/>
              <a:round/>
              <a:headEnd/>
              <a:tailEnd/>
            </a:ln>
            <a:effectLst/>
          </p:spPr>
          <p:txBody>
            <a:bodyPr wrap="none" anchor="ctr"/>
            <a:lstStyle/>
            <a:p>
              <a:pPr algn="ctr">
                <a:lnSpc>
                  <a:spcPct val="90000"/>
                </a:lnSpc>
                <a:spcBef>
                  <a:spcPct val="40000"/>
                </a:spcBef>
              </a:pPr>
              <a:r>
                <a:rPr lang="en-US" sz="1200" b="0" dirty="0"/>
                <a:t>Denied</a:t>
              </a:r>
            </a:p>
          </p:txBody>
        </p:sp>
        <p:sp>
          <p:nvSpPr>
            <p:cNvPr id="140" name="AutoShape 28"/>
            <p:cNvSpPr>
              <a:spLocks noChangeArrowheads="1"/>
            </p:cNvSpPr>
            <p:nvPr/>
          </p:nvSpPr>
          <p:spPr bwMode="auto">
            <a:xfrm>
              <a:off x="6578105" y="2700468"/>
              <a:ext cx="791990" cy="232448"/>
            </a:xfrm>
            <a:prstGeom prst="roundRect">
              <a:avLst>
                <a:gd name="adj" fmla="val 16667"/>
              </a:avLst>
            </a:prstGeom>
            <a:solidFill>
              <a:schemeClr val="bg1"/>
            </a:solidFill>
            <a:ln w="9525" algn="ctr">
              <a:solidFill>
                <a:srgbClr val="4D4D4D"/>
              </a:solidFill>
              <a:prstDash val="sysDot"/>
              <a:round/>
              <a:headEnd/>
              <a:tailEnd/>
            </a:ln>
            <a:effectLst/>
          </p:spPr>
          <p:txBody>
            <a:bodyPr wrap="none" anchor="ctr"/>
            <a:lstStyle/>
            <a:p>
              <a:pPr algn="ctr">
                <a:lnSpc>
                  <a:spcPct val="90000"/>
                </a:lnSpc>
                <a:spcBef>
                  <a:spcPct val="40000"/>
                </a:spcBef>
              </a:pPr>
              <a:r>
                <a:rPr lang="en-US" sz="1200" b="0" dirty="0"/>
                <a:t>Else</a:t>
              </a:r>
            </a:p>
          </p:txBody>
        </p:sp>
        <p:sp>
          <p:nvSpPr>
            <p:cNvPr id="141" name="Line 29"/>
            <p:cNvSpPr>
              <a:spLocks noChangeShapeType="1"/>
            </p:cNvSpPr>
            <p:nvPr/>
          </p:nvSpPr>
          <p:spPr bwMode="auto">
            <a:xfrm>
              <a:off x="6988454" y="2945530"/>
              <a:ext cx="0" cy="171183"/>
            </a:xfrm>
            <a:prstGeom prst="line">
              <a:avLst/>
            </a:prstGeom>
            <a:noFill/>
            <a:ln w="9525">
              <a:solidFill>
                <a:schemeClr val="tx1"/>
              </a:solidFill>
              <a:round/>
              <a:headEnd/>
              <a:tailEnd type="triangle" w="med" len="med"/>
            </a:ln>
            <a:effectLst/>
          </p:spPr>
          <p:txBody>
            <a:bodyPr wrap="none" anchor="ctr"/>
            <a:lstStyle/>
            <a:p>
              <a:endParaRPr lang="en-US"/>
            </a:p>
          </p:txBody>
        </p:sp>
        <p:sp>
          <p:nvSpPr>
            <p:cNvPr id="142" name="Line 30"/>
            <p:cNvSpPr>
              <a:spLocks noChangeShapeType="1"/>
            </p:cNvSpPr>
            <p:nvPr/>
          </p:nvSpPr>
          <p:spPr bwMode="auto">
            <a:xfrm>
              <a:off x="5716878" y="2932916"/>
              <a:ext cx="0" cy="167579"/>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 name="Line 51"/>
            <p:cNvSpPr>
              <a:spLocks noChangeShapeType="1"/>
            </p:cNvSpPr>
            <p:nvPr/>
          </p:nvSpPr>
          <p:spPr bwMode="auto">
            <a:xfrm>
              <a:off x="5703369" y="4659159"/>
              <a:ext cx="1249623" cy="0"/>
            </a:xfrm>
            <a:prstGeom prst="line">
              <a:avLst/>
            </a:prstGeom>
            <a:noFill/>
            <a:ln w="19050">
              <a:solidFill>
                <a:srgbClr val="0000FF"/>
              </a:solidFill>
              <a:round/>
              <a:headEnd/>
              <a:tailEnd/>
            </a:ln>
            <a:effectLst/>
          </p:spPr>
          <p:txBody>
            <a:bodyPr wrap="none" anchor="ctr"/>
            <a:lstStyle/>
            <a:p>
              <a:endParaRPr lang="en-US"/>
            </a:p>
          </p:txBody>
        </p:sp>
        <p:sp>
          <p:nvSpPr>
            <p:cNvPr id="144" name="Rectangle 52"/>
            <p:cNvSpPr>
              <a:spLocks noChangeArrowheads="1"/>
            </p:cNvSpPr>
            <p:nvPr/>
          </p:nvSpPr>
          <p:spPr bwMode="auto">
            <a:xfrm rot="2632602">
              <a:off x="5664529" y="4596092"/>
              <a:ext cx="130028" cy="131540"/>
            </a:xfrm>
            <a:prstGeom prst="rect">
              <a:avLst/>
            </a:prstGeom>
            <a:solidFill>
              <a:srgbClr val="0000FF"/>
            </a:solidFill>
            <a:ln w="9525" algn="ctr">
              <a:solidFill>
                <a:srgbClr val="4D4D4D"/>
              </a:solidFill>
              <a:miter lim="800000"/>
              <a:headEnd/>
              <a:tailEnd/>
            </a:ln>
            <a:effectLst/>
          </p:spPr>
          <p:txBody>
            <a:bodyPr wrap="none" anchor="ctr"/>
            <a:lstStyle/>
            <a:p>
              <a:endParaRPr lang="en-US"/>
            </a:p>
          </p:txBody>
        </p:sp>
        <p:sp>
          <p:nvSpPr>
            <p:cNvPr id="145" name="Rectangle 53"/>
            <p:cNvSpPr>
              <a:spLocks noChangeArrowheads="1"/>
            </p:cNvSpPr>
            <p:nvPr/>
          </p:nvSpPr>
          <p:spPr bwMode="auto">
            <a:xfrm rot="2632602">
              <a:off x="6917529" y="4581676"/>
              <a:ext cx="128340" cy="131540"/>
            </a:xfrm>
            <a:prstGeom prst="rect">
              <a:avLst/>
            </a:prstGeom>
            <a:solidFill>
              <a:srgbClr val="0000FF"/>
            </a:solidFill>
            <a:ln w="9525" algn="ctr">
              <a:solidFill>
                <a:srgbClr val="4D4D4D"/>
              </a:solidFill>
              <a:miter lim="800000"/>
              <a:headEnd/>
              <a:tailEnd/>
            </a:ln>
            <a:effectLst/>
          </p:spPr>
          <p:txBody>
            <a:bodyPr wrap="none" anchor="ctr"/>
            <a:lstStyle/>
            <a:p>
              <a:endParaRPr lang="en-US"/>
            </a:p>
          </p:txBody>
        </p:sp>
      </p:grpSp>
      <p:sp>
        <p:nvSpPr>
          <p:cNvPr id="146" name="Line 54"/>
          <p:cNvSpPr>
            <a:spLocks noChangeShapeType="1"/>
          </p:cNvSpPr>
          <p:nvPr/>
        </p:nvSpPr>
        <p:spPr bwMode="auto">
          <a:xfrm>
            <a:off x="6328180" y="4769769"/>
            <a:ext cx="1689" cy="127937"/>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147" name="Group 146"/>
          <p:cNvGrpSpPr/>
          <p:nvPr/>
        </p:nvGrpSpPr>
        <p:grpSpPr>
          <a:xfrm>
            <a:off x="5225473" y="3205699"/>
            <a:ext cx="1038538" cy="1064937"/>
            <a:chOff x="5225473" y="3104099"/>
            <a:chExt cx="1038538" cy="1064937"/>
          </a:xfrm>
        </p:grpSpPr>
        <p:sp>
          <p:nvSpPr>
            <p:cNvPr id="148" name="AutoShape 31"/>
            <p:cNvSpPr>
              <a:spLocks noChangeArrowheads="1"/>
            </p:cNvSpPr>
            <p:nvPr/>
          </p:nvSpPr>
          <p:spPr bwMode="auto">
            <a:xfrm>
              <a:off x="5225473" y="3228432"/>
              <a:ext cx="1038538" cy="807262"/>
            </a:xfrm>
            <a:prstGeom prst="roundRect">
              <a:avLst>
                <a:gd name="adj" fmla="val 16667"/>
              </a:avLst>
            </a:prstGeom>
            <a:solidFill>
              <a:schemeClr val="bg1"/>
            </a:solidFill>
            <a:ln w="9525" algn="ctr">
              <a:solidFill>
                <a:srgbClr val="4D4D4D"/>
              </a:solidFill>
              <a:prstDash val="dash"/>
              <a:round/>
              <a:headEnd/>
              <a:tailEnd/>
            </a:ln>
            <a:effectLst/>
          </p:spPr>
          <p:txBody>
            <a:bodyPr wrap="none" tIns="0"/>
            <a:lstStyle/>
            <a:p>
              <a:pPr algn="ctr">
                <a:lnSpc>
                  <a:spcPct val="90000"/>
                </a:lnSpc>
                <a:spcBef>
                  <a:spcPct val="40000"/>
                </a:spcBef>
              </a:pPr>
              <a:r>
                <a:rPr lang="en-US" sz="1100" b="0" dirty="0"/>
                <a:t>Denied </a:t>
              </a:r>
              <a:r>
                <a:rPr lang="en-US" sz="1100" b="0" dirty="0" err="1"/>
                <a:t>Msg</a:t>
              </a:r>
              <a:endParaRPr lang="en-US" sz="1100" b="0" dirty="0"/>
            </a:p>
          </p:txBody>
        </p:sp>
        <p:sp>
          <p:nvSpPr>
            <p:cNvPr id="149" name="AutoShape 32"/>
            <p:cNvSpPr>
              <a:spLocks noChangeArrowheads="1"/>
            </p:cNvSpPr>
            <p:nvPr/>
          </p:nvSpPr>
          <p:spPr bwMode="auto">
            <a:xfrm>
              <a:off x="5343680" y="3603232"/>
              <a:ext cx="813943" cy="349573"/>
            </a:xfrm>
            <a:prstGeom prst="roundRect">
              <a:avLst>
                <a:gd name="adj" fmla="val 16667"/>
              </a:avLst>
            </a:prstGeom>
            <a:solidFill>
              <a:srgbClr val="E8F6E4"/>
            </a:solidFill>
            <a:ln w="9525" algn="ctr">
              <a:solidFill>
                <a:srgbClr val="4D4D4D"/>
              </a:solidFill>
              <a:round/>
              <a:headEnd/>
              <a:tailEnd/>
            </a:ln>
            <a:effectLst/>
          </p:spPr>
          <p:txBody>
            <a:bodyPr wrap="none" bIns="0" anchor="b"/>
            <a:lstStyle/>
            <a:p>
              <a:pPr algn="ctr">
                <a:lnSpc>
                  <a:spcPct val="90000"/>
                </a:lnSpc>
                <a:spcBef>
                  <a:spcPct val="40000"/>
                </a:spcBef>
              </a:pPr>
              <a:r>
                <a:rPr lang="en-US" sz="1100" b="0"/>
                <a:t>Transform</a:t>
              </a:r>
            </a:p>
          </p:txBody>
        </p:sp>
        <p:sp>
          <p:nvSpPr>
            <p:cNvPr id="150" name="Rectangle 33"/>
            <p:cNvSpPr>
              <a:spLocks noChangeArrowheads="1"/>
            </p:cNvSpPr>
            <p:nvPr/>
          </p:nvSpPr>
          <p:spPr bwMode="auto">
            <a:xfrm>
              <a:off x="5651020" y="3628459"/>
              <a:ext cx="145226" cy="93700"/>
            </a:xfrm>
            <a:prstGeom prst="rect">
              <a:avLst/>
            </a:prstGeom>
            <a:solidFill>
              <a:srgbClr val="CCAE05"/>
            </a:solidFill>
            <a:ln w="3175" algn="ctr">
              <a:solidFill>
                <a:srgbClr val="4D4D4D"/>
              </a:solidFill>
              <a:miter lim="800000"/>
              <a:headEnd/>
              <a:tailEnd/>
            </a:ln>
            <a:effectLst/>
          </p:spPr>
          <p:txBody>
            <a:bodyPr wrap="none" anchor="ctr"/>
            <a:lstStyle/>
            <a:p>
              <a:pPr algn="ctr"/>
              <a:endParaRPr lang="en-US" sz="1600"/>
            </a:p>
          </p:txBody>
        </p:sp>
        <p:sp>
          <p:nvSpPr>
            <p:cNvPr id="151" name="AutoShape 34"/>
            <p:cNvSpPr>
              <a:spLocks noChangeArrowheads="1"/>
            </p:cNvSpPr>
            <p:nvPr/>
          </p:nvSpPr>
          <p:spPr bwMode="auto">
            <a:xfrm rot="16200000">
              <a:off x="5731444" y="3642997"/>
              <a:ext cx="73879" cy="57415"/>
            </a:xfrm>
            <a:prstGeom prst="triangle">
              <a:avLst>
                <a:gd name="adj" fmla="val 50000"/>
              </a:avLst>
            </a:prstGeom>
            <a:solidFill>
              <a:srgbClr val="CCAE05"/>
            </a:solidFill>
            <a:ln w="3175" algn="ctr">
              <a:solidFill>
                <a:srgbClr val="4D4D4D"/>
              </a:solidFill>
              <a:miter lim="800000"/>
              <a:headEnd/>
              <a:tailEnd/>
            </a:ln>
            <a:effectLst/>
          </p:spPr>
          <p:txBody>
            <a:bodyPr wrap="none" anchor="ctr"/>
            <a:lstStyle/>
            <a:p>
              <a:pPr algn="ctr"/>
              <a:endParaRPr lang="en-US" sz="1600"/>
            </a:p>
          </p:txBody>
        </p:sp>
        <p:sp>
          <p:nvSpPr>
            <p:cNvPr id="152" name="AutoShape 35"/>
            <p:cNvSpPr>
              <a:spLocks noChangeArrowheads="1"/>
            </p:cNvSpPr>
            <p:nvPr/>
          </p:nvSpPr>
          <p:spPr bwMode="auto">
            <a:xfrm rot="5400000" flipH="1">
              <a:off x="5643689" y="3639393"/>
              <a:ext cx="72077" cy="57415"/>
            </a:xfrm>
            <a:prstGeom prst="triangle">
              <a:avLst>
                <a:gd name="adj" fmla="val 50000"/>
              </a:avLst>
            </a:prstGeom>
            <a:solidFill>
              <a:srgbClr val="CCAE05"/>
            </a:solidFill>
            <a:ln w="3175" algn="ctr">
              <a:solidFill>
                <a:srgbClr val="4D4D4D"/>
              </a:solidFill>
              <a:miter lim="800000"/>
              <a:headEnd/>
              <a:tailEnd/>
            </a:ln>
            <a:effectLst/>
          </p:spPr>
          <p:txBody>
            <a:bodyPr wrap="none" anchor="ctr"/>
            <a:lstStyle/>
            <a:p>
              <a:pPr algn="ctr"/>
              <a:endParaRPr lang="en-US" sz="1600"/>
            </a:p>
          </p:txBody>
        </p:sp>
        <p:sp>
          <p:nvSpPr>
            <p:cNvPr id="153" name="AutoShape 36"/>
            <p:cNvSpPr>
              <a:spLocks noChangeArrowheads="1"/>
            </p:cNvSpPr>
            <p:nvPr/>
          </p:nvSpPr>
          <p:spPr bwMode="auto">
            <a:xfrm flipV="1">
              <a:off x="5651020" y="3628459"/>
              <a:ext cx="145226" cy="52256"/>
            </a:xfrm>
            <a:prstGeom prst="triangle">
              <a:avLst>
                <a:gd name="adj" fmla="val 50000"/>
              </a:avLst>
            </a:prstGeom>
            <a:solidFill>
              <a:srgbClr val="CCAE05"/>
            </a:solidFill>
            <a:ln w="3175" algn="ctr">
              <a:solidFill>
                <a:srgbClr val="4D4D4D"/>
              </a:solidFill>
              <a:miter lim="800000"/>
              <a:headEnd/>
              <a:tailEnd/>
            </a:ln>
            <a:effectLst/>
          </p:spPr>
          <p:txBody>
            <a:bodyPr wrap="none" anchor="ctr"/>
            <a:lstStyle/>
            <a:p>
              <a:pPr algn="ctr"/>
              <a:endParaRPr lang="en-US" sz="1600"/>
            </a:p>
          </p:txBody>
        </p:sp>
        <p:sp>
          <p:nvSpPr>
            <p:cNvPr id="154" name="AutoShape 37"/>
            <p:cNvSpPr>
              <a:spLocks noChangeArrowheads="1"/>
            </p:cNvSpPr>
            <p:nvPr/>
          </p:nvSpPr>
          <p:spPr bwMode="auto">
            <a:xfrm rot="5400000">
              <a:off x="5655217" y="3687206"/>
              <a:ext cx="135144" cy="86123"/>
            </a:xfrm>
            <a:prstGeom prst="rightArrow">
              <a:avLst>
                <a:gd name="adj1" fmla="val 50000"/>
                <a:gd name="adj2" fmla="val 62500"/>
              </a:avLst>
            </a:prstGeom>
            <a:solidFill>
              <a:schemeClr val="accent2"/>
            </a:solidFill>
            <a:ln w="3175" algn="ctr">
              <a:solidFill>
                <a:srgbClr val="4D4D4D"/>
              </a:solidFill>
              <a:miter lim="800000"/>
              <a:headEnd/>
              <a:tailEnd/>
            </a:ln>
            <a:effectLst/>
          </p:spPr>
          <p:txBody>
            <a:bodyPr wrap="none" anchor="ctr"/>
            <a:lstStyle/>
            <a:p>
              <a:pPr algn="ctr"/>
              <a:endParaRPr lang="en-US" sz="1600"/>
            </a:p>
          </p:txBody>
        </p:sp>
        <p:sp>
          <p:nvSpPr>
            <p:cNvPr id="155" name="Line 38"/>
            <p:cNvSpPr>
              <a:spLocks noChangeShapeType="1"/>
            </p:cNvSpPr>
            <p:nvPr/>
          </p:nvSpPr>
          <p:spPr bwMode="auto">
            <a:xfrm>
              <a:off x="5730388" y="3460880"/>
              <a:ext cx="0" cy="133342"/>
            </a:xfrm>
            <a:prstGeom prst="line">
              <a:avLst/>
            </a:prstGeom>
            <a:noFill/>
            <a:ln w="9525">
              <a:solidFill>
                <a:schemeClr val="tx1"/>
              </a:solidFill>
              <a:round/>
              <a:headEnd/>
              <a:tailEnd type="triangle" w="med" len="med"/>
            </a:ln>
            <a:effectLst/>
          </p:spPr>
          <p:txBody>
            <a:bodyPr wrap="none" anchor="ctr"/>
            <a:lstStyle/>
            <a:p>
              <a:pPr algn="ctr"/>
              <a:endParaRPr lang="en-US" sz="1600"/>
            </a:p>
          </p:txBody>
        </p:sp>
        <p:sp>
          <p:nvSpPr>
            <p:cNvPr id="156" name="Rectangle 39"/>
            <p:cNvSpPr>
              <a:spLocks noChangeArrowheads="1"/>
            </p:cNvSpPr>
            <p:nvPr/>
          </p:nvSpPr>
          <p:spPr bwMode="auto">
            <a:xfrm>
              <a:off x="5652709" y="3104099"/>
              <a:ext cx="135094" cy="153164"/>
            </a:xfrm>
            <a:prstGeom prst="rect">
              <a:avLst/>
            </a:prstGeom>
            <a:solidFill>
              <a:schemeClr val="bg1"/>
            </a:solidFill>
            <a:ln w="3175" algn="ctr">
              <a:solidFill>
                <a:srgbClr val="4D4D4D"/>
              </a:solidFill>
              <a:miter lim="800000"/>
              <a:headEnd/>
              <a:tailEnd/>
            </a:ln>
            <a:effectLst/>
          </p:spPr>
          <p:txBody>
            <a:bodyPr wrap="none" anchor="ctr"/>
            <a:lstStyle/>
            <a:p>
              <a:pPr algn="ctr"/>
              <a:endParaRPr lang="en-US" sz="1600"/>
            </a:p>
          </p:txBody>
        </p:sp>
        <p:sp>
          <p:nvSpPr>
            <p:cNvPr id="157" name="Rectangle 40"/>
            <p:cNvSpPr>
              <a:spLocks noChangeArrowheads="1"/>
            </p:cNvSpPr>
            <p:nvPr/>
          </p:nvSpPr>
          <p:spPr bwMode="auto">
            <a:xfrm>
              <a:off x="5671284" y="3127524"/>
              <a:ext cx="97943" cy="106314"/>
            </a:xfrm>
            <a:prstGeom prst="rect">
              <a:avLst/>
            </a:prstGeom>
            <a:gradFill rotWithShape="1">
              <a:gsLst>
                <a:gs pos="0">
                  <a:srgbClr val="0099CC"/>
                </a:gs>
                <a:gs pos="50000">
                  <a:schemeClr val="bg1"/>
                </a:gs>
                <a:gs pos="100000">
                  <a:srgbClr val="0099CC"/>
                </a:gs>
              </a:gsLst>
              <a:lin ang="2700000" scaled="1"/>
            </a:gradFill>
            <a:ln w="3175" algn="ctr">
              <a:solidFill>
                <a:srgbClr val="4D4D4D"/>
              </a:solidFill>
              <a:miter lim="800000"/>
              <a:headEnd/>
              <a:tailEnd/>
            </a:ln>
            <a:effectLst/>
          </p:spPr>
          <p:txBody>
            <a:bodyPr wrap="none" anchor="ctr"/>
            <a:lstStyle/>
            <a:p>
              <a:pPr algn="ctr"/>
              <a:endParaRPr lang="en-US" sz="1600"/>
            </a:p>
          </p:txBody>
        </p:sp>
        <p:sp>
          <p:nvSpPr>
            <p:cNvPr id="158" name="Line 43"/>
            <p:cNvSpPr>
              <a:spLocks noChangeShapeType="1"/>
            </p:cNvSpPr>
            <p:nvPr/>
          </p:nvSpPr>
          <p:spPr bwMode="auto">
            <a:xfrm>
              <a:off x="5723633" y="3938390"/>
              <a:ext cx="0" cy="230646"/>
            </a:xfrm>
            <a:prstGeom prst="line">
              <a:avLst/>
            </a:prstGeom>
            <a:noFill/>
            <a:ln w="9525">
              <a:solidFill>
                <a:schemeClr val="tx1"/>
              </a:solidFill>
              <a:round/>
              <a:headEnd/>
              <a:tailEnd type="triangle" w="med" len="med"/>
            </a:ln>
            <a:effectLst/>
          </p:spPr>
          <p:txBody>
            <a:bodyPr wrap="none" anchor="ctr"/>
            <a:lstStyle/>
            <a:p>
              <a:pPr algn="ctr"/>
              <a:endParaRPr lang="en-US" sz="1600"/>
            </a:p>
          </p:txBody>
        </p:sp>
      </p:grpSp>
      <p:grpSp>
        <p:nvGrpSpPr>
          <p:cNvPr id="159" name="Group 158"/>
          <p:cNvGrpSpPr/>
          <p:nvPr/>
        </p:nvGrpSpPr>
        <p:grpSpPr>
          <a:xfrm>
            <a:off x="3764765" y="3985932"/>
            <a:ext cx="1207406" cy="942406"/>
            <a:chOff x="3764765" y="3884332"/>
            <a:chExt cx="1207406" cy="942406"/>
          </a:xfrm>
        </p:grpSpPr>
        <p:sp>
          <p:nvSpPr>
            <p:cNvPr id="160" name="AutoShape 44"/>
            <p:cNvSpPr>
              <a:spLocks noChangeArrowheads="1"/>
            </p:cNvSpPr>
            <p:nvPr/>
          </p:nvSpPr>
          <p:spPr bwMode="auto">
            <a:xfrm>
              <a:off x="3764765" y="3884332"/>
              <a:ext cx="1141547" cy="942406"/>
            </a:xfrm>
            <a:prstGeom prst="roundRect">
              <a:avLst>
                <a:gd name="adj" fmla="val 9750"/>
              </a:avLst>
            </a:prstGeom>
            <a:solidFill>
              <a:schemeClr val="bg1"/>
            </a:solidFill>
            <a:ln w="9525" algn="ctr">
              <a:solidFill>
                <a:srgbClr val="4D4D4D"/>
              </a:solidFill>
              <a:round/>
              <a:headEnd/>
              <a:tailEnd/>
            </a:ln>
            <a:effectLst/>
          </p:spPr>
          <p:txBody>
            <a:bodyPr wrap="none" anchor="ctr"/>
            <a:lstStyle/>
            <a:p>
              <a:endParaRPr lang="en-US"/>
            </a:p>
          </p:txBody>
        </p:sp>
        <p:sp>
          <p:nvSpPr>
            <p:cNvPr id="161" name="Text Box 45"/>
            <p:cNvSpPr txBox="1">
              <a:spLocks noChangeArrowheads="1"/>
            </p:cNvSpPr>
            <p:nvPr/>
          </p:nvSpPr>
          <p:spPr bwMode="auto">
            <a:xfrm>
              <a:off x="3801916" y="4021278"/>
              <a:ext cx="1065557" cy="549381"/>
            </a:xfrm>
            <a:prstGeom prst="rect">
              <a:avLst/>
            </a:prstGeom>
            <a:noFill/>
            <a:ln w="9525" algn="ctr">
              <a:noFill/>
              <a:miter lim="800000"/>
              <a:headEnd/>
              <a:tailEnd/>
            </a:ln>
            <a:effectLst/>
          </p:spPr>
          <p:txBody>
            <a:bodyPr lIns="0" rIns="0">
              <a:spAutoFit/>
            </a:bodyPr>
            <a:lstStyle/>
            <a:p>
              <a:pPr>
                <a:lnSpc>
                  <a:spcPct val="90000"/>
                </a:lnSpc>
                <a:spcBef>
                  <a:spcPct val="40000"/>
                </a:spcBef>
              </a:pPr>
              <a:r>
                <a:rPr lang="en-US" sz="1100" b="0" dirty="0" err="1"/>
                <a:t>SendDeniedPort</a:t>
              </a:r>
              <a:r>
                <a:rPr lang="en-US" sz="1100" b="0" dirty="0"/>
                <a:t/>
              </a:r>
              <a:br>
                <a:rPr lang="en-US" sz="1100" b="0" dirty="0"/>
              </a:br>
              <a:r>
                <a:rPr lang="en-US" sz="1100" b="0" dirty="0"/>
                <a:t>Operation_1</a:t>
              </a:r>
              <a:br>
                <a:rPr lang="en-US" sz="1100" b="0" dirty="0"/>
              </a:br>
              <a:r>
                <a:rPr lang="en-US" sz="1100" b="0" dirty="0"/>
                <a:t>  &lt;- Request</a:t>
              </a:r>
            </a:p>
          </p:txBody>
        </p:sp>
        <p:sp>
          <p:nvSpPr>
            <p:cNvPr id="162" name="Rectangle 58"/>
            <p:cNvSpPr>
              <a:spLocks noChangeArrowheads="1"/>
            </p:cNvSpPr>
            <p:nvPr/>
          </p:nvSpPr>
          <p:spPr bwMode="auto">
            <a:xfrm flipH="1">
              <a:off x="4832011" y="4309586"/>
              <a:ext cx="140160" cy="162173"/>
            </a:xfrm>
            <a:prstGeom prst="rect">
              <a:avLst/>
            </a:prstGeom>
            <a:solidFill>
              <a:srgbClr val="41A766"/>
            </a:solidFill>
            <a:ln w="9525" algn="ctr">
              <a:solidFill>
                <a:srgbClr val="4D4D4D"/>
              </a:solidFill>
              <a:miter lim="800000"/>
              <a:headEnd/>
              <a:tailEnd/>
            </a:ln>
            <a:effectLst/>
          </p:spPr>
          <p:txBody>
            <a:bodyPr wrap="none" anchor="ctr"/>
            <a:lstStyle/>
            <a:p>
              <a:endParaRPr lang="en-US"/>
            </a:p>
          </p:txBody>
        </p:sp>
        <p:sp>
          <p:nvSpPr>
            <p:cNvPr id="163" name="AutoShape 59"/>
            <p:cNvSpPr>
              <a:spLocks noChangeArrowheads="1"/>
            </p:cNvSpPr>
            <p:nvPr/>
          </p:nvSpPr>
          <p:spPr bwMode="auto">
            <a:xfrm flipH="1">
              <a:off x="4843831" y="4333011"/>
              <a:ext cx="108075" cy="115323"/>
            </a:xfrm>
            <a:prstGeom prst="homePlate">
              <a:avLst>
                <a:gd name="adj" fmla="val 25000"/>
              </a:avLst>
            </a:prstGeom>
            <a:solidFill>
              <a:srgbClr val="41A766"/>
            </a:solidFill>
            <a:ln w="9525" algn="ctr">
              <a:solidFill>
                <a:srgbClr val="4D4D4D"/>
              </a:solidFill>
              <a:miter lim="800000"/>
              <a:headEnd/>
              <a:tailEnd/>
            </a:ln>
            <a:effectLst/>
          </p:spPr>
          <p:txBody>
            <a:bodyPr wrap="none" anchor="ctr"/>
            <a:lstStyle/>
            <a:p>
              <a:endParaRPr lang="en-US"/>
            </a:p>
          </p:txBody>
        </p:sp>
      </p:grpSp>
      <p:grpSp>
        <p:nvGrpSpPr>
          <p:cNvPr id="164" name="Group 163"/>
          <p:cNvGrpSpPr/>
          <p:nvPr/>
        </p:nvGrpSpPr>
        <p:grpSpPr>
          <a:xfrm>
            <a:off x="7704454" y="3375080"/>
            <a:ext cx="1166877" cy="927991"/>
            <a:chOff x="7704454" y="3273480"/>
            <a:chExt cx="1166877" cy="927991"/>
          </a:xfrm>
        </p:grpSpPr>
        <p:sp>
          <p:nvSpPr>
            <p:cNvPr id="165" name="AutoShape 48"/>
            <p:cNvSpPr>
              <a:spLocks noChangeArrowheads="1"/>
            </p:cNvSpPr>
            <p:nvPr/>
          </p:nvSpPr>
          <p:spPr bwMode="auto">
            <a:xfrm>
              <a:off x="7782133" y="3273480"/>
              <a:ext cx="1089198" cy="927991"/>
            </a:xfrm>
            <a:prstGeom prst="roundRect">
              <a:avLst>
                <a:gd name="adj" fmla="val 7769"/>
              </a:avLst>
            </a:prstGeom>
            <a:solidFill>
              <a:schemeClr val="bg1"/>
            </a:solidFill>
            <a:ln w="9525" algn="ctr">
              <a:solidFill>
                <a:srgbClr val="4D4D4D"/>
              </a:solidFill>
              <a:round/>
              <a:headEnd/>
              <a:tailEnd/>
            </a:ln>
            <a:effectLst/>
          </p:spPr>
          <p:txBody>
            <a:bodyPr wrap="none" anchor="ctr"/>
            <a:lstStyle/>
            <a:p>
              <a:endParaRPr lang="en-US"/>
            </a:p>
          </p:txBody>
        </p:sp>
        <p:sp>
          <p:nvSpPr>
            <p:cNvPr id="166" name="Text Box 49"/>
            <p:cNvSpPr txBox="1">
              <a:spLocks noChangeArrowheads="1"/>
            </p:cNvSpPr>
            <p:nvPr/>
          </p:nvSpPr>
          <p:spPr bwMode="auto">
            <a:xfrm>
              <a:off x="7869944" y="3403218"/>
              <a:ext cx="945660" cy="549381"/>
            </a:xfrm>
            <a:prstGeom prst="rect">
              <a:avLst/>
            </a:prstGeom>
            <a:noFill/>
            <a:ln w="9525" algn="ctr">
              <a:noFill/>
              <a:miter lim="800000"/>
              <a:headEnd/>
              <a:tailEnd/>
            </a:ln>
            <a:effectLst/>
          </p:spPr>
          <p:txBody>
            <a:bodyPr lIns="0" rIns="0">
              <a:spAutoFit/>
            </a:bodyPr>
            <a:lstStyle/>
            <a:p>
              <a:pPr>
                <a:lnSpc>
                  <a:spcPct val="90000"/>
                </a:lnSpc>
                <a:spcBef>
                  <a:spcPct val="40000"/>
                </a:spcBef>
              </a:pPr>
              <a:r>
                <a:rPr lang="en-US" sz="1100" b="0" dirty="0" err="1"/>
                <a:t>SendApprvPort</a:t>
              </a:r>
              <a:r>
                <a:rPr lang="en-US" sz="1100" b="0" dirty="0"/>
                <a:t>         Operation_1</a:t>
              </a:r>
              <a:br>
                <a:rPr lang="en-US" sz="1100" b="0" dirty="0"/>
              </a:br>
              <a:r>
                <a:rPr lang="en-US" sz="1100" b="0" dirty="0"/>
                <a:t>-&gt; Request</a:t>
              </a:r>
            </a:p>
          </p:txBody>
        </p:sp>
        <p:sp>
          <p:nvSpPr>
            <p:cNvPr id="167" name="Rectangle 62"/>
            <p:cNvSpPr>
              <a:spLocks noChangeArrowheads="1"/>
            </p:cNvSpPr>
            <p:nvPr/>
          </p:nvSpPr>
          <p:spPr bwMode="auto">
            <a:xfrm>
              <a:off x="7704454" y="3682516"/>
              <a:ext cx="140160" cy="162173"/>
            </a:xfrm>
            <a:prstGeom prst="rect">
              <a:avLst/>
            </a:prstGeom>
            <a:solidFill>
              <a:srgbClr val="41A766"/>
            </a:solidFill>
            <a:ln w="9525" algn="ctr">
              <a:solidFill>
                <a:srgbClr val="4D4D4D"/>
              </a:solidFill>
              <a:miter lim="800000"/>
              <a:headEnd/>
              <a:tailEnd/>
            </a:ln>
            <a:effectLst/>
          </p:spPr>
          <p:txBody>
            <a:bodyPr wrap="none" anchor="ctr"/>
            <a:lstStyle/>
            <a:p>
              <a:endParaRPr lang="en-US"/>
            </a:p>
          </p:txBody>
        </p:sp>
        <p:sp>
          <p:nvSpPr>
            <p:cNvPr id="168" name="AutoShape 63"/>
            <p:cNvSpPr>
              <a:spLocks noChangeArrowheads="1"/>
            </p:cNvSpPr>
            <p:nvPr/>
          </p:nvSpPr>
          <p:spPr bwMode="auto">
            <a:xfrm>
              <a:off x="7724718" y="3705941"/>
              <a:ext cx="108075" cy="115323"/>
            </a:xfrm>
            <a:prstGeom prst="homePlate">
              <a:avLst>
                <a:gd name="adj" fmla="val 25000"/>
              </a:avLst>
            </a:prstGeom>
            <a:solidFill>
              <a:srgbClr val="41A766"/>
            </a:solidFill>
            <a:ln w="9525" algn="ctr">
              <a:solidFill>
                <a:srgbClr val="4D4D4D"/>
              </a:solidFill>
              <a:miter lim="800000"/>
              <a:headEnd/>
              <a:tailEnd/>
            </a:ln>
            <a:effectLst/>
          </p:spPr>
          <p:txBody>
            <a:bodyPr wrap="none" anchor="ctr"/>
            <a:lstStyle/>
            <a:p>
              <a:endParaRPr lang="en-US"/>
            </a:p>
          </p:txBody>
        </p:sp>
      </p:grpSp>
      <p:grpSp>
        <p:nvGrpSpPr>
          <p:cNvPr id="169" name="Group 168"/>
          <p:cNvGrpSpPr/>
          <p:nvPr/>
        </p:nvGrpSpPr>
        <p:grpSpPr>
          <a:xfrm>
            <a:off x="5767539" y="1684875"/>
            <a:ext cx="1058801" cy="565804"/>
            <a:chOff x="5767539" y="1583275"/>
            <a:chExt cx="1058801" cy="565804"/>
          </a:xfrm>
        </p:grpSpPr>
        <p:sp>
          <p:nvSpPr>
            <p:cNvPr id="170" name="AutoShape 15"/>
            <p:cNvSpPr>
              <a:spLocks noChangeArrowheads="1"/>
            </p:cNvSpPr>
            <p:nvPr/>
          </p:nvSpPr>
          <p:spPr bwMode="auto">
            <a:xfrm>
              <a:off x="5823265" y="1583275"/>
              <a:ext cx="1003075" cy="392819"/>
            </a:xfrm>
            <a:prstGeom prst="roundRect">
              <a:avLst>
                <a:gd name="adj" fmla="val 16667"/>
              </a:avLst>
            </a:prstGeom>
            <a:solidFill>
              <a:srgbClr val="E8F6E4"/>
            </a:solidFill>
            <a:ln w="9525" algn="ctr">
              <a:solidFill>
                <a:srgbClr val="4D4D4D"/>
              </a:solidFill>
              <a:round/>
              <a:headEnd/>
              <a:tailEnd/>
            </a:ln>
            <a:effectLst/>
          </p:spPr>
          <p:txBody>
            <a:bodyPr wrap="none" bIns="0" anchor="b"/>
            <a:lstStyle/>
            <a:p>
              <a:pPr algn="ctr">
                <a:lnSpc>
                  <a:spcPct val="90000"/>
                </a:lnSpc>
                <a:spcBef>
                  <a:spcPct val="40000"/>
                </a:spcBef>
              </a:pPr>
              <a:r>
                <a:rPr lang="en-US" sz="1100" b="0" dirty="0"/>
                <a:t>Receive PO</a:t>
              </a:r>
            </a:p>
          </p:txBody>
        </p:sp>
        <p:sp>
          <p:nvSpPr>
            <p:cNvPr id="171" name="Rectangle 16"/>
            <p:cNvSpPr>
              <a:spLocks noChangeArrowheads="1"/>
            </p:cNvSpPr>
            <p:nvPr/>
          </p:nvSpPr>
          <p:spPr bwMode="auto">
            <a:xfrm>
              <a:off x="5767539" y="1743646"/>
              <a:ext cx="97943" cy="104512"/>
            </a:xfrm>
            <a:prstGeom prst="rect">
              <a:avLst/>
            </a:prstGeom>
            <a:solidFill>
              <a:srgbClr val="41A766"/>
            </a:solidFill>
            <a:ln w="6350" algn="ctr">
              <a:solidFill>
                <a:srgbClr val="4D4D4D"/>
              </a:solidFill>
              <a:miter lim="800000"/>
              <a:headEnd/>
              <a:tailEnd/>
            </a:ln>
            <a:effectLst/>
          </p:spPr>
          <p:txBody>
            <a:bodyPr wrap="none" anchor="ctr"/>
            <a:lstStyle/>
            <a:p>
              <a:pPr algn="ctr"/>
              <a:endParaRPr lang="en-US" sz="1600"/>
            </a:p>
          </p:txBody>
        </p:sp>
        <p:sp>
          <p:nvSpPr>
            <p:cNvPr id="172" name="Line 21"/>
            <p:cNvSpPr>
              <a:spLocks noChangeShapeType="1"/>
            </p:cNvSpPr>
            <p:nvPr/>
          </p:nvSpPr>
          <p:spPr bwMode="auto">
            <a:xfrm>
              <a:off x="6334935" y="1981500"/>
              <a:ext cx="1689" cy="167579"/>
            </a:xfrm>
            <a:prstGeom prst="line">
              <a:avLst/>
            </a:prstGeom>
            <a:noFill/>
            <a:ln w="9525">
              <a:solidFill>
                <a:schemeClr val="tx1"/>
              </a:solidFill>
              <a:round/>
              <a:headEnd/>
              <a:tailEnd type="triangle" w="med" len="med"/>
            </a:ln>
            <a:effectLst/>
          </p:spPr>
          <p:txBody>
            <a:bodyPr wrap="none" anchor="ctr"/>
            <a:lstStyle/>
            <a:p>
              <a:pPr algn="ctr"/>
              <a:endParaRPr lang="en-US" sz="1600"/>
            </a:p>
          </p:txBody>
        </p:sp>
        <p:grpSp>
          <p:nvGrpSpPr>
            <p:cNvPr id="173" name="Group 64"/>
            <p:cNvGrpSpPr>
              <a:grpSpLocks noChangeAspect="1"/>
            </p:cNvGrpSpPr>
            <p:nvPr/>
          </p:nvGrpSpPr>
          <p:grpSpPr bwMode="auto">
            <a:xfrm>
              <a:off x="6240369" y="1617512"/>
              <a:ext cx="184066" cy="138748"/>
              <a:chOff x="4571" y="90"/>
              <a:chExt cx="462" cy="325"/>
            </a:xfrm>
          </p:grpSpPr>
          <p:sp>
            <p:nvSpPr>
              <p:cNvPr id="176" name="Rectangle 65"/>
              <p:cNvSpPr>
                <a:spLocks noChangeAspect="1" noChangeArrowheads="1"/>
              </p:cNvSpPr>
              <p:nvPr/>
            </p:nvSpPr>
            <p:spPr bwMode="auto">
              <a:xfrm>
                <a:off x="4571" y="91"/>
                <a:ext cx="462" cy="324"/>
              </a:xfrm>
              <a:prstGeom prst="rect">
                <a:avLst/>
              </a:prstGeom>
              <a:solidFill>
                <a:srgbClr val="FFFF99"/>
              </a:solidFill>
              <a:ln w="6350" algn="ctr">
                <a:solidFill>
                  <a:srgbClr val="4D4D4D"/>
                </a:solidFill>
                <a:miter lim="800000"/>
                <a:headEnd/>
                <a:tailEnd/>
              </a:ln>
              <a:effectLst/>
            </p:spPr>
            <p:txBody>
              <a:bodyPr wrap="none" anchor="ctr"/>
              <a:lstStyle/>
              <a:p>
                <a:pPr algn="ctr"/>
                <a:endParaRPr lang="en-US" sz="1600"/>
              </a:p>
            </p:txBody>
          </p:sp>
          <p:sp>
            <p:nvSpPr>
              <p:cNvPr id="177" name="Line 66"/>
              <p:cNvSpPr>
                <a:spLocks noChangeAspect="1" noChangeShapeType="1"/>
              </p:cNvSpPr>
              <p:nvPr/>
            </p:nvSpPr>
            <p:spPr bwMode="auto">
              <a:xfrm flipV="1">
                <a:off x="457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178" name="Line 67"/>
              <p:cNvSpPr>
                <a:spLocks noChangeAspect="1" noChangeShapeType="1"/>
              </p:cNvSpPr>
              <p:nvPr/>
            </p:nvSpPr>
            <p:spPr bwMode="auto">
              <a:xfrm flipH="1" flipV="1">
                <a:off x="479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179" name="AutoShape 68"/>
              <p:cNvSpPr>
                <a:spLocks noChangeAspect="1" noChangeArrowheads="1"/>
              </p:cNvSpPr>
              <p:nvPr/>
            </p:nvSpPr>
            <p:spPr bwMode="auto">
              <a:xfrm flipV="1">
                <a:off x="4571" y="90"/>
                <a:ext cx="462" cy="178"/>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pPr algn="ctr"/>
                <a:endParaRPr lang="en-US" sz="1600"/>
              </a:p>
            </p:txBody>
          </p:sp>
        </p:grpSp>
        <p:sp>
          <p:nvSpPr>
            <p:cNvPr id="174" name="Oval 69"/>
            <p:cNvSpPr>
              <a:spLocks noChangeAspect="1" noChangeArrowheads="1"/>
            </p:cNvSpPr>
            <p:nvPr/>
          </p:nvSpPr>
          <p:spPr bwMode="auto">
            <a:xfrm>
              <a:off x="6358576" y="1675173"/>
              <a:ext cx="75991" cy="90096"/>
            </a:xfrm>
            <a:prstGeom prst="ellipse">
              <a:avLst/>
            </a:prstGeom>
            <a:solidFill>
              <a:schemeClr val="bg1"/>
            </a:solidFill>
            <a:ln w="6350" algn="ctr">
              <a:solidFill>
                <a:srgbClr val="4D4D4D"/>
              </a:solidFill>
              <a:round/>
              <a:headEnd/>
              <a:tailEnd/>
            </a:ln>
            <a:effectLst/>
          </p:spPr>
          <p:txBody>
            <a:bodyPr wrap="none" anchor="ctr"/>
            <a:lstStyle/>
            <a:p>
              <a:pPr algn="ctr"/>
              <a:endParaRPr lang="en-US" sz="1600"/>
            </a:p>
          </p:txBody>
        </p:sp>
        <p:sp>
          <p:nvSpPr>
            <p:cNvPr id="175" name="AutoShape 70"/>
            <p:cNvSpPr>
              <a:spLocks noChangeAspect="1" noChangeArrowheads="1"/>
            </p:cNvSpPr>
            <p:nvPr/>
          </p:nvSpPr>
          <p:spPr bwMode="auto">
            <a:xfrm>
              <a:off x="6373775" y="1698598"/>
              <a:ext cx="52349" cy="43246"/>
            </a:xfrm>
            <a:prstGeom prst="rightArrow">
              <a:avLst>
                <a:gd name="adj1" fmla="val 50000"/>
                <a:gd name="adj2" fmla="val 54896"/>
              </a:avLst>
            </a:prstGeom>
            <a:solidFill>
              <a:srgbClr val="00FF00"/>
            </a:solidFill>
            <a:ln w="3175" algn="ctr">
              <a:solidFill>
                <a:srgbClr val="4D4D4D"/>
              </a:solidFill>
              <a:miter lim="800000"/>
              <a:headEnd/>
              <a:tailEnd/>
            </a:ln>
            <a:effectLst/>
          </p:spPr>
          <p:txBody>
            <a:bodyPr wrap="none" anchor="ctr"/>
            <a:lstStyle/>
            <a:p>
              <a:pPr algn="ctr"/>
              <a:endParaRPr lang="en-US" sz="1600"/>
            </a:p>
          </p:txBody>
        </p:sp>
      </p:grpSp>
      <p:grpSp>
        <p:nvGrpSpPr>
          <p:cNvPr id="180" name="Group 179"/>
          <p:cNvGrpSpPr/>
          <p:nvPr/>
        </p:nvGrpSpPr>
        <p:grpSpPr>
          <a:xfrm>
            <a:off x="5238982" y="4281447"/>
            <a:ext cx="1011519" cy="382008"/>
            <a:chOff x="5238982" y="4179847"/>
            <a:chExt cx="1011519" cy="382008"/>
          </a:xfrm>
        </p:grpSpPr>
        <p:sp>
          <p:nvSpPr>
            <p:cNvPr id="181" name="AutoShape 56"/>
            <p:cNvSpPr>
              <a:spLocks noChangeArrowheads="1"/>
            </p:cNvSpPr>
            <p:nvPr/>
          </p:nvSpPr>
          <p:spPr bwMode="auto">
            <a:xfrm>
              <a:off x="5301463" y="4179847"/>
              <a:ext cx="949038" cy="382008"/>
            </a:xfrm>
            <a:prstGeom prst="roundRect">
              <a:avLst>
                <a:gd name="adj" fmla="val 16667"/>
              </a:avLst>
            </a:prstGeom>
            <a:solidFill>
              <a:srgbClr val="E8F6E4"/>
            </a:solidFill>
            <a:ln w="9525" algn="ctr">
              <a:solidFill>
                <a:srgbClr val="4D4D4D"/>
              </a:solidFill>
              <a:round/>
              <a:headEnd/>
              <a:tailEnd/>
            </a:ln>
            <a:effectLst/>
          </p:spPr>
          <p:txBody>
            <a:bodyPr wrap="none" bIns="0" anchor="b"/>
            <a:lstStyle/>
            <a:p>
              <a:pPr algn="ctr">
                <a:lnSpc>
                  <a:spcPct val="90000"/>
                </a:lnSpc>
                <a:spcBef>
                  <a:spcPct val="40000"/>
                </a:spcBef>
              </a:pPr>
              <a:r>
                <a:rPr lang="en-US" sz="1100" b="0"/>
                <a:t>Send_Denied</a:t>
              </a:r>
            </a:p>
          </p:txBody>
        </p:sp>
        <p:sp>
          <p:nvSpPr>
            <p:cNvPr id="182" name="Rectangle 60"/>
            <p:cNvSpPr>
              <a:spLocks noChangeArrowheads="1"/>
            </p:cNvSpPr>
            <p:nvPr/>
          </p:nvSpPr>
          <p:spPr bwMode="auto">
            <a:xfrm>
              <a:off x="5238982" y="4314992"/>
              <a:ext cx="108075" cy="113521"/>
            </a:xfrm>
            <a:prstGeom prst="rect">
              <a:avLst/>
            </a:prstGeom>
            <a:solidFill>
              <a:srgbClr val="41A766"/>
            </a:solidFill>
            <a:ln w="6350" algn="ctr">
              <a:solidFill>
                <a:srgbClr val="4D4D4D"/>
              </a:solidFill>
              <a:miter lim="800000"/>
              <a:headEnd/>
              <a:tailEnd/>
            </a:ln>
            <a:effectLst/>
          </p:spPr>
          <p:txBody>
            <a:bodyPr wrap="none" anchor="ctr"/>
            <a:lstStyle/>
            <a:p>
              <a:pPr algn="ctr"/>
              <a:endParaRPr lang="en-US" sz="1600"/>
            </a:p>
          </p:txBody>
        </p:sp>
        <p:grpSp>
          <p:nvGrpSpPr>
            <p:cNvPr id="183" name="Group 78"/>
            <p:cNvGrpSpPr>
              <a:grpSpLocks/>
            </p:cNvGrpSpPr>
            <p:nvPr/>
          </p:nvGrpSpPr>
          <p:grpSpPr bwMode="auto">
            <a:xfrm>
              <a:off x="5608803" y="4210480"/>
              <a:ext cx="216151" cy="133342"/>
              <a:chOff x="4571" y="90"/>
              <a:chExt cx="462" cy="325"/>
            </a:xfrm>
          </p:grpSpPr>
          <p:sp>
            <p:nvSpPr>
              <p:cNvPr id="186" name="Rectangle 79"/>
              <p:cNvSpPr>
                <a:spLocks noChangeArrowheads="1"/>
              </p:cNvSpPr>
              <p:nvPr/>
            </p:nvSpPr>
            <p:spPr bwMode="auto">
              <a:xfrm>
                <a:off x="4571" y="91"/>
                <a:ext cx="462" cy="324"/>
              </a:xfrm>
              <a:prstGeom prst="rect">
                <a:avLst/>
              </a:prstGeom>
              <a:solidFill>
                <a:srgbClr val="FFFF99"/>
              </a:solidFill>
              <a:ln w="6350" algn="ctr">
                <a:solidFill>
                  <a:srgbClr val="4D4D4D"/>
                </a:solidFill>
                <a:miter lim="800000"/>
                <a:headEnd/>
                <a:tailEnd/>
              </a:ln>
              <a:effectLst/>
            </p:spPr>
            <p:txBody>
              <a:bodyPr wrap="none" anchor="ctr"/>
              <a:lstStyle/>
              <a:p>
                <a:pPr algn="ctr"/>
                <a:endParaRPr lang="en-US" sz="1600"/>
              </a:p>
            </p:txBody>
          </p:sp>
          <p:sp>
            <p:nvSpPr>
              <p:cNvPr id="187" name="Line 80"/>
              <p:cNvSpPr>
                <a:spLocks noChangeShapeType="1"/>
              </p:cNvSpPr>
              <p:nvPr/>
            </p:nvSpPr>
            <p:spPr bwMode="auto">
              <a:xfrm flipV="1">
                <a:off x="457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188" name="Line 81"/>
              <p:cNvSpPr>
                <a:spLocks noChangeShapeType="1"/>
              </p:cNvSpPr>
              <p:nvPr/>
            </p:nvSpPr>
            <p:spPr bwMode="auto">
              <a:xfrm flipH="1" flipV="1">
                <a:off x="479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189" name="AutoShape 82"/>
              <p:cNvSpPr>
                <a:spLocks noChangeArrowheads="1"/>
              </p:cNvSpPr>
              <p:nvPr/>
            </p:nvSpPr>
            <p:spPr bwMode="auto">
              <a:xfrm flipV="1">
                <a:off x="4571" y="90"/>
                <a:ext cx="462" cy="178"/>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pPr algn="ctr"/>
                <a:endParaRPr lang="en-US" sz="1600"/>
              </a:p>
            </p:txBody>
          </p:sp>
        </p:grpSp>
        <p:sp>
          <p:nvSpPr>
            <p:cNvPr id="184" name="Oval 83"/>
            <p:cNvSpPr>
              <a:spLocks noChangeArrowheads="1"/>
            </p:cNvSpPr>
            <p:nvPr/>
          </p:nvSpPr>
          <p:spPr bwMode="auto">
            <a:xfrm>
              <a:off x="5747275" y="4264538"/>
              <a:ext cx="89500" cy="88294"/>
            </a:xfrm>
            <a:prstGeom prst="ellipse">
              <a:avLst/>
            </a:prstGeom>
            <a:solidFill>
              <a:schemeClr val="bg1"/>
            </a:solidFill>
            <a:ln w="6350" algn="ctr">
              <a:solidFill>
                <a:srgbClr val="4D4D4D"/>
              </a:solidFill>
              <a:round/>
              <a:headEnd/>
              <a:tailEnd/>
            </a:ln>
            <a:effectLst/>
          </p:spPr>
          <p:txBody>
            <a:bodyPr wrap="none" anchor="ctr"/>
            <a:lstStyle/>
            <a:p>
              <a:pPr algn="ctr"/>
              <a:endParaRPr lang="en-US" sz="1600"/>
            </a:p>
          </p:txBody>
        </p:sp>
        <p:sp>
          <p:nvSpPr>
            <p:cNvPr id="185" name="AutoShape 84"/>
            <p:cNvSpPr>
              <a:spLocks noChangeArrowheads="1"/>
            </p:cNvSpPr>
            <p:nvPr/>
          </p:nvSpPr>
          <p:spPr bwMode="auto">
            <a:xfrm flipH="1">
              <a:off x="5764161" y="4289765"/>
              <a:ext cx="62481" cy="41444"/>
            </a:xfrm>
            <a:prstGeom prst="rightArrow">
              <a:avLst>
                <a:gd name="adj1" fmla="val 50000"/>
                <a:gd name="adj2" fmla="val 68370"/>
              </a:avLst>
            </a:prstGeom>
            <a:solidFill>
              <a:srgbClr val="006600"/>
            </a:solidFill>
            <a:ln w="3175" algn="ctr">
              <a:solidFill>
                <a:srgbClr val="4D4D4D"/>
              </a:solidFill>
              <a:miter lim="800000"/>
              <a:headEnd/>
              <a:tailEnd/>
            </a:ln>
            <a:effectLst/>
          </p:spPr>
          <p:txBody>
            <a:bodyPr wrap="none" anchor="ctr"/>
            <a:lstStyle/>
            <a:p>
              <a:pPr algn="ctr"/>
              <a:endParaRPr lang="en-US" sz="1600"/>
            </a:p>
          </p:txBody>
        </p:sp>
      </p:grpSp>
      <p:sp>
        <p:nvSpPr>
          <p:cNvPr id="190" name="AutoShape 85"/>
          <p:cNvSpPr>
            <a:spLocks noChangeArrowheads="1"/>
          </p:cNvSpPr>
          <p:nvPr/>
        </p:nvSpPr>
        <p:spPr bwMode="auto">
          <a:xfrm>
            <a:off x="242887" y="1485900"/>
            <a:ext cx="3225800" cy="3152927"/>
          </a:xfrm>
          <a:prstGeom prst="roundRect">
            <a:avLst>
              <a:gd name="adj" fmla="val 3132"/>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Orchestration Designer</a:t>
            </a:r>
          </a:p>
        </p:txBody>
      </p:sp>
      <p:sp>
        <p:nvSpPr>
          <p:cNvPr id="191" name="AutoShape 86"/>
          <p:cNvSpPr>
            <a:spLocks noChangeArrowheads="1"/>
          </p:cNvSpPr>
          <p:nvPr/>
        </p:nvSpPr>
        <p:spPr bwMode="auto">
          <a:xfrm>
            <a:off x="471487" y="1857448"/>
            <a:ext cx="2768600" cy="2588574"/>
          </a:xfrm>
          <a:prstGeom prst="roundRect">
            <a:avLst>
              <a:gd name="adj" fmla="val 2648"/>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5"/>
              </a:buBlip>
            </a:pPr>
            <a:r>
              <a:rPr lang="en-US" sz="1600"/>
              <a:t>Is a visual design environment</a:t>
            </a:r>
          </a:p>
          <a:p>
            <a:pPr marL="231775" indent="-231775" algn="l">
              <a:lnSpc>
                <a:spcPct val="90000"/>
              </a:lnSpc>
              <a:spcBef>
                <a:spcPct val="40000"/>
              </a:spcBef>
              <a:buClr>
                <a:srgbClr val="8DACD0"/>
              </a:buClr>
              <a:buSzPct val="80000"/>
              <a:buFont typeface="Wingdings" pitchFamily="2" charset="2"/>
              <a:buBlip>
                <a:blip r:embed="rId5"/>
              </a:buBlip>
            </a:pPr>
            <a:r>
              <a:rPr lang="en-US" sz="1600"/>
              <a:t>Provides implementation shapes for modeling automated business processes</a:t>
            </a:r>
          </a:p>
          <a:p>
            <a:pPr marL="231775" indent="-231775" algn="l">
              <a:lnSpc>
                <a:spcPct val="90000"/>
              </a:lnSpc>
              <a:spcBef>
                <a:spcPct val="40000"/>
              </a:spcBef>
              <a:buClr>
                <a:srgbClr val="8DACD0"/>
              </a:buClr>
              <a:buSzPct val="80000"/>
              <a:buFont typeface="Wingdings" pitchFamily="2" charset="2"/>
              <a:buBlip>
                <a:blip r:embed="rId5"/>
              </a:buBlip>
            </a:pPr>
            <a:r>
              <a:rPr lang="en-US" sz="1600"/>
              <a:t>Saves business process model for later compilation</a:t>
            </a:r>
          </a:p>
        </p:txBody>
      </p:sp>
      <p:grpSp>
        <p:nvGrpSpPr>
          <p:cNvPr id="192" name="Group 191"/>
          <p:cNvGrpSpPr/>
          <p:nvPr/>
        </p:nvGrpSpPr>
        <p:grpSpPr>
          <a:xfrm>
            <a:off x="242888" y="4857751"/>
            <a:ext cx="3227388" cy="1754188"/>
            <a:chOff x="242888" y="4819651"/>
            <a:chExt cx="3227388" cy="1754188"/>
          </a:xfrm>
        </p:grpSpPr>
        <p:sp>
          <p:nvSpPr>
            <p:cNvPr id="193" name="AutoShape 87"/>
            <p:cNvSpPr>
              <a:spLocks noChangeArrowheads="1"/>
            </p:cNvSpPr>
            <p:nvPr/>
          </p:nvSpPr>
          <p:spPr bwMode="auto">
            <a:xfrm>
              <a:off x="242888" y="4819651"/>
              <a:ext cx="3227388" cy="1754188"/>
            </a:xfrm>
            <a:prstGeom prst="roundRect">
              <a:avLst>
                <a:gd name="adj" fmla="val 650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BizTalk Orchestration</a:t>
              </a:r>
            </a:p>
          </p:txBody>
        </p:sp>
        <p:sp>
          <p:nvSpPr>
            <p:cNvPr id="194" name="AutoShape 88"/>
            <p:cNvSpPr>
              <a:spLocks noChangeArrowheads="1"/>
            </p:cNvSpPr>
            <p:nvPr/>
          </p:nvSpPr>
          <p:spPr bwMode="auto">
            <a:xfrm>
              <a:off x="471488" y="5244072"/>
              <a:ext cx="2770188" cy="1080528"/>
            </a:xfrm>
            <a:prstGeom prst="roundRect">
              <a:avLst>
                <a:gd name="adj" fmla="val 7084"/>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5"/>
                </a:buBlip>
              </a:pPr>
              <a:r>
                <a:rPr lang="en-US" sz="1600"/>
                <a:t>Is a run-time engine</a:t>
              </a:r>
            </a:p>
            <a:p>
              <a:pPr marL="231775" indent="-231775" algn="l">
                <a:lnSpc>
                  <a:spcPct val="90000"/>
                </a:lnSpc>
                <a:spcBef>
                  <a:spcPct val="40000"/>
                </a:spcBef>
                <a:buClr>
                  <a:srgbClr val="8DACD0"/>
                </a:buClr>
                <a:buSzPct val="80000"/>
                <a:buFont typeface="Wingdings" pitchFamily="2" charset="2"/>
                <a:buBlip>
                  <a:blip r:embed="rId5"/>
                </a:buBlip>
              </a:pPr>
              <a:r>
                <a:rPr lang="en-US" sz="1600"/>
                <a:t>Executes business processes</a:t>
              </a:r>
            </a:p>
          </p:txBody>
        </p:sp>
      </p:grpSp>
      <p:sp>
        <p:nvSpPr>
          <p:cNvPr id="196" name="Text Box 94"/>
          <p:cNvSpPr txBox="1">
            <a:spLocks noChangeArrowheads="1"/>
          </p:cNvSpPr>
          <p:nvPr/>
        </p:nvSpPr>
        <p:spPr bwMode="auto">
          <a:xfrm>
            <a:off x="4219020" y="5525815"/>
            <a:ext cx="1836737" cy="535531"/>
          </a:xfrm>
          <a:prstGeom prst="rect">
            <a:avLst/>
          </a:prstGeom>
          <a:solidFill>
            <a:schemeClr val="bg1"/>
          </a:solidFill>
          <a:ln w="9525" algn="ctr">
            <a:solidFill>
              <a:schemeClr val="tx1"/>
            </a:solidFill>
            <a:miter lim="800000"/>
            <a:headEnd/>
            <a:tailEnd/>
          </a:ln>
          <a:effectLst/>
        </p:spPr>
        <p:txBody>
          <a:bodyPr>
            <a:spAutoFit/>
          </a:bodyPr>
          <a:lstStyle/>
          <a:p>
            <a:pPr algn="ctr">
              <a:lnSpc>
                <a:spcPct val="90000"/>
              </a:lnSpc>
              <a:spcBef>
                <a:spcPct val="40000"/>
              </a:spcBef>
            </a:pPr>
            <a:r>
              <a:rPr lang="en-US" sz="1600"/>
              <a:t>Compile and Deploy</a:t>
            </a:r>
          </a:p>
        </p:txBody>
      </p:sp>
      <p:grpSp>
        <p:nvGrpSpPr>
          <p:cNvPr id="197" name="Group 196"/>
          <p:cNvGrpSpPr/>
          <p:nvPr/>
        </p:nvGrpSpPr>
        <p:grpSpPr>
          <a:xfrm>
            <a:off x="6491982" y="3221916"/>
            <a:ext cx="1013207" cy="1443341"/>
            <a:chOff x="6491982" y="3120316"/>
            <a:chExt cx="1013207" cy="1443341"/>
          </a:xfrm>
        </p:grpSpPr>
        <p:grpSp>
          <p:nvGrpSpPr>
            <p:cNvPr id="198" name="Group 197"/>
            <p:cNvGrpSpPr/>
            <p:nvPr/>
          </p:nvGrpSpPr>
          <p:grpSpPr>
            <a:xfrm>
              <a:off x="6491982" y="3120316"/>
              <a:ext cx="1013207" cy="1443341"/>
              <a:chOff x="6491982" y="3120316"/>
              <a:chExt cx="1013207" cy="1443341"/>
            </a:xfrm>
          </p:grpSpPr>
          <p:sp>
            <p:nvSpPr>
              <p:cNvPr id="206" name="Line 55"/>
              <p:cNvSpPr>
                <a:spLocks noChangeShapeType="1"/>
              </p:cNvSpPr>
              <p:nvPr/>
            </p:nvSpPr>
            <p:spPr bwMode="auto">
              <a:xfrm>
                <a:off x="6978322" y="3507730"/>
                <a:ext cx="0" cy="1055927"/>
              </a:xfrm>
              <a:prstGeom prst="line">
                <a:avLst/>
              </a:prstGeom>
              <a:noFill/>
              <a:ln w="9525">
                <a:solidFill>
                  <a:schemeClr val="tx1"/>
                </a:solidFill>
                <a:round/>
                <a:headEnd/>
                <a:tailEnd/>
              </a:ln>
              <a:effectLst/>
            </p:spPr>
            <p:txBody>
              <a:bodyPr wrap="none" anchor="ctr"/>
              <a:lstStyle/>
              <a:p>
                <a:pPr algn="ctr"/>
                <a:endParaRPr lang="en-US" sz="1600"/>
              </a:p>
            </p:txBody>
          </p:sp>
          <p:grpSp>
            <p:nvGrpSpPr>
              <p:cNvPr id="207" name="Group 206"/>
              <p:cNvGrpSpPr/>
              <p:nvPr/>
            </p:nvGrpSpPr>
            <p:grpSpPr>
              <a:xfrm>
                <a:off x="6491982" y="3120316"/>
                <a:ext cx="1013207" cy="389216"/>
                <a:chOff x="6491982" y="3120316"/>
                <a:chExt cx="1013207" cy="389216"/>
              </a:xfrm>
            </p:grpSpPr>
            <p:sp>
              <p:nvSpPr>
                <p:cNvPr id="208" name="AutoShape 47"/>
                <p:cNvSpPr>
                  <a:spLocks noChangeArrowheads="1"/>
                </p:cNvSpPr>
                <p:nvPr/>
              </p:nvSpPr>
              <p:spPr bwMode="auto">
                <a:xfrm>
                  <a:off x="6491982" y="3120316"/>
                  <a:ext cx="962547" cy="389216"/>
                </a:xfrm>
                <a:prstGeom prst="roundRect">
                  <a:avLst>
                    <a:gd name="adj" fmla="val 16667"/>
                  </a:avLst>
                </a:prstGeom>
                <a:solidFill>
                  <a:srgbClr val="E8F6E4"/>
                </a:solidFill>
                <a:ln w="9525" algn="ctr">
                  <a:solidFill>
                    <a:srgbClr val="4D4D4D"/>
                  </a:solidFill>
                  <a:round/>
                  <a:headEnd/>
                  <a:tailEnd/>
                </a:ln>
                <a:effectLst/>
              </p:spPr>
              <p:txBody>
                <a:bodyPr wrap="none" bIns="0" anchor="b"/>
                <a:lstStyle/>
                <a:p>
                  <a:pPr algn="ctr">
                    <a:lnSpc>
                      <a:spcPct val="90000"/>
                    </a:lnSpc>
                    <a:spcBef>
                      <a:spcPct val="40000"/>
                    </a:spcBef>
                  </a:pPr>
                  <a:r>
                    <a:rPr lang="en-US" sz="1100" b="0"/>
                    <a:t>Send_Approve</a:t>
                  </a:r>
                </a:p>
              </p:txBody>
            </p:sp>
            <p:sp>
              <p:nvSpPr>
                <p:cNvPr id="209" name="Rectangle 61"/>
                <p:cNvSpPr>
                  <a:spLocks noChangeArrowheads="1"/>
                </p:cNvSpPr>
                <p:nvPr/>
              </p:nvSpPr>
              <p:spPr bwMode="auto">
                <a:xfrm>
                  <a:off x="7397114" y="3195997"/>
                  <a:ext cx="108075" cy="113521"/>
                </a:xfrm>
                <a:prstGeom prst="rect">
                  <a:avLst/>
                </a:prstGeom>
                <a:solidFill>
                  <a:srgbClr val="41A766"/>
                </a:solidFill>
                <a:ln w="6350" algn="ctr">
                  <a:solidFill>
                    <a:srgbClr val="4D4D4D"/>
                  </a:solidFill>
                  <a:miter lim="800000"/>
                  <a:headEnd/>
                  <a:tailEnd/>
                </a:ln>
                <a:effectLst/>
              </p:spPr>
              <p:txBody>
                <a:bodyPr wrap="none" anchor="ctr"/>
                <a:lstStyle/>
                <a:p>
                  <a:pPr algn="ctr"/>
                  <a:endParaRPr lang="en-US" sz="1600"/>
                </a:p>
              </p:txBody>
            </p:sp>
          </p:grpSp>
        </p:grpSp>
        <p:grpSp>
          <p:nvGrpSpPr>
            <p:cNvPr id="199" name="Group 71"/>
            <p:cNvGrpSpPr>
              <a:grpSpLocks/>
            </p:cNvGrpSpPr>
            <p:nvPr/>
          </p:nvGrpSpPr>
          <p:grpSpPr bwMode="auto">
            <a:xfrm>
              <a:off x="6895576" y="3159958"/>
              <a:ext cx="216151" cy="133342"/>
              <a:chOff x="4571" y="90"/>
              <a:chExt cx="462" cy="325"/>
            </a:xfrm>
          </p:grpSpPr>
          <p:sp>
            <p:nvSpPr>
              <p:cNvPr id="202" name="Rectangle 72"/>
              <p:cNvSpPr>
                <a:spLocks noChangeArrowheads="1"/>
              </p:cNvSpPr>
              <p:nvPr/>
            </p:nvSpPr>
            <p:spPr bwMode="auto">
              <a:xfrm>
                <a:off x="4571" y="91"/>
                <a:ext cx="462" cy="324"/>
              </a:xfrm>
              <a:prstGeom prst="rect">
                <a:avLst/>
              </a:prstGeom>
              <a:solidFill>
                <a:srgbClr val="FFFF99"/>
              </a:solidFill>
              <a:ln w="6350" algn="ctr">
                <a:solidFill>
                  <a:srgbClr val="4D4D4D"/>
                </a:solidFill>
                <a:miter lim="800000"/>
                <a:headEnd/>
                <a:tailEnd/>
              </a:ln>
              <a:effectLst/>
            </p:spPr>
            <p:txBody>
              <a:bodyPr wrap="none" anchor="ctr"/>
              <a:lstStyle/>
              <a:p>
                <a:pPr algn="ctr"/>
                <a:endParaRPr lang="en-US" sz="1600"/>
              </a:p>
            </p:txBody>
          </p:sp>
          <p:sp>
            <p:nvSpPr>
              <p:cNvPr id="203" name="Line 73"/>
              <p:cNvSpPr>
                <a:spLocks noChangeShapeType="1"/>
              </p:cNvSpPr>
              <p:nvPr/>
            </p:nvSpPr>
            <p:spPr bwMode="auto">
              <a:xfrm flipV="1">
                <a:off x="457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204" name="Line 74"/>
              <p:cNvSpPr>
                <a:spLocks noChangeShapeType="1"/>
              </p:cNvSpPr>
              <p:nvPr/>
            </p:nvSpPr>
            <p:spPr bwMode="auto">
              <a:xfrm flipH="1" flipV="1">
                <a:off x="4791" y="212"/>
                <a:ext cx="241" cy="145"/>
              </a:xfrm>
              <a:prstGeom prst="line">
                <a:avLst/>
              </a:prstGeom>
              <a:noFill/>
              <a:ln w="6350">
                <a:solidFill>
                  <a:srgbClr val="4D4D4D"/>
                </a:solidFill>
                <a:round/>
                <a:headEnd/>
                <a:tailEnd/>
              </a:ln>
              <a:effectLst/>
            </p:spPr>
            <p:txBody>
              <a:bodyPr wrap="none" anchor="ctr"/>
              <a:lstStyle/>
              <a:p>
                <a:pPr algn="ctr"/>
                <a:endParaRPr lang="en-US" sz="1600"/>
              </a:p>
            </p:txBody>
          </p:sp>
          <p:sp>
            <p:nvSpPr>
              <p:cNvPr id="205" name="AutoShape 75"/>
              <p:cNvSpPr>
                <a:spLocks noChangeArrowheads="1"/>
              </p:cNvSpPr>
              <p:nvPr/>
            </p:nvSpPr>
            <p:spPr bwMode="auto">
              <a:xfrm flipV="1">
                <a:off x="4571" y="90"/>
                <a:ext cx="462" cy="178"/>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pPr algn="ctr"/>
                <a:endParaRPr lang="en-US" sz="1600"/>
              </a:p>
            </p:txBody>
          </p:sp>
        </p:grpSp>
        <p:sp>
          <p:nvSpPr>
            <p:cNvPr id="200" name="Oval 76"/>
            <p:cNvSpPr>
              <a:spLocks noChangeArrowheads="1"/>
            </p:cNvSpPr>
            <p:nvPr/>
          </p:nvSpPr>
          <p:spPr bwMode="auto">
            <a:xfrm>
              <a:off x="7034048" y="3214016"/>
              <a:ext cx="89500" cy="88294"/>
            </a:xfrm>
            <a:prstGeom prst="ellipse">
              <a:avLst/>
            </a:prstGeom>
            <a:solidFill>
              <a:schemeClr val="bg1"/>
            </a:solidFill>
            <a:ln w="6350" algn="ctr">
              <a:solidFill>
                <a:srgbClr val="4D4D4D"/>
              </a:solidFill>
              <a:round/>
              <a:headEnd/>
              <a:tailEnd/>
            </a:ln>
            <a:effectLst/>
          </p:spPr>
          <p:txBody>
            <a:bodyPr wrap="none" anchor="ctr"/>
            <a:lstStyle/>
            <a:p>
              <a:pPr algn="ctr"/>
              <a:endParaRPr lang="en-US" sz="1600"/>
            </a:p>
          </p:txBody>
        </p:sp>
        <p:sp>
          <p:nvSpPr>
            <p:cNvPr id="201" name="AutoShape 77"/>
            <p:cNvSpPr>
              <a:spLocks noChangeArrowheads="1"/>
            </p:cNvSpPr>
            <p:nvPr/>
          </p:nvSpPr>
          <p:spPr bwMode="auto">
            <a:xfrm flipH="1">
              <a:off x="7050935" y="3239243"/>
              <a:ext cx="62481" cy="41444"/>
            </a:xfrm>
            <a:prstGeom prst="rightArrow">
              <a:avLst>
                <a:gd name="adj1" fmla="val 50000"/>
                <a:gd name="adj2" fmla="val 68370"/>
              </a:avLst>
            </a:prstGeom>
            <a:solidFill>
              <a:srgbClr val="006600"/>
            </a:solidFill>
            <a:ln w="3175" algn="ctr">
              <a:solidFill>
                <a:srgbClr val="4D4D4D"/>
              </a:solidFill>
              <a:miter lim="800000"/>
              <a:headEnd/>
              <a:tailEnd/>
            </a:ln>
            <a:effectLst/>
          </p:spPr>
          <p:txBody>
            <a:bodyPr wrap="none" anchor="ctr"/>
            <a:lstStyle/>
            <a:p>
              <a:pPr algn="ctr"/>
              <a:endParaRPr lang="en-US" sz="1600"/>
            </a:p>
          </p:txBody>
        </p:sp>
      </p:grpSp>
      <p:sp>
        <p:nvSpPr>
          <p:cNvPr id="195" name="Freeform 89"/>
          <p:cNvSpPr>
            <a:spLocks/>
          </p:cNvSpPr>
          <p:nvPr/>
        </p:nvSpPr>
        <p:spPr bwMode="auto">
          <a:xfrm rot="14265388" flipH="1">
            <a:off x="5406660" y="5130937"/>
            <a:ext cx="1434906" cy="482600"/>
          </a:xfrm>
          <a:custGeom>
            <a:avLst/>
            <a:gdLst/>
            <a:ahLst/>
            <a:cxnLst>
              <a:cxn ang="0">
                <a:pos x="1544" y="358"/>
              </a:cxn>
              <a:cxn ang="0">
                <a:pos x="1531" y="338"/>
              </a:cxn>
              <a:cxn ang="0">
                <a:pos x="1500" y="299"/>
              </a:cxn>
              <a:cxn ang="0">
                <a:pos x="1466" y="263"/>
              </a:cxn>
              <a:cxn ang="0">
                <a:pos x="1425" y="228"/>
              </a:cxn>
              <a:cxn ang="0">
                <a:pos x="1382" y="195"/>
              </a:cxn>
              <a:cxn ang="0">
                <a:pos x="1332" y="163"/>
              </a:cxn>
              <a:cxn ang="0">
                <a:pos x="1280" y="134"/>
              </a:cxn>
              <a:cxn ang="0">
                <a:pos x="1225" y="108"/>
              </a:cxn>
              <a:cxn ang="0">
                <a:pos x="1164" y="85"/>
              </a:cxn>
              <a:cxn ang="0">
                <a:pos x="1102" y="63"/>
              </a:cxn>
              <a:cxn ang="0">
                <a:pos x="1037" y="44"/>
              </a:cxn>
              <a:cxn ang="0">
                <a:pos x="967" y="29"/>
              </a:cxn>
              <a:cxn ang="0">
                <a:pos x="896" y="18"/>
              </a:cxn>
              <a:cxn ang="0">
                <a:pos x="824" y="8"/>
              </a:cxn>
              <a:cxn ang="0">
                <a:pos x="767" y="3"/>
              </a:cxn>
              <a:cxn ang="0">
                <a:pos x="709" y="2"/>
              </a:cxn>
              <a:cxn ang="0">
                <a:pos x="622" y="2"/>
              </a:cxn>
              <a:cxn ang="0">
                <a:pos x="573" y="3"/>
              </a:cxn>
              <a:cxn ang="0">
                <a:pos x="479" y="12"/>
              </a:cxn>
              <a:cxn ang="0">
                <a:pos x="432" y="19"/>
              </a:cxn>
              <a:cxn ang="0">
                <a:pos x="344" y="35"/>
              </a:cxn>
              <a:cxn ang="0">
                <a:pos x="258" y="57"/>
              </a:cxn>
              <a:cxn ang="0">
                <a:pos x="177" y="85"/>
              </a:cxn>
              <a:cxn ang="0">
                <a:pos x="102" y="115"/>
              </a:cxn>
              <a:cxn ang="0">
                <a:pos x="32" y="150"/>
              </a:cxn>
              <a:cxn ang="0">
                <a:pos x="31" y="154"/>
              </a:cxn>
              <a:cxn ang="0">
                <a:pos x="95" y="129"/>
              </a:cxn>
              <a:cxn ang="0">
                <a:pos x="163" y="106"/>
              </a:cxn>
              <a:cxn ang="0">
                <a:pos x="197" y="96"/>
              </a:cxn>
              <a:cxn ang="0">
                <a:pos x="270" y="80"/>
              </a:cxn>
              <a:cxn ang="0">
                <a:pos x="345" y="66"/>
              </a:cxn>
              <a:cxn ang="0">
                <a:pos x="422" y="56"/>
              </a:cxn>
              <a:cxn ang="0">
                <a:pos x="503" y="50"/>
              </a:cxn>
              <a:cxn ang="0">
                <a:pos x="584" y="47"/>
              </a:cxn>
              <a:cxn ang="0">
                <a:pos x="661" y="50"/>
              </a:cxn>
              <a:cxn ang="0">
                <a:pos x="735" y="54"/>
              </a:cxn>
              <a:cxn ang="0">
                <a:pos x="808" y="63"/>
              </a:cxn>
              <a:cxn ang="0">
                <a:pos x="879" y="74"/>
              </a:cxn>
              <a:cxn ang="0">
                <a:pos x="947" y="90"/>
              </a:cxn>
              <a:cxn ang="0">
                <a:pos x="1012" y="108"/>
              </a:cxn>
              <a:cxn ang="0">
                <a:pos x="1074" y="128"/>
              </a:cxn>
              <a:cxn ang="0">
                <a:pos x="1134" y="153"/>
              </a:cxn>
              <a:cxn ang="0">
                <a:pos x="1189" y="177"/>
              </a:cxn>
              <a:cxn ang="0">
                <a:pos x="1241" y="206"/>
              </a:cxn>
              <a:cxn ang="0">
                <a:pos x="1290" y="237"/>
              </a:cxn>
              <a:cxn ang="0">
                <a:pos x="1334" y="269"/>
              </a:cxn>
              <a:cxn ang="0">
                <a:pos x="1374" y="303"/>
              </a:cxn>
              <a:cxn ang="0">
                <a:pos x="1409" y="340"/>
              </a:cxn>
              <a:cxn ang="0">
                <a:pos x="1440" y="379"/>
              </a:cxn>
              <a:cxn ang="0">
                <a:pos x="1466" y="418"/>
              </a:cxn>
              <a:cxn ang="0">
                <a:pos x="1409" y="427"/>
              </a:cxn>
              <a:cxn ang="0">
                <a:pos x="1599" y="338"/>
              </a:cxn>
            </a:cxnLst>
            <a:rect l="0" t="0" r="r" b="b"/>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75000"/>
            </a:srgbClr>
          </a:solidFill>
          <a:ln w="9525">
            <a:noFill/>
            <a:round/>
            <a:headEnd/>
            <a:tailEnd/>
          </a:ln>
        </p:spPr>
        <p:txBody>
          <a:bodyPr/>
          <a:lstStyle/>
          <a:p>
            <a:endParaRPr lang="en-US"/>
          </a:p>
        </p:txBody>
      </p:sp>
    </p:spTree>
    <p:extLst>
      <p:ext uri="{BB962C8B-B14F-4D97-AF65-F5344CB8AC3E}">
        <p14:creationId xmlns:p14="http://schemas.microsoft.com/office/powerpoint/2010/main" val="2211563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500" fill="hold"/>
                                        <p:tgtEl>
                                          <p:spTgt spid="124"/>
                                        </p:tgtEl>
                                        <p:attrNameLst>
                                          <p:attrName>ppt_x</p:attrName>
                                        </p:attrNameLst>
                                      </p:cBhvr>
                                      <p:tavLst>
                                        <p:tav tm="0">
                                          <p:val>
                                            <p:strVal val="0-#ppt_w/2"/>
                                          </p:val>
                                        </p:tav>
                                        <p:tav tm="100000">
                                          <p:val>
                                            <p:strVal val="#ppt_x"/>
                                          </p:val>
                                        </p:tav>
                                      </p:tavLst>
                                    </p:anim>
                                    <p:anim calcmode="lin" valueType="num">
                                      <p:cBhvr additive="base">
                                        <p:cTn id="8" dur="500" fill="hold"/>
                                        <p:tgtEl>
                                          <p:spTgt spid="1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59"/>
                                        </p:tgtEl>
                                        <p:attrNameLst>
                                          <p:attrName>style.visibility</p:attrName>
                                        </p:attrNameLst>
                                      </p:cBhvr>
                                      <p:to>
                                        <p:strVal val="visible"/>
                                      </p:to>
                                    </p:set>
                                    <p:anim calcmode="lin" valueType="num">
                                      <p:cBhvr additive="base">
                                        <p:cTn id="12" dur="500" fill="hold"/>
                                        <p:tgtEl>
                                          <p:spTgt spid="159"/>
                                        </p:tgtEl>
                                        <p:attrNameLst>
                                          <p:attrName>ppt_x</p:attrName>
                                        </p:attrNameLst>
                                      </p:cBhvr>
                                      <p:tavLst>
                                        <p:tav tm="0">
                                          <p:val>
                                            <p:strVal val="0-#ppt_w/2"/>
                                          </p:val>
                                        </p:tav>
                                        <p:tav tm="100000">
                                          <p:val>
                                            <p:strVal val="#ppt_x"/>
                                          </p:val>
                                        </p:tav>
                                      </p:tavLst>
                                    </p:anim>
                                    <p:anim calcmode="lin" valueType="num">
                                      <p:cBhvr additive="base">
                                        <p:cTn id="13" dur="500" fill="hold"/>
                                        <p:tgtEl>
                                          <p:spTgt spid="1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4"/>
                                        </p:tgtEl>
                                        <p:attrNameLst>
                                          <p:attrName>style.visibility</p:attrName>
                                        </p:attrNameLst>
                                      </p:cBhvr>
                                      <p:to>
                                        <p:strVal val="visible"/>
                                      </p:to>
                                    </p:set>
                                    <p:anim calcmode="lin" valueType="num">
                                      <p:cBhvr additive="base">
                                        <p:cTn id="17" dur="500" fill="hold"/>
                                        <p:tgtEl>
                                          <p:spTgt spid="164"/>
                                        </p:tgtEl>
                                        <p:attrNameLst>
                                          <p:attrName>ppt_x</p:attrName>
                                        </p:attrNameLst>
                                      </p:cBhvr>
                                      <p:tavLst>
                                        <p:tav tm="0">
                                          <p:val>
                                            <p:strVal val="0-#ppt_w/2"/>
                                          </p:val>
                                        </p:tav>
                                        <p:tav tm="100000">
                                          <p:val>
                                            <p:strVal val="#ppt_x"/>
                                          </p:val>
                                        </p:tav>
                                      </p:tavLst>
                                    </p:anim>
                                    <p:anim calcmode="lin" valueType="num">
                                      <p:cBhvr additive="base">
                                        <p:cTn id="18" dur="500" fill="hold"/>
                                        <p:tgtEl>
                                          <p:spTgt spid="16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69"/>
                                        </p:tgtEl>
                                        <p:attrNameLst>
                                          <p:attrName>style.visibility</p:attrName>
                                        </p:attrNameLst>
                                      </p:cBhvr>
                                      <p:to>
                                        <p:strVal val="visible"/>
                                      </p:to>
                                    </p:set>
                                    <p:anim calcmode="lin" valueType="num">
                                      <p:cBhvr additive="base">
                                        <p:cTn id="22" dur="500" fill="hold"/>
                                        <p:tgtEl>
                                          <p:spTgt spid="169"/>
                                        </p:tgtEl>
                                        <p:attrNameLst>
                                          <p:attrName>ppt_x</p:attrName>
                                        </p:attrNameLst>
                                      </p:cBhvr>
                                      <p:tavLst>
                                        <p:tav tm="0">
                                          <p:val>
                                            <p:strVal val="0-#ppt_w/2"/>
                                          </p:val>
                                        </p:tav>
                                        <p:tav tm="100000">
                                          <p:val>
                                            <p:strVal val="#ppt_x"/>
                                          </p:val>
                                        </p:tav>
                                      </p:tavLst>
                                    </p:anim>
                                    <p:anim calcmode="lin" valueType="num">
                                      <p:cBhvr additive="base">
                                        <p:cTn id="23" dur="500" fill="hold"/>
                                        <p:tgtEl>
                                          <p:spTgt spid="16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right)">
                                      <p:cBhvr>
                                        <p:cTn id="27" dur="500"/>
                                        <p:tgtEl>
                                          <p:spTgt spid="120"/>
                                        </p:tgtEl>
                                      </p:cBhvr>
                                    </p:animEffect>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0-#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147"/>
                                        </p:tgtEl>
                                        <p:attrNameLst>
                                          <p:attrName>style.visibility</p:attrName>
                                        </p:attrNameLst>
                                      </p:cBhvr>
                                      <p:to>
                                        <p:strVal val="visible"/>
                                      </p:to>
                                    </p:set>
                                    <p:anim calcmode="lin" valueType="num">
                                      <p:cBhvr additive="base">
                                        <p:cTn id="36" dur="500" fill="hold"/>
                                        <p:tgtEl>
                                          <p:spTgt spid="147"/>
                                        </p:tgtEl>
                                        <p:attrNameLst>
                                          <p:attrName>ppt_x</p:attrName>
                                        </p:attrNameLst>
                                      </p:cBhvr>
                                      <p:tavLst>
                                        <p:tav tm="0">
                                          <p:val>
                                            <p:strVal val="0-#ppt_w/2"/>
                                          </p:val>
                                        </p:tav>
                                        <p:tav tm="100000">
                                          <p:val>
                                            <p:strVal val="#ppt_x"/>
                                          </p:val>
                                        </p:tav>
                                      </p:tavLst>
                                    </p:anim>
                                    <p:anim calcmode="lin" valueType="num">
                                      <p:cBhvr additive="base">
                                        <p:cTn id="37" dur="500" fill="hold"/>
                                        <p:tgtEl>
                                          <p:spTgt spid="14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nodeType="after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2" presetClass="entr" presetSubtype="2" fill="hold" grpId="0" nodeType="after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wipe(right)">
                                      <p:cBhvr>
                                        <p:cTn id="46" dur="500"/>
                                        <p:tgtEl>
                                          <p:spTgt spid="129"/>
                                        </p:tgtEl>
                                      </p:cBhvr>
                                    </p:animEffect>
                                  </p:childTnLst>
                                </p:cTn>
                              </p:par>
                            </p:childTnLst>
                          </p:cTn>
                        </p:par>
                        <p:par>
                          <p:cTn id="47" fill="hold">
                            <p:stCondLst>
                              <p:cond delay="4500"/>
                            </p:stCondLst>
                            <p:childTnLst>
                              <p:par>
                                <p:cTn id="48" presetID="2" presetClass="entr" presetSubtype="8" fill="hold" nodeType="afterEffect">
                                  <p:stCondLst>
                                    <p:cond delay="0"/>
                                  </p:stCondLst>
                                  <p:childTnLst>
                                    <p:set>
                                      <p:cBhvr>
                                        <p:cTn id="49" dur="1" fill="hold">
                                          <p:stCondLst>
                                            <p:cond delay="0"/>
                                          </p:stCondLst>
                                        </p:cTn>
                                        <p:tgtEl>
                                          <p:spTgt spid="197"/>
                                        </p:tgtEl>
                                        <p:attrNameLst>
                                          <p:attrName>style.visibility</p:attrName>
                                        </p:attrNameLst>
                                      </p:cBhvr>
                                      <p:to>
                                        <p:strVal val="visible"/>
                                      </p:to>
                                    </p:set>
                                    <p:anim calcmode="lin" valueType="num">
                                      <p:cBhvr additive="base">
                                        <p:cTn id="50" dur="500" fill="hold"/>
                                        <p:tgtEl>
                                          <p:spTgt spid="197"/>
                                        </p:tgtEl>
                                        <p:attrNameLst>
                                          <p:attrName>ppt_x</p:attrName>
                                        </p:attrNameLst>
                                      </p:cBhvr>
                                      <p:tavLst>
                                        <p:tav tm="0">
                                          <p:val>
                                            <p:strVal val="0-#ppt_w/2"/>
                                          </p:val>
                                        </p:tav>
                                        <p:tav tm="100000">
                                          <p:val>
                                            <p:strVal val="#ppt_x"/>
                                          </p:val>
                                        </p:tav>
                                      </p:tavLst>
                                    </p:anim>
                                    <p:anim calcmode="lin" valueType="num">
                                      <p:cBhvr additive="base">
                                        <p:cTn id="51" dur="500" fill="hold"/>
                                        <p:tgtEl>
                                          <p:spTgt spid="197"/>
                                        </p:tgtEl>
                                        <p:attrNameLst>
                                          <p:attrName>ppt_y</p:attrName>
                                        </p:attrNameLst>
                                      </p:cBhvr>
                                      <p:tavLst>
                                        <p:tav tm="0">
                                          <p:val>
                                            <p:strVal val="#ppt_y"/>
                                          </p:val>
                                        </p:tav>
                                        <p:tav tm="100000">
                                          <p:val>
                                            <p:strVal val="#ppt_y"/>
                                          </p:val>
                                        </p:tav>
                                      </p:tavLst>
                                    </p:anim>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wipe(left)">
                                      <p:cBhvr>
                                        <p:cTn id="55" dur="500"/>
                                        <p:tgtEl>
                                          <p:spTgt spid="1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500"/>
                                        <p:tgtEl>
                                          <p:spTgt spid="110"/>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wipe(left)">
                                      <p:cBhvr>
                                        <p:cTn id="69" dur="500"/>
                                        <p:tgtEl>
                                          <p:spTgt spid="195"/>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96"/>
                                        </p:tgtEl>
                                        <p:attrNameLst>
                                          <p:attrName>style.visibility</p:attrName>
                                        </p:attrNameLst>
                                      </p:cBhvr>
                                      <p:to>
                                        <p:strVal val="visible"/>
                                      </p:to>
                                    </p:set>
                                    <p:animEffect transition="in" filter="fade">
                                      <p:cBhvr>
                                        <p:cTn id="73"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9" grpId="0" animBg="1"/>
      <p:bldP spid="130" grpId="0" animBg="1"/>
      <p:bldP spid="196" grpId="0" animBg="1"/>
      <p:bldP spid="19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smtClean="0"/>
              <a:t>How the BizTalk Orchestration Engine Works</a:t>
            </a:r>
            <a:endParaRPr lang="en-US" dirty="0"/>
          </a:p>
        </p:txBody>
      </p:sp>
      <p:sp>
        <p:nvSpPr>
          <p:cNvPr id="9" name="Footer Placeholder 8"/>
          <p:cNvSpPr>
            <a:spLocks noGrp="1"/>
          </p:cNvSpPr>
          <p:nvPr>
            <p:ph type="ftr" sz="quarter" idx="13"/>
          </p:nvPr>
        </p:nvSpPr>
        <p:spPr/>
        <p:txBody>
          <a:bodyPr/>
          <a:lstStyle/>
          <a:p>
            <a:r>
              <a:rPr lang="pt-PT" noProof="0" smtClean="0"/>
              <a:t>www.devscope.net</a:t>
            </a:r>
            <a:endParaRPr lang="pt-PT" noProof="0" dirty="0"/>
          </a:p>
        </p:txBody>
      </p:sp>
      <p:sp>
        <p:nvSpPr>
          <p:cNvPr id="10" name="Slide Number Placeholder 9"/>
          <p:cNvSpPr>
            <a:spLocks noGrp="1"/>
          </p:cNvSpPr>
          <p:nvPr>
            <p:ph type="sldNum" sz="quarter" idx="14"/>
          </p:nvPr>
        </p:nvSpPr>
        <p:spPr/>
        <p:txBody>
          <a:bodyPr/>
          <a:lstStyle/>
          <a:p>
            <a:fld id="{406BA5C3-4A3D-4FA7-8EA0-AB15012EA744}" type="slidenum">
              <a:rPr lang="pt-PT" smtClean="0"/>
              <a:pPr/>
              <a:t>68</a:t>
            </a:fld>
            <a:endParaRPr lang="pt-PT" dirty="0"/>
          </a:p>
        </p:txBody>
      </p:sp>
      <p:sp>
        <p:nvSpPr>
          <p:cNvPr id="58" name="AutoShape 53"/>
          <p:cNvSpPr>
            <a:spLocks noChangeArrowheads="1"/>
          </p:cNvSpPr>
          <p:nvPr/>
        </p:nvSpPr>
        <p:spPr bwMode="auto">
          <a:xfrm>
            <a:off x="4776788" y="1851025"/>
            <a:ext cx="3560762" cy="3863975"/>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wrap="none"/>
          <a:lstStyle/>
          <a:p>
            <a:pPr>
              <a:lnSpc>
                <a:spcPct val="90000"/>
              </a:lnSpc>
              <a:spcBef>
                <a:spcPct val="40000"/>
              </a:spcBef>
            </a:pPr>
            <a:r>
              <a:rPr lang="en-US" b="1" dirty="0"/>
              <a:t>Orchestration Engine</a:t>
            </a:r>
            <a:endParaRPr lang="en-US" sz="1400" b="1" dirty="0"/>
          </a:p>
        </p:txBody>
      </p:sp>
      <p:sp>
        <p:nvSpPr>
          <p:cNvPr id="59" name="AutoShape 54"/>
          <p:cNvSpPr>
            <a:spLocks noChangeArrowheads="1"/>
          </p:cNvSpPr>
          <p:nvPr/>
        </p:nvSpPr>
        <p:spPr bwMode="auto">
          <a:xfrm>
            <a:off x="993775" y="1854200"/>
            <a:ext cx="3611562" cy="3105150"/>
          </a:xfrm>
          <a:prstGeom prst="roundRect">
            <a:avLst>
              <a:gd name="adj" fmla="val 3289"/>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dirty="0"/>
              <a:t>Orchestration engine</a:t>
            </a:r>
          </a:p>
        </p:txBody>
      </p:sp>
      <p:sp>
        <p:nvSpPr>
          <p:cNvPr id="60" name="AutoShape 55"/>
          <p:cNvSpPr>
            <a:spLocks noChangeArrowheads="1"/>
          </p:cNvSpPr>
          <p:nvPr/>
        </p:nvSpPr>
        <p:spPr bwMode="auto">
          <a:xfrm>
            <a:off x="1222375" y="2286000"/>
            <a:ext cx="3154362" cy="2367939"/>
          </a:xfrm>
          <a:prstGeom prst="roundRect">
            <a:avLst>
              <a:gd name="adj" fmla="val 2834"/>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Creates orchestration instances</a:t>
            </a:r>
          </a:p>
          <a:p>
            <a:pPr marL="231775" indent="-231775" algn="l">
              <a:lnSpc>
                <a:spcPct val="90000"/>
              </a:lnSpc>
              <a:spcBef>
                <a:spcPct val="40000"/>
              </a:spcBef>
              <a:buClr>
                <a:srgbClr val="8DACD0"/>
              </a:buClr>
              <a:buSzPct val="80000"/>
              <a:buFont typeface="Wingdings" pitchFamily="2" charset="2"/>
              <a:buBlip>
                <a:blip r:embed="rId3"/>
              </a:buBlip>
            </a:pPr>
            <a:r>
              <a:rPr lang="en-US" sz="1600"/>
              <a:t>Maintains state of orchestrations</a:t>
            </a:r>
          </a:p>
          <a:p>
            <a:pPr marL="231775" indent="-231775" algn="l">
              <a:lnSpc>
                <a:spcPct val="90000"/>
              </a:lnSpc>
              <a:spcBef>
                <a:spcPct val="40000"/>
              </a:spcBef>
              <a:buClr>
                <a:srgbClr val="8DACD0"/>
              </a:buClr>
              <a:buSzPct val="80000"/>
              <a:buFont typeface="Wingdings" pitchFamily="2" charset="2"/>
              <a:buBlip>
                <a:blip r:embed="rId3"/>
              </a:buBlip>
            </a:pPr>
            <a:r>
              <a:rPr lang="en-US" sz="1600"/>
              <a:t>Performs resource optimizations</a:t>
            </a:r>
          </a:p>
          <a:p>
            <a:pPr marL="231775" indent="-231775" algn="l">
              <a:lnSpc>
                <a:spcPct val="90000"/>
              </a:lnSpc>
              <a:spcBef>
                <a:spcPct val="40000"/>
              </a:spcBef>
              <a:buClr>
                <a:srgbClr val="8DACD0"/>
              </a:buClr>
              <a:buSzPct val="80000"/>
              <a:buFont typeface="Wingdings" pitchFamily="2" charset="2"/>
              <a:buBlip>
                <a:blip r:embed="rId3"/>
              </a:buBlip>
            </a:pPr>
            <a:r>
              <a:rPr lang="en-US" sz="1600"/>
              <a:t>Provides reliable shutdown and recovery</a:t>
            </a:r>
          </a:p>
        </p:txBody>
      </p:sp>
      <p:sp>
        <p:nvSpPr>
          <p:cNvPr id="61" name="Text Box 38"/>
          <p:cNvSpPr txBox="1">
            <a:spLocks noChangeArrowheads="1"/>
          </p:cNvSpPr>
          <p:nvPr/>
        </p:nvSpPr>
        <p:spPr bwMode="auto">
          <a:xfrm>
            <a:off x="4932363" y="5178425"/>
            <a:ext cx="1423987" cy="313932"/>
          </a:xfrm>
          <a:prstGeom prst="rect">
            <a:avLst/>
          </a:prstGeom>
          <a:noFill/>
          <a:ln w="9525" algn="ctr">
            <a:noFill/>
            <a:miter lim="800000"/>
            <a:headEnd/>
            <a:tailEnd/>
          </a:ln>
          <a:effectLst/>
        </p:spPr>
        <p:txBody>
          <a:bodyPr>
            <a:spAutoFit/>
          </a:bodyPr>
          <a:lstStyle/>
          <a:p>
            <a:pPr algn="ctr">
              <a:lnSpc>
                <a:spcPct val="90000"/>
              </a:lnSpc>
              <a:spcBef>
                <a:spcPct val="40000"/>
              </a:spcBef>
            </a:pPr>
            <a:r>
              <a:rPr lang="en-US" sz="1600" b="1" dirty="0" err="1"/>
              <a:t>MessageBox</a:t>
            </a:r>
            <a:endParaRPr lang="en-US" sz="1800" b="1" dirty="0"/>
          </a:p>
        </p:txBody>
      </p:sp>
      <p:pic>
        <p:nvPicPr>
          <p:cNvPr id="62" name="Picture 59" descr="Volume"/>
          <p:cNvPicPr>
            <a:picLocks noChangeAspect="1" noChangeArrowheads="1"/>
          </p:cNvPicPr>
          <p:nvPr/>
        </p:nvPicPr>
        <p:blipFill>
          <a:blip r:embed="rId4" cstate="print"/>
          <a:srcRect/>
          <a:stretch>
            <a:fillRect/>
          </a:stretch>
        </p:blipFill>
        <p:spPr bwMode="auto">
          <a:xfrm>
            <a:off x="5246688" y="4559300"/>
            <a:ext cx="795337" cy="642937"/>
          </a:xfrm>
          <a:prstGeom prst="rect">
            <a:avLst/>
          </a:prstGeom>
          <a:noFill/>
          <a:ln w="9525">
            <a:noFill/>
            <a:miter lim="800000"/>
            <a:headEnd/>
            <a:tailEnd/>
          </a:ln>
        </p:spPr>
      </p:pic>
      <p:grpSp>
        <p:nvGrpSpPr>
          <p:cNvPr id="63" name="Group 72"/>
          <p:cNvGrpSpPr>
            <a:grpSpLocks/>
          </p:cNvGrpSpPr>
          <p:nvPr/>
        </p:nvGrpSpPr>
        <p:grpSpPr bwMode="auto">
          <a:xfrm>
            <a:off x="6194425" y="2546350"/>
            <a:ext cx="938213" cy="838200"/>
            <a:chOff x="2958" y="1276"/>
            <a:chExt cx="776" cy="694"/>
          </a:xfrm>
        </p:grpSpPr>
        <p:sp>
          <p:nvSpPr>
            <p:cNvPr id="64" name="Line 73"/>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65" name="Line 74"/>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66" name="Line 75"/>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67" name="Line 76"/>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68" name="Oval 77"/>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69" name="AutoShape 78"/>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0" name="AutoShape 79"/>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1" name="AutoShape 80"/>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72" name="AutoShape 81"/>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73" name="Group 82"/>
          <p:cNvGrpSpPr>
            <a:grpSpLocks/>
          </p:cNvGrpSpPr>
          <p:nvPr/>
        </p:nvGrpSpPr>
        <p:grpSpPr bwMode="auto">
          <a:xfrm>
            <a:off x="7140575" y="3078162"/>
            <a:ext cx="938213" cy="838200"/>
            <a:chOff x="2958" y="1276"/>
            <a:chExt cx="776" cy="694"/>
          </a:xfrm>
        </p:grpSpPr>
        <p:sp>
          <p:nvSpPr>
            <p:cNvPr id="74" name="Line 83"/>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75" name="Line 84"/>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76" name="Line 85"/>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77" name="Line 86"/>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78" name="Oval 87"/>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79" name="AutoShape 88"/>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80" name="AutoShape 89"/>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81" name="AutoShape 90"/>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82" name="AutoShape 91"/>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83" name="Group 92"/>
          <p:cNvGrpSpPr>
            <a:grpSpLocks/>
          </p:cNvGrpSpPr>
          <p:nvPr/>
        </p:nvGrpSpPr>
        <p:grpSpPr bwMode="auto">
          <a:xfrm>
            <a:off x="7259638" y="4121150"/>
            <a:ext cx="938212" cy="838200"/>
            <a:chOff x="2958" y="1276"/>
            <a:chExt cx="776" cy="694"/>
          </a:xfrm>
        </p:grpSpPr>
        <p:sp>
          <p:nvSpPr>
            <p:cNvPr id="84" name="Line 93"/>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85" name="Line 94"/>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86" name="Line 95"/>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87" name="Line 96"/>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88" name="Oval 97"/>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89" name="AutoShape 98"/>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90" name="AutoShape 99"/>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91" name="AutoShape 100"/>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92" name="AutoShape 101"/>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93" name="Group 92"/>
          <p:cNvGrpSpPr/>
          <p:nvPr/>
        </p:nvGrpSpPr>
        <p:grpSpPr>
          <a:xfrm>
            <a:off x="5846763" y="3921125"/>
            <a:ext cx="1301750" cy="693086"/>
            <a:chOff x="5846763" y="3532188"/>
            <a:chExt cx="1301750" cy="693086"/>
          </a:xfrm>
        </p:grpSpPr>
        <p:sp>
          <p:nvSpPr>
            <p:cNvPr id="94" name="Text Box 50"/>
            <p:cNvSpPr txBox="1">
              <a:spLocks noChangeArrowheads="1"/>
            </p:cNvSpPr>
            <p:nvPr/>
          </p:nvSpPr>
          <p:spPr bwMode="auto">
            <a:xfrm>
              <a:off x="6097588" y="4003675"/>
              <a:ext cx="968375" cy="221599"/>
            </a:xfrm>
            <a:prstGeom prst="rect">
              <a:avLst/>
            </a:prstGeom>
            <a:noFill/>
            <a:ln w="9525" algn="ctr">
              <a:noFill/>
              <a:miter lim="800000"/>
              <a:headEnd/>
              <a:tailEnd/>
            </a:ln>
            <a:effectLst/>
          </p:spPr>
          <p:txBody>
            <a:bodyPr lIns="0" tIns="0" rIns="0" bIns="0">
              <a:spAutoFit/>
            </a:bodyPr>
            <a:lstStyle/>
            <a:p>
              <a:pPr>
                <a:lnSpc>
                  <a:spcPct val="90000"/>
                </a:lnSpc>
                <a:spcBef>
                  <a:spcPct val="40000"/>
                </a:spcBef>
              </a:pPr>
              <a:r>
                <a:rPr lang="en-US" sz="1600" dirty="0"/>
                <a:t>Rehydrate</a:t>
              </a:r>
            </a:p>
          </p:txBody>
        </p:sp>
        <p:sp>
          <p:nvSpPr>
            <p:cNvPr id="95" name="Freeform 57"/>
            <p:cNvSpPr>
              <a:spLocks/>
            </p:cNvSpPr>
            <p:nvPr/>
          </p:nvSpPr>
          <p:spPr bwMode="auto">
            <a:xfrm rot="-1225009">
              <a:off x="5846763" y="3532188"/>
              <a:ext cx="1301750" cy="511175"/>
            </a:xfrm>
            <a:custGeom>
              <a:avLst/>
              <a:gdLst/>
              <a:ahLst/>
              <a:cxnLst>
                <a:cxn ang="0">
                  <a:pos x="772" y="164"/>
                </a:cxn>
                <a:cxn ang="0">
                  <a:pos x="768" y="203"/>
                </a:cxn>
                <a:cxn ang="0">
                  <a:pos x="768" y="0"/>
                </a:cxn>
                <a:cxn ang="0">
                  <a:pos x="774" y="36"/>
                </a:cxn>
                <a:cxn ang="0">
                  <a:pos x="746" y="55"/>
                </a:cxn>
                <a:cxn ang="0">
                  <a:pos x="663" y="62"/>
                </a:cxn>
                <a:cxn ang="0">
                  <a:pos x="547" y="78"/>
                </a:cxn>
                <a:cxn ang="0">
                  <a:pos x="481" y="91"/>
                </a:cxn>
                <a:cxn ang="0">
                  <a:pos x="411" y="107"/>
                </a:cxn>
                <a:cxn ang="0">
                  <a:pos x="342" y="127"/>
                </a:cxn>
                <a:cxn ang="0">
                  <a:pos x="272" y="151"/>
                </a:cxn>
                <a:cxn ang="0">
                  <a:pos x="207" y="178"/>
                </a:cxn>
                <a:cxn ang="0">
                  <a:pos x="147" y="212"/>
                </a:cxn>
                <a:cxn ang="0">
                  <a:pos x="120" y="230"/>
                </a:cxn>
                <a:cxn ang="0">
                  <a:pos x="94" y="251"/>
                </a:cxn>
                <a:cxn ang="0">
                  <a:pos x="71" y="271"/>
                </a:cxn>
                <a:cxn ang="0">
                  <a:pos x="50" y="294"/>
                </a:cxn>
                <a:cxn ang="0">
                  <a:pos x="33" y="319"/>
                </a:cxn>
                <a:cxn ang="0">
                  <a:pos x="18" y="343"/>
                </a:cxn>
                <a:cxn ang="0">
                  <a:pos x="7" y="371"/>
                </a:cxn>
                <a:cxn ang="0">
                  <a:pos x="0" y="400"/>
                </a:cxn>
                <a:cxn ang="0">
                  <a:pos x="13" y="374"/>
                </a:cxn>
                <a:cxn ang="0">
                  <a:pos x="30" y="349"/>
                </a:cxn>
                <a:cxn ang="0">
                  <a:pos x="49" y="326"/>
                </a:cxn>
                <a:cxn ang="0">
                  <a:pos x="71" y="306"/>
                </a:cxn>
                <a:cxn ang="0">
                  <a:pos x="94" y="287"/>
                </a:cxn>
                <a:cxn ang="0">
                  <a:pos x="133" y="261"/>
                </a:cxn>
                <a:cxn ang="0">
                  <a:pos x="162" y="245"/>
                </a:cxn>
                <a:cxn ang="0">
                  <a:pos x="207" y="225"/>
                </a:cxn>
                <a:cxn ang="0">
                  <a:pos x="237" y="213"/>
                </a:cxn>
                <a:cxn ang="0">
                  <a:pos x="302" y="193"/>
                </a:cxn>
                <a:cxn ang="0">
                  <a:pos x="371" y="177"/>
                </a:cxn>
                <a:cxn ang="0">
                  <a:pos x="437" y="165"/>
                </a:cxn>
                <a:cxn ang="0">
                  <a:pos x="502" y="156"/>
                </a:cxn>
                <a:cxn ang="0">
                  <a:pos x="623" y="149"/>
                </a:cxn>
                <a:cxn ang="0">
                  <a:pos x="716" y="148"/>
                </a:cxn>
                <a:cxn ang="0">
                  <a:pos x="775" y="149"/>
                </a:cxn>
              </a:cxnLst>
              <a:rect l="0" t="0" r="r" b="b"/>
              <a:pathLst>
                <a:path w="1017" h="400">
                  <a:moveTo>
                    <a:pt x="775" y="149"/>
                  </a:moveTo>
                  <a:lnTo>
                    <a:pt x="772" y="164"/>
                  </a:lnTo>
                  <a:lnTo>
                    <a:pt x="771" y="181"/>
                  </a:lnTo>
                  <a:lnTo>
                    <a:pt x="768" y="203"/>
                  </a:lnTo>
                  <a:lnTo>
                    <a:pt x="1017" y="97"/>
                  </a:lnTo>
                  <a:lnTo>
                    <a:pt x="768" y="0"/>
                  </a:lnTo>
                  <a:lnTo>
                    <a:pt x="771" y="19"/>
                  </a:lnTo>
                  <a:lnTo>
                    <a:pt x="774" y="36"/>
                  </a:lnTo>
                  <a:lnTo>
                    <a:pt x="776" y="52"/>
                  </a:lnTo>
                  <a:lnTo>
                    <a:pt x="746" y="55"/>
                  </a:lnTo>
                  <a:lnTo>
                    <a:pt x="710" y="58"/>
                  </a:lnTo>
                  <a:lnTo>
                    <a:pt x="663" y="62"/>
                  </a:lnTo>
                  <a:lnTo>
                    <a:pt x="608" y="69"/>
                  </a:lnTo>
                  <a:lnTo>
                    <a:pt x="547" y="78"/>
                  </a:lnTo>
                  <a:lnTo>
                    <a:pt x="514" y="84"/>
                  </a:lnTo>
                  <a:lnTo>
                    <a:pt x="481" y="91"/>
                  </a:lnTo>
                  <a:lnTo>
                    <a:pt x="446" y="98"/>
                  </a:lnTo>
                  <a:lnTo>
                    <a:pt x="411" y="107"/>
                  </a:lnTo>
                  <a:lnTo>
                    <a:pt x="376" y="116"/>
                  </a:lnTo>
                  <a:lnTo>
                    <a:pt x="342" y="127"/>
                  </a:lnTo>
                  <a:lnTo>
                    <a:pt x="307" y="138"/>
                  </a:lnTo>
                  <a:lnTo>
                    <a:pt x="272" y="151"/>
                  </a:lnTo>
                  <a:lnTo>
                    <a:pt x="239" y="164"/>
                  </a:lnTo>
                  <a:lnTo>
                    <a:pt x="207" y="178"/>
                  </a:lnTo>
                  <a:lnTo>
                    <a:pt x="176" y="194"/>
                  </a:lnTo>
                  <a:lnTo>
                    <a:pt x="147" y="212"/>
                  </a:lnTo>
                  <a:lnTo>
                    <a:pt x="133" y="220"/>
                  </a:lnTo>
                  <a:lnTo>
                    <a:pt x="120" y="230"/>
                  </a:lnTo>
                  <a:lnTo>
                    <a:pt x="107" y="241"/>
                  </a:lnTo>
                  <a:lnTo>
                    <a:pt x="94" y="251"/>
                  </a:lnTo>
                  <a:lnTo>
                    <a:pt x="82" y="261"/>
                  </a:lnTo>
                  <a:lnTo>
                    <a:pt x="71" y="271"/>
                  </a:lnTo>
                  <a:lnTo>
                    <a:pt x="60" y="283"/>
                  </a:lnTo>
                  <a:lnTo>
                    <a:pt x="50" y="294"/>
                  </a:lnTo>
                  <a:lnTo>
                    <a:pt x="42" y="306"/>
                  </a:lnTo>
                  <a:lnTo>
                    <a:pt x="33" y="319"/>
                  </a:lnTo>
                  <a:lnTo>
                    <a:pt x="26" y="330"/>
                  </a:lnTo>
                  <a:lnTo>
                    <a:pt x="18" y="343"/>
                  </a:lnTo>
                  <a:lnTo>
                    <a:pt x="13" y="358"/>
                  </a:lnTo>
                  <a:lnTo>
                    <a:pt x="7" y="371"/>
                  </a:lnTo>
                  <a:lnTo>
                    <a:pt x="2" y="385"/>
                  </a:lnTo>
                  <a:lnTo>
                    <a:pt x="0" y="400"/>
                  </a:lnTo>
                  <a:lnTo>
                    <a:pt x="5" y="387"/>
                  </a:lnTo>
                  <a:lnTo>
                    <a:pt x="13" y="374"/>
                  </a:lnTo>
                  <a:lnTo>
                    <a:pt x="21" y="361"/>
                  </a:lnTo>
                  <a:lnTo>
                    <a:pt x="30" y="349"/>
                  </a:lnTo>
                  <a:lnTo>
                    <a:pt x="39" y="338"/>
                  </a:lnTo>
                  <a:lnTo>
                    <a:pt x="49" y="326"/>
                  </a:lnTo>
                  <a:lnTo>
                    <a:pt x="59" y="316"/>
                  </a:lnTo>
                  <a:lnTo>
                    <a:pt x="71" y="306"/>
                  </a:lnTo>
                  <a:lnTo>
                    <a:pt x="82" y="296"/>
                  </a:lnTo>
                  <a:lnTo>
                    <a:pt x="94" y="287"/>
                  </a:lnTo>
                  <a:lnTo>
                    <a:pt x="120" y="268"/>
                  </a:lnTo>
                  <a:lnTo>
                    <a:pt x="133" y="261"/>
                  </a:lnTo>
                  <a:lnTo>
                    <a:pt x="147" y="252"/>
                  </a:lnTo>
                  <a:lnTo>
                    <a:pt x="162" y="245"/>
                  </a:lnTo>
                  <a:lnTo>
                    <a:pt x="176" y="238"/>
                  </a:lnTo>
                  <a:lnTo>
                    <a:pt x="207" y="225"/>
                  </a:lnTo>
                  <a:lnTo>
                    <a:pt x="223" y="219"/>
                  </a:lnTo>
                  <a:lnTo>
                    <a:pt x="237" y="213"/>
                  </a:lnTo>
                  <a:lnTo>
                    <a:pt x="271" y="203"/>
                  </a:lnTo>
                  <a:lnTo>
                    <a:pt x="302" y="193"/>
                  </a:lnTo>
                  <a:lnTo>
                    <a:pt x="336" y="184"/>
                  </a:lnTo>
                  <a:lnTo>
                    <a:pt x="371" y="177"/>
                  </a:lnTo>
                  <a:lnTo>
                    <a:pt x="404" y="171"/>
                  </a:lnTo>
                  <a:lnTo>
                    <a:pt x="437" y="165"/>
                  </a:lnTo>
                  <a:lnTo>
                    <a:pt x="471" y="161"/>
                  </a:lnTo>
                  <a:lnTo>
                    <a:pt x="502" y="156"/>
                  </a:lnTo>
                  <a:lnTo>
                    <a:pt x="565" y="152"/>
                  </a:lnTo>
                  <a:lnTo>
                    <a:pt x="623" y="149"/>
                  </a:lnTo>
                  <a:lnTo>
                    <a:pt x="674" y="148"/>
                  </a:lnTo>
                  <a:lnTo>
                    <a:pt x="716" y="148"/>
                  </a:lnTo>
                  <a:lnTo>
                    <a:pt x="747" y="148"/>
                  </a:lnTo>
                  <a:lnTo>
                    <a:pt x="775" y="149"/>
                  </a:lnTo>
                  <a:close/>
                </a:path>
              </a:pathLst>
            </a:custGeom>
            <a:solidFill>
              <a:srgbClr val="FF0000">
                <a:alpha val="75000"/>
              </a:srgbClr>
            </a:solidFill>
            <a:ln w="9525">
              <a:noFill/>
              <a:round/>
              <a:headEnd/>
              <a:tailEnd/>
            </a:ln>
          </p:spPr>
          <p:txBody>
            <a:bodyPr/>
            <a:lstStyle/>
            <a:p>
              <a:endParaRPr lang="en-US"/>
            </a:p>
          </p:txBody>
        </p:sp>
      </p:grpSp>
      <p:grpSp>
        <p:nvGrpSpPr>
          <p:cNvPr id="96" name="Group 95"/>
          <p:cNvGrpSpPr/>
          <p:nvPr/>
        </p:nvGrpSpPr>
        <p:grpSpPr>
          <a:xfrm>
            <a:off x="4932456" y="3219450"/>
            <a:ext cx="1215932" cy="1360487"/>
            <a:chOff x="4932456" y="2830513"/>
            <a:chExt cx="1215932" cy="1360487"/>
          </a:xfrm>
        </p:grpSpPr>
        <p:sp>
          <p:nvSpPr>
            <p:cNvPr id="97" name="Text Box 49"/>
            <p:cNvSpPr txBox="1">
              <a:spLocks noChangeArrowheads="1"/>
            </p:cNvSpPr>
            <p:nvPr/>
          </p:nvSpPr>
          <p:spPr bwMode="auto">
            <a:xfrm>
              <a:off x="4932456" y="3313580"/>
              <a:ext cx="968375" cy="221599"/>
            </a:xfrm>
            <a:prstGeom prst="rect">
              <a:avLst/>
            </a:prstGeom>
            <a:noFill/>
            <a:ln w="9525" algn="ctr">
              <a:noFill/>
              <a:miter lim="800000"/>
              <a:headEnd/>
              <a:tailEnd/>
            </a:ln>
            <a:effectLst/>
          </p:spPr>
          <p:txBody>
            <a:bodyPr lIns="0" tIns="0" rIns="0" bIns="0">
              <a:spAutoFit/>
            </a:bodyPr>
            <a:lstStyle/>
            <a:p>
              <a:pPr>
                <a:lnSpc>
                  <a:spcPct val="90000"/>
                </a:lnSpc>
                <a:spcBef>
                  <a:spcPct val="40000"/>
                </a:spcBef>
              </a:pPr>
              <a:r>
                <a:rPr lang="en-US" sz="1600" dirty="0"/>
                <a:t>Dehydrate</a:t>
              </a:r>
            </a:p>
          </p:txBody>
        </p:sp>
        <p:sp>
          <p:nvSpPr>
            <p:cNvPr id="98" name="Freeform 58"/>
            <p:cNvSpPr>
              <a:spLocks/>
            </p:cNvSpPr>
            <p:nvPr/>
          </p:nvSpPr>
          <p:spPr bwMode="auto">
            <a:xfrm rot="6782100">
              <a:off x="5201444" y="3244057"/>
              <a:ext cx="1360487" cy="533400"/>
            </a:xfrm>
            <a:custGeom>
              <a:avLst/>
              <a:gdLst/>
              <a:ahLst/>
              <a:cxnLst>
                <a:cxn ang="0">
                  <a:pos x="772" y="164"/>
                </a:cxn>
                <a:cxn ang="0">
                  <a:pos x="768" y="203"/>
                </a:cxn>
                <a:cxn ang="0">
                  <a:pos x="768" y="0"/>
                </a:cxn>
                <a:cxn ang="0">
                  <a:pos x="774" y="36"/>
                </a:cxn>
                <a:cxn ang="0">
                  <a:pos x="746" y="55"/>
                </a:cxn>
                <a:cxn ang="0">
                  <a:pos x="663" y="62"/>
                </a:cxn>
                <a:cxn ang="0">
                  <a:pos x="547" y="78"/>
                </a:cxn>
                <a:cxn ang="0">
                  <a:pos x="481" y="91"/>
                </a:cxn>
                <a:cxn ang="0">
                  <a:pos x="411" y="107"/>
                </a:cxn>
                <a:cxn ang="0">
                  <a:pos x="342" y="127"/>
                </a:cxn>
                <a:cxn ang="0">
                  <a:pos x="272" y="151"/>
                </a:cxn>
                <a:cxn ang="0">
                  <a:pos x="207" y="178"/>
                </a:cxn>
                <a:cxn ang="0">
                  <a:pos x="147" y="212"/>
                </a:cxn>
                <a:cxn ang="0">
                  <a:pos x="120" y="230"/>
                </a:cxn>
                <a:cxn ang="0">
                  <a:pos x="94" y="251"/>
                </a:cxn>
                <a:cxn ang="0">
                  <a:pos x="71" y="271"/>
                </a:cxn>
                <a:cxn ang="0">
                  <a:pos x="50" y="294"/>
                </a:cxn>
                <a:cxn ang="0">
                  <a:pos x="33" y="319"/>
                </a:cxn>
                <a:cxn ang="0">
                  <a:pos x="18" y="343"/>
                </a:cxn>
                <a:cxn ang="0">
                  <a:pos x="7" y="371"/>
                </a:cxn>
                <a:cxn ang="0">
                  <a:pos x="0" y="400"/>
                </a:cxn>
                <a:cxn ang="0">
                  <a:pos x="13" y="374"/>
                </a:cxn>
                <a:cxn ang="0">
                  <a:pos x="30" y="349"/>
                </a:cxn>
                <a:cxn ang="0">
                  <a:pos x="49" y="326"/>
                </a:cxn>
                <a:cxn ang="0">
                  <a:pos x="71" y="306"/>
                </a:cxn>
                <a:cxn ang="0">
                  <a:pos x="94" y="287"/>
                </a:cxn>
                <a:cxn ang="0">
                  <a:pos x="133" y="261"/>
                </a:cxn>
                <a:cxn ang="0">
                  <a:pos x="162" y="245"/>
                </a:cxn>
                <a:cxn ang="0">
                  <a:pos x="207" y="225"/>
                </a:cxn>
                <a:cxn ang="0">
                  <a:pos x="237" y="213"/>
                </a:cxn>
                <a:cxn ang="0">
                  <a:pos x="302" y="193"/>
                </a:cxn>
                <a:cxn ang="0">
                  <a:pos x="371" y="177"/>
                </a:cxn>
                <a:cxn ang="0">
                  <a:pos x="437" y="165"/>
                </a:cxn>
                <a:cxn ang="0">
                  <a:pos x="502" y="156"/>
                </a:cxn>
                <a:cxn ang="0">
                  <a:pos x="623" y="149"/>
                </a:cxn>
                <a:cxn ang="0">
                  <a:pos x="716" y="148"/>
                </a:cxn>
                <a:cxn ang="0">
                  <a:pos x="775" y="149"/>
                </a:cxn>
              </a:cxnLst>
              <a:rect l="0" t="0" r="r" b="b"/>
              <a:pathLst>
                <a:path w="1017" h="400">
                  <a:moveTo>
                    <a:pt x="775" y="149"/>
                  </a:moveTo>
                  <a:lnTo>
                    <a:pt x="772" y="164"/>
                  </a:lnTo>
                  <a:lnTo>
                    <a:pt x="771" y="181"/>
                  </a:lnTo>
                  <a:lnTo>
                    <a:pt x="768" y="203"/>
                  </a:lnTo>
                  <a:lnTo>
                    <a:pt x="1017" y="97"/>
                  </a:lnTo>
                  <a:lnTo>
                    <a:pt x="768" y="0"/>
                  </a:lnTo>
                  <a:lnTo>
                    <a:pt x="771" y="19"/>
                  </a:lnTo>
                  <a:lnTo>
                    <a:pt x="774" y="36"/>
                  </a:lnTo>
                  <a:lnTo>
                    <a:pt x="776" y="52"/>
                  </a:lnTo>
                  <a:lnTo>
                    <a:pt x="746" y="55"/>
                  </a:lnTo>
                  <a:lnTo>
                    <a:pt x="710" y="58"/>
                  </a:lnTo>
                  <a:lnTo>
                    <a:pt x="663" y="62"/>
                  </a:lnTo>
                  <a:lnTo>
                    <a:pt x="608" y="69"/>
                  </a:lnTo>
                  <a:lnTo>
                    <a:pt x="547" y="78"/>
                  </a:lnTo>
                  <a:lnTo>
                    <a:pt x="514" y="84"/>
                  </a:lnTo>
                  <a:lnTo>
                    <a:pt x="481" y="91"/>
                  </a:lnTo>
                  <a:lnTo>
                    <a:pt x="446" y="98"/>
                  </a:lnTo>
                  <a:lnTo>
                    <a:pt x="411" y="107"/>
                  </a:lnTo>
                  <a:lnTo>
                    <a:pt x="376" y="116"/>
                  </a:lnTo>
                  <a:lnTo>
                    <a:pt x="342" y="127"/>
                  </a:lnTo>
                  <a:lnTo>
                    <a:pt x="307" y="138"/>
                  </a:lnTo>
                  <a:lnTo>
                    <a:pt x="272" y="151"/>
                  </a:lnTo>
                  <a:lnTo>
                    <a:pt x="239" y="164"/>
                  </a:lnTo>
                  <a:lnTo>
                    <a:pt x="207" y="178"/>
                  </a:lnTo>
                  <a:lnTo>
                    <a:pt x="176" y="194"/>
                  </a:lnTo>
                  <a:lnTo>
                    <a:pt x="147" y="212"/>
                  </a:lnTo>
                  <a:lnTo>
                    <a:pt x="133" y="220"/>
                  </a:lnTo>
                  <a:lnTo>
                    <a:pt x="120" y="230"/>
                  </a:lnTo>
                  <a:lnTo>
                    <a:pt x="107" y="241"/>
                  </a:lnTo>
                  <a:lnTo>
                    <a:pt x="94" y="251"/>
                  </a:lnTo>
                  <a:lnTo>
                    <a:pt x="82" y="261"/>
                  </a:lnTo>
                  <a:lnTo>
                    <a:pt x="71" y="271"/>
                  </a:lnTo>
                  <a:lnTo>
                    <a:pt x="60" y="283"/>
                  </a:lnTo>
                  <a:lnTo>
                    <a:pt x="50" y="294"/>
                  </a:lnTo>
                  <a:lnTo>
                    <a:pt x="42" y="306"/>
                  </a:lnTo>
                  <a:lnTo>
                    <a:pt x="33" y="319"/>
                  </a:lnTo>
                  <a:lnTo>
                    <a:pt x="26" y="330"/>
                  </a:lnTo>
                  <a:lnTo>
                    <a:pt x="18" y="343"/>
                  </a:lnTo>
                  <a:lnTo>
                    <a:pt x="13" y="358"/>
                  </a:lnTo>
                  <a:lnTo>
                    <a:pt x="7" y="371"/>
                  </a:lnTo>
                  <a:lnTo>
                    <a:pt x="2" y="385"/>
                  </a:lnTo>
                  <a:lnTo>
                    <a:pt x="0" y="400"/>
                  </a:lnTo>
                  <a:lnTo>
                    <a:pt x="5" y="387"/>
                  </a:lnTo>
                  <a:lnTo>
                    <a:pt x="13" y="374"/>
                  </a:lnTo>
                  <a:lnTo>
                    <a:pt x="21" y="361"/>
                  </a:lnTo>
                  <a:lnTo>
                    <a:pt x="30" y="349"/>
                  </a:lnTo>
                  <a:lnTo>
                    <a:pt x="39" y="338"/>
                  </a:lnTo>
                  <a:lnTo>
                    <a:pt x="49" y="326"/>
                  </a:lnTo>
                  <a:lnTo>
                    <a:pt x="59" y="316"/>
                  </a:lnTo>
                  <a:lnTo>
                    <a:pt x="71" y="306"/>
                  </a:lnTo>
                  <a:lnTo>
                    <a:pt x="82" y="296"/>
                  </a:lnTo>
                  <a:lnTo>
                    <a:pt x="94" y="287"/>
                  </a:lnTo>
                  <a:lnTo>
                    <a:pt x="120" y="268"/>
                  </a:lnTo>
                  <a:lnTo>
                    <a:pt x="133" y="261"/>
                  </a:lnTo>
                  <a:lnTo>
                    <a:pt x="147" y="252"/>
                  </a:lnTo>
                  <a:lnTo>
                    <a:pt x="162" y="245"/>
                  </a:lnTo>
                  <a:lnTo>
                    <a:pt x="176" y="238"/>
                  </a:lnTo>
                  <a:lnTo>
                    <a:pt x="207" y="225"/>
                  </a:lnTo>
                  <a:lnTo>
                    <a:pt x="223" y="219"/>
                  </a:lnTo>
                  <a:lnTo>
                    <a:pt x="237" y="213"/>
                  </a:lnTo>
                  <a:lnTo>
                    <a:pt x="271" y="203"/>
                  </a:lnTo>
                  <a:lnTo>
                    <a:pt x="302" y="193"/>
                  </a:lnTo>
                  <a:lnTo>
                    <a:pt x="336" y="184"/>
                  </a:lnTo>
                  <a:lnTo>
                    <a:pt x="371" y="177"/>
                  </a:lnTo>
                  <a:lnTo>
                    <a:pt x="404" y="171"/>
                  </a:lnTo>
                  <a:lnTo>
                    <a:pt x="437" y="165"/>
                  </a:lnTo>
                  <a:lnTo>
                    <a:pt x="471" y="161"/>
                  </a:lnTo>
                  <a:lnTo>
                    <a:pt x="502" y="156"/>
                  </a:lnTo>
                  <a:lnTo>
                    <a:pt x="565" y="152"/>
                  </a:lnTo>
                  <a:lnTo>
                    <a:pt x="623" y="149"/>
                  </a:lnTo>
                  <a:lnTo>
                    <a:pt x="674" y="148"/>
                  </a:lnTo>
                  <a:lnTo>
                    <a:pt x="716" y="148"/>
                  </a:lnTo>
                  <a:lnTo>
                    <a:pt x="747" y="148"/>
                  </a:lnTo>
                  <a:lnTo>
                    <a:pt x="775" y="149"/>
                  </a:lnTo>
                  <a:close/>
                </a:path>
              </a:pathLst>
            </a:custGeom>
            <a:solidFill>
              <a:srgbClr val="FF0000">
                <a:alpha val="75000"/>
              </a:srgbClr>
            </a:solidFill>
            <a:ln w="9525">
              <a:noFill/>
              <a:round/>
              <a:headEnd/>
              <a:tailEnd/>
            </a:ln>
          </p:spPr>
          <p:txBody>
            <a:bodyPr/>
            <a:lstStyle/>
            <a:p>
              <a:endParaRPr lang="en-US"/>
            </a:p>
          </p:txBody>
        </p:sp>
      </p:grpSp>
      <p:grpSp>
        <p:nvGrpSpPr>
          <p:cNvPr id="99" name="Group 62"/>
          <p:cNvGrpSpPr>
            <a:grpSpLocks/>
          </p:cNvGrpSpPr>
          <p:nvPr/>
        </p:nvGrpSpPr>
        <p:grpSpPr bwMode="auto">
          <a:xfrm>
            <a:off x="5068888" y="2382837"/>
            <a:ext cx="938212" cy="838200"/>
            <a:chOff x="2958" y="1276"/>
            <a:chExt cx="776" cy="694"/>
          </a:xfrm>
        </p:grpSpPr>
        <p:sp>
          <p:nvSpPr>
            <p:cNvPr id="100" name="Line 63"/>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101" name="Line 64"/>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102" name="Line 65"/>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103" name="Line 66"/>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104" name="Oval 67"/>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105" name="AutoShape 68"/>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06" name="AutoShape 69"/>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07" name="AutoShape 70"/>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08" name="AutoShape 71"/>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spTree>
    <p:extLst>
      <p:ext uri="{BB962C8B-B14F-4D97-AF65-F5344CB8AC3E}">
        <p14:creationId xmlns:p14="http://schemas.microsoft.com/office/powerpoint/2010/main" val="3488601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9"/>
                                        </p:tgtEl>
                                      </p:cBhvr>
                                    </p:animEffect>
                                    <p:set>
                                      <p:cBhvr>
                                        <p:cTn id="7" dur="1" fill="hold">
                                          <p:stCondLst>
                                            <p:cond delay="499"/>
                                          </p:stCondLst>
                                        </p:cTn>
                                        <p:tgtEl>
                                          <p:spTgt spid="99"/>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63"/>
                                        </p:tgtEl>
                                      </p:cBhvr>
                                    </p:animEffect>
                                    <p:set>
                                      <p:cBhvr>
                                        <p:cTn id="10" dur="1" fill="hold">
                                          <p:stCondLst>
                                            <p:cond delay="499"/>
                                          </p:stCondLst>
                                        </p:cTn>
                                        <p:tgtEl>
                                          <p:spTgt spid="63"/>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73"/>
                                        </p:tgtEl>
                                      </p:cBhvr>
                                    </p:animEffect>
                                    <p:set>
                                      <p:cBhvr>
                                        <p:cTn id="13" dur="1" fill="hold">
                                          <p:stCondLst>
                                            <p:cond delay="499"/>
                                          </p:stCondLst>
                                        </p:cTn>
                                        <p:tgtEl>
                                          <p:spTgt spid="73"/>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randombar(horizontal)">
                                      <p:cBhvr>
                                        <p:cTn id="21" dur="500"/>
                                        <p:tgtEl>
                                          <p:spTgt spid="99"/>
                                        </p:tgtEl>
                                      </p:cBhvr>
                                    </p:animEffect>
                                  </p:childTnLst>
                                </p:cTn>
                              </p:par>
                            </p:childTnLst>
                          </p:cTn>
                        </p:par>
                        <p:par>
                          <p:cTn id="22" fill="hold">
                            <p:stCondLst>
                              <p:cond delay="500"/>
                            </p:stCondLst>
                            <p:childTnLst>
                              <p:par>
                                <p:cTn id="23" presetID="14" presetClass="entr" presetSubtype="10"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randombar(horizontal)">
                                      <p:cBhvr>
                                        <p:cTn id="25" dur="500"/>
                                        <p:tgtEl>
                                          <p:spTgt spid="83"/>
                                        </p:tgtEl>
                                      </p:cBhvr>
                                    </p:animEffect>
                                  </p:childTnLst>
                                </p:cTn>
                              </p:par>
                            </p:childTnLst>
                          </p:cTn>
                        </p:par>
                        <p:par>
                          <p:cTn id="26" fill="hold">
                            <p:stCondLst>
                              <p:cond delay="1000"/>
                            </p:stCondLst>
                            <p:childTnLst>
                              <p:par>
                                <p:cTn id="27" presetID="14" presetClass="entr" presetSubtype="10" fill="hold"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randombar(horizontal)">
                                      <p:cBhvr>
                                        <p:cTn id="29" dur="500"/>
                                        <p:tgtEl>
                                          <p:spTgt spid="73"/>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randombar(horizontal)">
                                      <p:cBhvr>
                                        <p:cTn id="33" dur="500"/>
                                        <p:tgtEl>
                                          <p:spTgt spid="63"/>
                                        </p:tgtEl>
                                      </p:cBhvr>
                                    </p:animEffect>
                                  </p:childTnLst>
                                </p:cTn>
                              </p:par>
                              <p:par>
                                <p:cTn id="34" presetID="14" presetClass="exit" presetSubtype="10" fill="hold" nodeType="withEffect">
                                  <p:stCondLst>
                                    <p:cond delay="0"/>
                                  </p:stCondLst>
                                  <p:childTnLst>
                                    <p:animEffect transition="out" filter="randombar(horizontal)">
                                      <p:cBhvr>
                                        <p:cTn id="35" dur="500"/>
                                        <p:tgtEl>
                                          <p:spTgt spid="83"/>
                                        </p:tgtEl>
                                      </p:cBhvr>
                                    </p:animEffect>
                                    <p:set>
                                      <p:cBhvr>
                                        <p:cTn id="36" dur="1" fill="hold">
                                          <p:stCondLst>
                                            <p:cond delay="499"/>
                                          </p:stCondLst>
                                        </p:cTn>
                                        <p:tgtEl>
                                          <p:spTgt spid="83"/>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0"/>
                                  </p:stCondLst>
                                  <p:childTnLst>
                                    <p:animEffect transition="out" filter="randombar(horizontal)">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childTnLst>
                          </p:cTn>
                        </p:par>
                        <p:par>
                          <p:cTn id="41" fill="hold">
                            <p:stCondLst>
                              <p:cond delay="2500"/>
                            </p:stCondLst>
                            <p:childTnLst>
                              <p:par>
                                <p:cTn id="42" presetID="14" presetClass="exit" presetSubtype="10" fill="hold" nodeType="afterEffect">
                                  <p:stCondLst>
                                    <p:cond delay="0"/>
                                  </p:stCondLst>
                                  <p:childTnLst>
                                    <p:animEffect transition="out" filter="randombar(horizontal)">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4" presetClass="entr" presetSubtype="1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randombar(horizontal)">
                                      <p:cBhvr>
                                        <p:cTn id="47" dur="500"/>
                                        <p:tgtEl>
                                          <p:spTgt spid="83"/>
                                        </p:tgtEl>
                                      </p:cBhvr>
                                    </p:animEffect>
                                  </p:childTnLst>
                                </p:cTn>
                              </p:par>
                            </p:childTnLst>
                          </p:cTn>
                        </p:par>
                        <p:par>
                          <p:cTn id="48" fill="hold">
                            <p:stCondLst>
                              <p:cond delay="3000"/>
                            </p:stCondLst>
                            <p:childTnLst>
                              <p:par>
                                <p:cTn id="49" presetID="14" presetClass="exit" presetSubtype="10" fill="hold" nodeType="afterEffect">
                                  <p:stCondLst>
                                    <p:cond delay="0"/>
                                  </p:stCondLst>
                                  <p:childTnLst>
                                    <p:animEffect transition="out" filter="randombar(horizontal)">
                                      <p:cBhvr>
                                        <p:cTn id="50" dur="500"/>
                                        <p:tgtEl>
                                          <p:spTgt spid="83"/>
                                        </p:tgtEl>
                                      </p:cBhvr>
                                    </p:animEffect>
                                    <p:set>
                                      <p:cBhvr>
                                        <p:cTn id="51" dur="1" fill="hold">
                                          <p:stCondLst>
                                            <p:cond delay="499"/>
                                          </p:stCondLst>
                                        </p:cTn>
                                        <p:tgtEl>
                                          <p:spTgt spid="83"/>
                                        </p:tgtEl>
                                        <p:attrNameLst>
                                          <p:attrName>style.visibility</p:attrName>
                                        </p:attrNameLst>
                                      </p:cBhvr>
                                      <p:to>
                                        <p:strVal val="hidden"/>
                                      </p:to>
                                    </p:set>
                                  </p:childTnLst>
                                </p:cTn>
                              </p:par>
                            </p:childTnLst>
                          </p:cTn>
                        </p:par>
                        <p:par>
                          <p:cTn id="52" fill="hold">
                            <p:stCondLst>
                              <p:cond delay="3500"/>
                            </p:stCondLst>
                            <p:childTnLst>
                              <p:par>
                                <p:cTn id="53" presetID="14" presetClass="entr" presetSubtype="10"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randombar(horizontal)">
                                      <p:cBhvr>
                                        <p:cTn id="55" dur="500"/>
                                        <p:tgtEl>
                                          <p:spTgt spid="63"/>
                                        </p:tgtEl>
                                      </p:cBhvr>
                                    </p:animEffect>
                                  </p:childTnLst>
                                </p:cTn>
                              </p:par>
                            </p:childTnLst>
                          </p:cTn>
                        </p:par>
                        <p:par>
                          <p:cTn id="56" fill="hold">
                            <p:stCondLst>
                              <p:cond delay="4000"/>
                            </p:stCondLst>
                            <p:childTnLst>
                              <p:par>
                                <p:cTn id="57" presetID="14" presetClass="exit" presetSubtype="10" fill="hold" nodeType="afterEffect">
                                  <p:stCondLst>
                                    <p:cond delay="0"/>
                                  </p:stCondLst>
                                  <p:childTnLst>
                                    <p:animEffect transition="out" filter="randombar(horizontal)">
                                      <p:cBhvr>
                                        <p:cTn id="58" dur="500"/>
                                        <p:tgtEl>
                                          <p:spTgt spid="63"/>
                                        </p:tgtEl>
                                      </p:cBhvr>
                                    </p:animEffect>
                                    <p:set>
                                      <p:cBhvr>
                                        <p:cTn id="59" dur="1" fill="hold">
                                          <p:stCondLst>
                                            <p:cond delay="499"/>
                                          </p:stCondLst>
                                        </p:cTn>
                                        <p:tgtEl>
                                          <p:spTgt spid="6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wipe(up)">
                                      <p:cBhvr>
                                        <p:cTn id="64" dur="500"/>
                                        <p:tgtEl>
                                          <p:spTgt spid="96"/>
                                        </p:tgtEl>
                                      </p:cBhvr>
                                    </p:animEffect>
                                  </p:childTnLst>
                                </p:cTn>
                              </p:par>
                            </p:childTnLst>
                          </p:cTn>
                        </p:par>
                        <p:par>
                          <p:cTn id="65" fill="hold">
                            <p:stCondLst>
                              <p:cond delay="500"/>
                            </p:stCondLst>
                            <p:childTnLst>
                              <p:par>
                                <p:cTn id="66" presetID="14" presetClass="exit" presetSubtype="10" fill="hold" nodeType="afterEffect">
                                  <p:stCondLst>
                                    <p:cond delay="0"/>
                                  </p:stCondLst>
                                  <p:childTnLst>
                                    <p:animEffect transition="out" filter="randombar(horizontal)">
                                      <p:cBhvr>
                                        <p:cTn id="67" dur="500"/>
                                        <p:tgtEl>
                                          <p:spTgt spid="99"/>
                                        </p:tgtEl>
                                      </p:cBhvr>
                                    </p:animEffect>
                                    <p:set>
                                      <p:cBhvr>
                                        <p:cTn id="68" dur="1" fill="hold">
                                          <p:stCondLst>
                                            <p:cond delay="499"/>
                                          </p:stCondLst>
                                        </p:cTn>
                                        <p:tgtEl>
                                          <p:spTgt spid="99"/>
                                        </p:tgtEl>
                                        <p:attrNameLst>
                                          <p:attrName>style.visibility</p:attrName>
                                        </p:attrNameLst>
                                      </p:cBhvr>
                                      <p:to>
                                        <p:strVal val="hidden"/>
                                      </p:to>
                                    </p:set>
                                  </p:childTnLst>
                                </p:cTn>
                              </p:par>
                            </p:childTnLst>
                          </p:cTn>
                        </p:par>
                        <p:par>
                          <p:cTn id="69" fill="hold">
                            <p:stCondLst>
                              <p:cond delay="1000"/>
                            </p:stCondLst>
                            <p:childTnLst>
                              <p:par>
                                <p:cTn id="70" presetID="26" presetClass="emph" presetSubtype="0" fill="hold" nodeType="afterEffect">
                                  <p:stCondLst>
                                    <p:cond delay="0"/>
                                  </p:stCondLst>
                                  <p:childTnLst>
                                    <p:animEffect transition="out" filter="fade">
                                      <p:cBhvr>
                                        <p:cTn id="71" dur="500" tmFilter="0, 0; .2, .5; .8, .5; 1, 0"/>
                                        <p:tgtEl>
                                          <p:spTgt spid="62"/>
                                        </p:tgtEl>
                                      </p:cBhvr>
                                    </p:animEffect>
                                    <p:animScale>
                                      <p:cBhvr>
                                        <p:cTn id="72" dur="250" autoRev="1" fill="hold"/>
                                        <p:tgtEl>
                                          <p:spTgt spid="62"/>
                                        </p:tgtEl>
                                      </p:cBhvr>
                                      <p:by x="105000" y="105000"/>
                                    </p:animScale>
                                  </p:childTnLst>
                                </p:cTn>
                              </p:par>
                            </p:childTnLst>
                          </p:cTn>
                        </p:par>
                        <p:par>
                          <p:cTn id="73" fill="hold">
                            <p:stCondLst>
                              <p:cond delay="1500"/>
                            </p:stCondLst>
                            <p:childTnLst>
                              <p:par>
                                <p:cTn id="74" presetID="10" presetClass="exit" presetSubtype="0" fill="hold" nodeType="afterEffect">
                                  <p:stCondLst>
                                    <p:cond delay="0"/>
                                  </p:stCondLst>
                                  <p:childTnLst>
                                    <p:animEffect transition="out" filter="fade">
                                      <p:cBhvr>
                                        <p:cTn id="75" dur="500"/>
                                        <p:tgtEl>
                                          <p:spTgt spid="96"/>
                                        </p:tgtEl>
                                      </p:cBhvr>
                                    </p:animEffect>
                                    <p:set>
                                      <p:cBhvr>
                                        <p:cTn id="76" dur="1" fill="hold">
                                          <p:stCondLst>
                                            <p:cond delay="499"/>
                                          </p:stCondLst>
                                        </p:cTn>
                                        <p:tgtEl>
                                          <p:spTgt spid="9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randombar(horizontal)">
                                      <p:cBhvr>
                                        <p:cTn id="81" dur="500"/>
                                        <p:tgtEl>
                                          <p:spTgt spid="83"/>
                                        </p:tgtEl>
                                      </p:cBhvr>
                                    </p:animEffect>
                                  </p:childTnLst>
                                </p:cTn>
                              </p:par>
                            </p:childTnLst>
                          </p:cTn>
                        </p:par>
                        <p:par>
                          <p:cTn id="82" fill="hold">
                            <p:stCondLst>
                              <p:cond delay="500"/>
                            </p:stCondLst>
                            <p:childTnLst>
                              <p:par>
                                <p:cTn id="83" presetID="14" presetClass="entr" presetSubtype="10" fill="hold" nodeType="after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randombar(horizontal)">
                                      <p:cBhvr>
                                        <p:cTn id="85" dur="500"/>
                                        <p:tgtEl>
                                          <p:spTgt spid="99"/>
                                        </p:tgtEl>
                                      </p:cBhvr>
                                    </p:animEffect>
                                  </p:childTnLst>
                                </p:cTn>
                              </p:par>
                            </p:childTnLst>
                          </p:cTn>
                        </p:par>
                        <p:par>
                          <p:cTn id="86" fill="hold">
                            <p:stCondLst>
                              <p:cond delay="1000"/>
                            </p:stCondLst>
                            <p:childTnLst>
                              <p:par>
                                <p:cTn id="87" presetID="14" presetClass="entr" presetSubtype="10" fill="hold" nodeType="after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randombar(horizontal)">
                                      <p:cBhvr>
                                        <p:cTn id="89" dur="500"/>
                                        <p:tgtEl>
                                          <p:spTgt spid="73"/>
                                        </p:tgtEl>
                                      </p:cBhvr>
                                    </p:animEffect>
                                  </p:childTnLst>
                                </p:cTn>
                              </p:par>
                            </p:childTnLst>
                          </p:cTn>
                        </p:par>
                        <p:par>
                          <p:cTn id="90" fill="hold">
                            <p:stCondLst>
                              <p:cond delay="1500"/>
                            </p:stCondLst>
                            <p:childTnLst>
                              <p:par>
                                <p:cTn id="91" presetID="14" presetClass="entr" presetSubtype="10" fill="hold" nodeType="after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randombar(horizontal)">
                                      <p:cBhvr>
                                        <p:cTn id="93" dur="500"/>
                                        <p:tgtEl>
                                          <p:spTgt spid="63"/>
                                        </p:tgtEl>
                                      </p:cBhvr>
                                    </p:animEffect>
                                  </p:childTnLst>
                                </p:cTn>
                              </p:par>
                            </p:childTnLst>
                          </p:cTn>
                        </p:par>
                        <p:par>
                          <p:cTn id="94" fill="hold">
                            <p:stCondLst>
                              <p:cond delay="2000"/>
                            </p:stCondLst>
                            <p:childTnLst>
                              <p:par>
                                <p:cTn id="95" presetID="14" presetClass="exit" presetSubtype="10" fill="hold" nodeType="afterEffect">
                                  <p:stCondLst>
                                    <p:cond delay="0"/>
                                  </p:stCondLst>
                                  <p:childTnLst>
                                    <p:animEffect transition="out" filter="randombar(horizontal)">
                                      <p:cBhvr>
                                        <p:cTn id="96" dur="500"/>
                                        <p:tgtEl>
                                          <p:spTgt spid="83"/>
                                        </p:tgtEl>
                                      </p:cBhvr>
                                    </p:animEffect>
                                    <p:set>
                                      <p:cBhvr>
                                        <p:cTn id="97" dur="1" fill="hold">
                                          <p:stCondLst>
                                            <p:cond delay="499"/>
                                          </p:stCondLst>
                                        </p:cTn>
                                        <p:tgtEl>
                                          <p:spTgt spid="83"/>
                                        </p:tgtEl>
                                        <p:attrNameLst>
                                          <p:attrName>style.visibility</p:attrName>
                                        </p:attrNameLst>
                                      </p:cBhvr>
                                      <p:to>
                                        <p:strVal val="hidden"/>
                                      </p:to>
                                    </p:set>
                                  </p:childTnLst>
                                </p:cTn>
                              </p:par>
                              <p:par>
                                <p:cTn id="98" presetID="14" presetClass="exit" presetSubtype="10" fill="hold" nodeType="withEffect">
                                  <p:stCondLst>
                                    <p:cond delay="0"/>
                                  </p:stCondLst>
                                  <p:childTnLst>
                                    <p:animEffect transition="out" filter="randombar(horizontal)">
                                      <p:cBhvr>
                                        <p:cTn id="99" dur="500"/>
                                        <p:tgtEl>
                                          <p:spTgt spid="99"/>
                                        </p:tgtEl>
                                      </p:cBhvr>
                                    </p:animEffect>
                                    <p:set>
                                      <p:cBhvr>
                                        <p:cTn id="100" dur="1" fill="hold">
                                          <p:stCondLst>
                                            <p:cond delay="499"/>
                                          </p:stCondLst>
                                        </p:cTn>
                                        <p:tgtEl>
                                          <p:spTgt spid="99"/>
                                        </p:tgtEl>
                                        <p:attrNameLst>
                                          <p:attrName>style.visibility</p:attrName>
                                        </p:attrNameLst>
                                      </p:cBhvr>
                                      <p:to>
                                        <p:strVal val="hidden"/>
                                      </p:to>
                                    </p:set>
                                  </p:childTnLst>
                                </p:cTn>
                              </p:par>
                            </p:childTnLst>
                          </p:cTn>
                        </p:par>
                        <p:par>
                          <p:cTn id="101" fill="hold">
                            <p:stCondLst>
                              <p:cond delay="2500"/>
                            </p:stCondLst>
                            <p:childTnLst>
                              <p:par>
                                <p:cTn id="102" presetID="14" presetClass="exit" presetSubtype="10" fill="hold" nodeType="afterEffect">
                                  <p:stCondLst>
                                    <p:cond delay="0"/>
                                  </p:stCondLst>
                                  <p:childTnLst>
                                    <p:animEffect transition="out" filter="randombar(horizontal)">
                                      <p:cBhvr>
                                        <p:cTn id="103" dur="500"/>
                                        <p:tgtEl>
                                          <p:spTgt spid="73"/>
                                        </p:tgtEl>
                                      </p:cBhvr>
                                    </p:animEffect>
                                    <p:set>
                                      <p:cBhvr>
                                        <p:cTn id="104" dur="1" fill="hold">
                                          <p:stCondLst>
                                            <p:cond delay="499"/>
                                          </p:stCondLst>
                                        </p:cTn>
                                        <p:tgtEl>
                                          <p:spTgt spid="73"/>
                                        </p:tgtEl>
                                        <p:attrNameLst>
                                          <p:attrName>style.visibility</p:attrName>
                                        </p:attrNameLst>
                                      </p:cBhvr>
                                      <p:to>
                                        <p:strVal val="hidden"/>
                                      </p:to>
                                    </p:set>
                                  </p:childTnLst>
                                </p:cTn>
                              </p:par>
                            </p:childTnLst>
                          </p:cTn>
                        </p:par>
                        <p:par>
                          <p:cTn id="105" fill="hold">
                            <p:stCondLst>
                              <p:cond delay="3000"/>
                            </p:stCondLst>
                            <p:childTnLst>
                              <p:par>
                                <p:cTn id="106" presetID="14" presetClass="exit" presetSubtype="10" fill="hold" nodeType="afterEffect">
                                  <p:stCondLst>
                                    <p:cond delay="0"/>
                                  </p:stCondLst>
                                  <p:childTnLst>
                                    <p:animEffect transition="out" filter="randombar(horizontal)">
                                      <p:cBhvr>
                                        <p:cTn id="107" dur="500"/>
                                        <p:tgtEl>
                                          <p:spTgt spid="63"/>
                                        </p:tgtEl>
                                      </p:cBhvr>
                                    </p:animEffect>
                                    <p:set>
                                      <p:cBhvr>
                                        <p:cTn id="108" dur="1" fill="hold">
                                          <p:stCondLst>
                                            <p:cond delay="499"/>
                                          </p:stCondLst>
                                        </p:cTn>
                                        <p:tgtEl>
                                          <p:spTgt spid="6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down)">
                                      <p:cBhvr>
                                        <p:cTn id="113" dur="500"/>
                                        <p:tgtEl>
                                          <p:spTgt spid="93"/>
                                        </p:tgtEl>
                                      </p:cBhvr>
                                    </p:animEffect>
                                  </p:childTnLst>
                                </p:cTn>
                              </p:par>
                            </p:childTnLst>
                          </p:cTn>
                        </p:par>
                        <p:par>
                          <p:cTn id="114" fill="hold">
                            <p:stCondLst>
                              <p:cond delay="500"/>
                            </p:stCondLst>
                            <p:childTnLst>
                              <p:par>
                                <p:cTn id="115" presetID="14" presetClass="entr" presetSubtype="10" fill="hold" nodeType="after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randombar(horizontal)">
                                      <p:cBhvr>
                                        <p:cTn id="117" dur="500"/>
                                        <p:tgtEl>
                                          <p:spTgt spid="73"/>
                                        </p:tgtEl>
                                      </p:cBhvr>
                                    </p:animEffect>
                                  </p:childTnLst>
                                </p:cTn>
                              </p:par>
                            </p:childTnLst>
                          </p:cTn>
                        </p:par>
                        <p:par>
                          <p:cTn id="118" fill="hold">
                            <p:stCondLst>
                              <p:cond delay="1000"/>
                            </p:stCondLst>
                            <p:childTnLst>
                              <p:par>
                                <p:cTn id="119" presetID="10" presetClass="exit" presetSubtype="0" fill="hold" nodeType="afterEffect">
                                  <p:stCondLst>
                                    <p:cond delay="0"/>
                                  </p:stCondLst>
                                  <p:childTnLst>
                                    <p:animEffect transition="out" filter="fade">
                                      <p:cBhvr>
                                        <p:cTn id="120" dur="500"/>
                                        <p:tgtEl>
                                          <p:spTgt spid="93"/>
                                        </p:tgtEl>
                                      </p:cBhvr>
                                    </p:animEffect>
                                    <p:set>
                                      <p:cBhvr>
                                        <p:cTn id="121" dur="1" fill="hold">
                                          <p:stCondLst>
                                            <p:cond delay="499"/>
                                          </p:stCondLst>
                                        </p:cTn>
                                        <p:tgtEl>
                                          <p:spTgt spid="9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4" presetClass="exit" presetSubtype="10" fill="hold" nodeType="clickEffect">
                                  <p:stCondLst>
                                    <p:cond delay="0"/>
                                  </p:stCondLst>
                                  <p:childTnLst>
                                    <p:animEffect transition="out" filter="randombar(horizontal)">
                                      <p:cBhvr>
                                        <p:cTn id="125" dur="500"/>
                                        <p:tgtEl>
                                          <p:spTgt spid="73"/>
                                        </p:tgtEl>
                                      </p:cBhvr>
                                    </p:animEffect>
                                    <p:set>
                                      <p:cBhvr>
                                        <p:cTn id="126"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437859" y="196327"/>
            <a:ext cx="8363938" cy="565673"/>
          </a:xfrm>
        </p:spPr>
        <p:txBody>
          <a:bodyPr/>
          <a:lstStyle/>
          <a:p>
            <a:r>
              <a:rPr lang="en-US" smtClean="0"/>
              <a:t>Orchestrating a Business Process</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69</a:t>
            </a:fld>
            <a:endParaRPr lang="pt-PT" dirty="0"/>
          </a:p>
        </p:txBody>
      </p:sp>
      <p:sp>
        <p:nvSpPr>
          <p:cNvPr id="105" name="Rectangle 4"/>
          <p:cNvSpPr>
            <a:spLocks noChangeArrowheads="1"/>
          </p:cNvSpPr>
          <p:nvPr/>
        </p:nvSpPr>
        <p:spPr bwMode="auto">
          <a:xfrm>
            <a:off x="6649621" y="798096"/>
            <a:ext cx="2355850" cy="6032500"/>
          </a:xfrm>
          <a:prstGeom prst="rect">
            <a:avLst/>
          </a:prstGeom>
          <a:solidFill>
            <a:srgbClr val="F0F1E1"/>
          </a:solidFill>
          <a:ln w="9525" algn="ctr">
            <a:solidFill>
              <a:srgbClr val="808080"/>
            </a:solidFill>
            <a:miter lim="800000"/>
            <a:headEnd/>
            <a:tailEnd/>
          </a:ln>
          <a:effectLst>
            <a:outerShdw dist="35921" dir="2700000" algn="ctr" rotWithShape="0">
              <a:srgbClr val="AFAFAF"/>
            </a:outerShdw>
          </a:effectLst>
        </p:spPr>
        <p:txBody>
          <a:bodyPr/>
          <a:lstStyle/>
          <a:p>
            <a:endParaRPr lang="en-US"/>
          </a:p>
        </p:txBody>
      </p:sp>
      <p:sp>
        <p:nvSpPr>
          <p:cNvPr id="106" name="Rectangle 5"/>
          <p:cNvSpPr>
            <a:spLocks noChangeArrowheads="1"/>
          </p:cNvSpPr>
          <p:nvPr/>
        </p:nvSpPr>
        <p:spPr bwMode="auto">
          <a:xfrm>
            <a:off x="381000" y="762000"/>
            <a:ext cx="6143208" cy="6032500"/>
          </a:xfrm>
          <a:prstGeom prst="rect">
            <a:avLst/>
          </a:prstGeom>
          <a:gradFill rotWithShape="1">
            <a:gsLst>
              <a:gs pos="0">
                <a:srgbClr val="8DACD0"/>
              </a:gs>
              <a:gs pos="100000">
                <a:srgbClr val="DEE7F1"/>
              </a:gs>
            </a:gsLst>
            <a:lin ang="2700000" scaled="1"/>
          </a:gradFill>
          <a:ln w="9525" algn="ctr">
            <a:solidFill>
              <a:srgbClr val="808080"/>
            </a:solidFill>
            <a:miter lim="800000"/>
            <a:headEnd/>
            <a:tailEnd/>
          </a:ln>
          <a:effectLst>
            <a:outerShdw dist="35921" dir="2700000" algn="ctr" rotWithShape="0">
              <a:srgbClr val="AFAFAF"/>
            </a:outerShdw>
          </a:effectLst>
        </p:spPr>
        <p:txBody>
          <a:bodyPr anchor="ctr"/>
          <a:lstStyle/>
          <a:p>
            <a:pPr eaLnBrk="1" hangingPunct="1">
              <a:lnSpc>
                <a:spcPct val="90000"/>
              </a:lnSpc>
              <a:spcBef>
                <a:spcPct val="40000"/>
              </a:spcBef>
            </a:pPr>
            <a:endParaRPr lang="en-US" sz="1600" b="0">
              <a:latin typeface="Times New Roman" pitchFamily="18" charset="0"/>
            </a:endParaRPr>
          </a:p>
        </p:txBody>
      </p:sp>
      <p:sp>
        <p:nvSpPr>
          <p:cNvPr id="107" name="Line 6"/>
          <p:cNvSpPr>
            <a:spLocks noChangeShapeType="1"/>
          </p:cNvSpPr>
          <p:nvPr/>
        </p:nvSpPr>
        <p:spPr bwMode="auto">
          <a:xfrm flipH="1">
            <a:off x="5942614" y="1549050"/>
            <a:ext cx="6548" cy="5077742"/>
          </a:xfrm>
          <a:prstGeom prst="line">
            <a:avLst/>
          </a:prstGeom>
          <a:noFill/>
          <a:ln w="19050">
            <a:solidFill>
              <a:schemeClr val="tx1"/>
            </a:solidFill>
            <a:round/>
            <a:headEnd/>
            <a:tailEnd/>
          </a:ln>
          <a:effectLst/>
        </p:spPr>
        <p:txBody>
          <a:bodyPr wrap="none"/>
          <a:lstStyle/>
          <a:p>
            <a:endParaRPr lang="en-US"/>
          </a:p>
        </p:txBody>
      </p:sp>
      <p:sp>
        <p:nvSpPr>
          <p:cNvPr id="108" name="Line 9"/>
          <p:cNvSpPr>
            <a:spLocks noChangeShapeType="1"/>
          </p:cNvSpPr>
          <p:nvPr/>
        </p:nvSpPr>
        <p:spPr bwMode="auto">
          <a:xfrm flipH="1">
            <a:off x="1826222" y="1578736"/>
            <a:ext cx="12164" cy="5048055"/>
          </a:xfrm>
          <a:prstGeom prst="line">
            <a:avLst/>
          </a:prstGeom>
          <a:noFill/>
          <a:ln w="19050">
            <a:solidFill>
              <a:schemeClr val="tx1"/>
            </a:solidFill>
            <a:round/>
            <a:headEnd/>
            <a:tailEnd/>
          </a:ln>
          <a:effectLst/>
        </p:spPr>
        <p:txBody>
          <a:bodyPr wrap="none"/>
          <a:lstStyle/>
          <a:p>
            <a:endParaRPr lang="en-US"/>
          </a:p>
        </p:txBody>
      </p:sp>
      <p:sp>
        <p:nvSpPr>
          <p:cNvPr id="109" name="Text Box 12"/>
          <p:cNvSpPr txBox="1">
            <a:spLocks noChangeArrowheads="1"/>
          </p:cNvSpPr>
          <p:nvPr/>
        </p:nvSpPr>
        <p:spPr bwMode="auto">
          <a:xfrm rot="-5400000">
            <a:off x="-347478" y="2779525"/>
            <a:ext cx="2103437" cy="366712"/>
          </a:xfrm>
          <a:prstGeom prst="rect">
            <a:avLst/>
          </a:prstGeom>
          <a:noFill/>
          <a:ln w="25400">
            <a:noFill/>
            <a:miter lim="800000"/>
            <a:headEnd/>
            <a:tailEnd/>
          </a:ln>
          <a:effectLst/>
        </p:spPr>
        <p:txBody>
          <a:bodyPr wrap="none">
            <a:spAutoFit/>
          </a:bodyPr>
          <a:lstStyle/>
          <a:p>
            <a:pPr algn="l" eaLnBrk="1" hangingPunct="1">
              <a:lnSpc>
                <a:spcPct val="90000"/>
              </a:lnSpc>
              <a:spcBef>
                <a:spcPct val="40000"/>
              </a:spcBef>
            </a:pPr>
            <a:r>
              <a:rPr lang="en-US" sz="2000" dirty="0">
                <a:effectLst>
                  <a:outerShdw blurRad="38100" dist="38100" dir="2700000" algn="tl">
                    <a:srgbClr val="C0C0C0"/>
                  </a:outerShdw>
                </a:effectLst>
              </a:rPr>
              <a:t>Buyer Organization</a:t>
            </a:r>
          </a:p>
        </p:txBody>
      </p:sp>
      <p:sp>
        <p:nvSpPr>
          <p:cNvPr id="112" name="Text Box 13"/>
          <p:cNvSpPr txBox="1">
            <a:spLocks noChangeArrowheads="1"/>
          </p:cNvSpPr>
          <p:nvPr/>
        </p:nvSpPr>
        <p:spPr bwMode="auto">
          <a:xfrm rot="5400000" flipH="1">
            <a:off x="7608471" y="2777936"/>
            <a:ext cx="2230438" cy="366713"/>
          </a:xfrm>
          <a:prstGeom prst="rect">
            <a:avLst/>
          </a:prstGeom>
          <a:noFill/>
          <a:ln w="25400">
            <a:noFill/>
            <a:miter lim="800000"/>
            <a:headEnd/>
            <a:tailEnd/>
          </a:ln>
          <a:effectLst/>
        </p:spPr>
        <p:txBody>
          <a:bodyPr wrap="none">
            <a:spAutoFit/>
          </a:bodyPr>
          <a:lstStyle/>
          <a:p>
            <a:pPr algn="l" eaLnBrk="1" hangingPunct="1">
              <a:lnSpc>
                <a:spcPct val="90000"/>
              </a:lnSpc>
              <a:spcBef>
                <a:spcPct val="40000"/>
              </a:spcBef>
            </a:pPr>
            <a:r>
              <a:rPr lang="en-US" sz="2000">
                <a:effectLst>
                  <a:outerShdw blurRad="38100" dist="38100" dir="2700000" algn="tl">
                    <a:srgbClr val="C0C0C0"/>
                  </a:outerShdw>
                </a:effectLst>
              </a:rPr>
              <a:t>Vendor Organization</a:t>
            </a:r>
          </a:p>
        </p:txBody>
      </p:sp>
      <p:sp>
        <p:nvSpPr>
          <p:cNvPr id="115" name="Line 15"/>
          <p:cNvSpPr>
            <a:spLocks noChangeShapeType="1"/>
          </p:cNvSpPr>
          <p:nvPr/>
        </p:nvSpPr>
        <p:spPr bwMode="auto">
          <a:xfrm flipH="1">
            <a:off x="7200165" y="1512802"/>
            <a:ext cx="15962" cy="5113990"/>
          </a:xfrm>
          <a:prstGeom prst="line">
            <a:avLst/>
          </a:prstGeom>
          <a:noFill/>
          <a:ln w="19050">
            <a:solidFill>
              <a:schemeClr val="tx1"/>
            </a:solidFill>
            <a:round/>
            <a:headEnd/>
            <a:tailEnd/>
          </a:ln>
          <a:effectLst/>
        </p:spPr>
        <p:txBody>
          <a:bodyPr wrap="none"/>
          <a:lstStyle/>
          <a:p>
            <a:endParaRPr lang="en-US"/>
          </a:p>
        </p:txBody>
      </p:sp>
      <p:sp>
        <p:nvSpPr>
          <p:cNvPr id="119" name="Line 18"/>
          <p:cNvSpPr>
            <a:spLocks noChangeShapeType="1"/>
          </p:cNvSpPr>
          <p:nvPr/>
        </p:nvSpPr>
        <p:spPr bwMode="auto">
          <a:xfrm flipH="1">
            <a:off x="4923492" y="1549049"/>
            <a:ext cx="15872" cy="5077741"/>
          </a:xfrm>
          <a:prstGeom prst="line">
            <a:avLst/>
          </a:prstGeom>
          <a:noFill/>
          <a:ln w="19050">
            <a:solidFill>
              <a:schemeClr val="tx1"/>
            </a:solidFill>
            <a:round/>
            <a:headEnd/>
            <a:tailEnd/>
          </a:ln>
          <a:effectLst/>
        </p:spPr>
        <p:txBody>
          <a:bodyPr wrap="none"/>
          <a:lstStyle/>
          <a:p>
            <a:endParaRPr lang="en-US"/>
          </a:p>
        </p:txBody>
      </p:sp>
      <p:sp>
        <p:nvSpPr>
          <p:cNvPr id="120" name="Line 21"/>
          <p:cNvSpPr>
            <a:spLocks noChangeShapeType="1"/>
          </p:cNvSpPr>
          <p:nvPr/>
        </p:nvSpPr>
        <p:spPr bwMode="auto">
          <a:xfrm flipH="1">
            <a:off x="2850056" y="1582746"/>
            <a:ext cx="0" cy="5044046"/>
          </a:xfrm>
          <a:prstGeom prst="line">
            <a:avLst/>
          </a:prstGeom>
          <a:noFill/>
          <a:ln w="19050">
            <a:solidFill>
              <a:schemeClr val="tx1"/>
            </a:solidFill>
            <a:round/>
            <a:headEnd/>
            <a:tailEnd/>
          </a:ln>
          <a:effectLst/>
        </p:spPr>
        <p:txBody>
          <a:bodyPr wrap="none"/>
          <a:lstStyle/>
          <a:p>
            <a:endParaRPr lang="en-US"/>
          </a:p>
        </p:txBody>
      </p:sp>
      <p:sp>
        <p:nvSpPr>
          <p:cNvPr id="122" name="Line 23"/>
          <p:cNvSpPr>
            <a:spLocks noChangeShapeType="1"/>
          </p:cNvSpPr>
          <p:nvPr/>
        </p:nvSpPr>
        <p:spPr bwMode="auto">
          <a:xfrm flipH="1">
            <a:off x="2971661" y="2415987"/>
            <a:ext cx="1901825" cy="0"/>
          </a:xfrm>
          <a:prstGeom prst="line">
            <a:avLst/>
          </a:prstGeom>
          <a:noFill/>
          <a:ln w="63500">
            <a:noFill/>
            <a:round/>
            <a:headEnd/>
            <a:tailEnd type="triangle" w="med" len="med"/>
          </a:ln>
          <a:effectLst/>
        </p:spPr>
        <p:txBody>
          <a:bodyPr/>
          <a:lstStyle/>
          <a:p>
            <a:endParaRPr lang="en-US"/>
          </a:p>
        </p:txBody>
      </p:sp>
      <p:sp>
        <p:nvSpPr>
          <p:cNvPr id="123" name="Line 26"/>
          <p:cNvSpPr>
            <a:spLocks noChangeShapeType="1"/>
          </p:cNvSpPr>
          <p:nvPr/>
        </p:nvSpPr>
        <p:spPr bwMode="auto">
          <a:xfrm>
            <a:off x="8414920" y="1540500"/>
            <a:ext cx="14679" cy="5086292"/>
          </a:xfrm>
          <a:prstGeom prst="line">
            <a:avLst/>
          </a:prstGeom>
          <a:noFill/>
          <a:ln w="19050">
            <a:solidFill>
              <a:schemeClr val="tx1"/>
            </a:solidFill>
            <a:round/>
            <a:headEnd/>
            <a:tailEnd/>
          </a:ln>
          <a:effectLst/>
        </p:spPr>
        <p:txBody>
          <a:bodyPr wrap="none"/>
          <a:lstStyle/>
          <a:p>
            <a:endParaRPr lang="en-US"/>
          </a:p>
        </p:txBody>
      </p:sp>
      <p:grpSp>
        <p:nvGrpSpPr>
          <p:cNvPr id="128" name="Group 127"/>
          <p:cNvGrpSpPr>
            <a:grpSpLocks noChangeAspect="1"/>
          </p:cNvGrpSpPr>
          <p:nvPr/>
        </p:nvGrpSpPr>
        <p:grpSpPr>
          <a:xfrm>
            <a:off x="4414080" y="998122"/>
            <a:ext cx="1052596" cy="719376"/>
            <a:chOff x="3770258" y="1546225"/>
            <a:chExt cx="1403461" cy="959167"/>
          </a:xfrm>
        </p:grpSpPr>
        <p:sp>
          <p:nvSpPr>
            <p:cNvPr id="129" name="Text Box 19"/>
            <p:cNvSpPr txBox="1">
              <a:spLocks noChangeArrowheads="1"/>
            </p:cNvSpPr>
            <p:nvPr/>
          </p:nvSpPr>
          <p:spPr bwMode="auto">
            <a:xfrm>
              <a:off x="3770258" y="2012950"/>
              <a:ext cx="1403461" cy="492442"/>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200" dirty="0"/>
                <a:t>Procurement</a:t>
              </a:r>
              <a:br>
                <a:rPr lang="en-US" sz="1200" dirty="0"/>
              </a:br>
              <a:r>
                <a:rPr lang="en-US" sz="1200" dirty="0"/>
                <a:t>App</a:t>
              </a:r>
            </a:p>
          </p:txBody>
        </p:sp>
        <p:pic>
          <p:nvPicPr>
            <p:cNvPr id="130" name="Picture 31" descr="ServerProcess01"/>
            <p:cNvPicPr>
              <a:picLocks noChangeAspect="1" noChangeArrowheads="1"/>
            </p:cNvPicPr>
            <p:nvPr/>
          </p:nvPicPr>
          <p:blipFill>
            <a:blip r:embed="rId3" cstate="print"/>
            <a:srcRect/>
            <a:stretch>
              <a:fillRect/>
            </a:stretch>
          </p:blipFill>
          <p:spPr bwMode="auto">
            <a:xfrm>
              <a:off x="4038600" y="1546225"/>
              <a:ext cx="658813" cy="506413"/>
            </a:xfrm>
            <a:prstGeom prst="rect">
              <a:avLst/>
            </a:prstGeom>
            <a:noFill/>
          </p:spPr>
        </p:pic>
      </p:grpSp>
      <p:grpSp>
        <p:nvGrpSpPr>
          <p:cNvPr id="131" name="Group 130"/>
          <p:cNvGrpSpPr>
            <a:grpSpLocks noChangeAspect="1"/>
          </p:cNvGrpSpPr>
          <p:nvPr/>
        </p:nvGrpSpPr>
        <p:grpSpPr>
          <a:xfrm>
            <a:off x="5592998" y="998122"/>
            <a:ext cx="699230" cy="719376"/>
            <a:chOff x="5152803" y="1546225"/>
            <a:chExt cx="932307" cy="959167"/>
          </a:xfrm>
        </p:grpSpPr>
        <p:sp>
          <p:nvSpPr>
            <p:cNvPr id="132" name="Text Box 7"/>
            <p:cNvSpPr txBox="1">
              <a:spLocks noChangeArrowheads="1"/>
            </p:cNvSpPr>
            <p:nvPr/>
          </p:nvSpPr>
          <p:spPr bwMode="auto">
            <a:xfrm>
              <a:off x="5152803" y="2012950"/>
              <a:ext cx="932307" cy="492442"/>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200" dirty="0"/>
                <a:t>Finance</a:t>
              </a:r>
              <a:br>
                <a:rPr lang="en-US" sz="1200" dirty="0"/>
              </a:br>
              <a:r>
                <a:rPr lang="en-US" sz="1200" dirty="0"/>
                <a:t>App</a:t>
              </a:r>
            </a:p>
          </p:txBody>
        </p:sp>
        <p:pic>
          <p:nvPicPr>
            <p:cNvPr id="133" name="Picture 32" descr="ServerProcess01"/>
            <p:cNvPicPr>
              <a:picLocks noChangeAspect="1" noChangeArrowheads="1"/>
            </p:cNvPicPr>
            <p:nvPr/>
          </p:nvPicPr>
          <p:blipFill>
            <a:blip r:embed="rId3" cstate="print"/>
            <a:srcRect/>
            <a:stretch>
              <a:fillRect/>
            </a:stretch>
          </p:blipFill>
          <p:spPr bwMode="auto">
            <a:xfrm>
              <a:off x="5214938" y="1546225"/>
              <a:ext cx="658812" cy="506413"/>
            </a:xfrm>
            <a:prstGeom prst="rect">
              <a:avLst/>
            </a:prstGeom>
            <a:noFill/>
          </p:spPr>
        </p:pic>
      </p:grpSp>
      <p:sp>
        <p:nvSpPr>
          <p:cNvPr id="134" name="Line 34"/>
          <p:cNvSpPr>
            <a:spLocks noChangeShapeType="1"/>
          </p:cNvSpPr>
          <p:nvPr/>
        </p:nvSpPr>
        <p:spPr bwMode="auto">
          <a:xfrm flipH="1">
            <a:off x="967107" y="1512802"/>
            <a:ext cx="20178" cy="5113990"/>
          </a:xfrm>
          <a:prstGeom prst="line">
            <a:avLst/>
          </a:prstGeom>
          <a:noFill/>
          <a:ln w="19050">
            <a:solidFill>
              <a:schemeClr val="tx1"/>
            </a:solidFill>
            <a:round/>
            <a:headEnd/>
            <a:tailEnd/>
          </a:ln>
          <a:effectLst/>
        </p:spPr>
        <p:txBody>
          <a:bodyPr wrap="none"/>
          <a:lstStyle/>
          <a:p>
            <a:endParaRPr lang="en-US"/>
          </a:p>
        </p:txBody>
      </p:sp>
      <p:grpSp>
        <p:nvGrpSpPr>
          <p:cNvPr id="135" name="Group 134" title="User"/>
          <p:cNvGrpSpPr>
            <a:grpSpLocks/>
          </p:cNvGrpSpPr>
          <p:nvPr/>
        </p:nvGrpSpPr>
        <p:grpSpPr>
          <a:xfrm>
            <a:off x="728867" y="844134"/>
            <a:ext cx="489236" cy="668667"/>
            <a:chOff x="994762" y="1392238"/>
            <a:chExt cx="652315" cy="891556"/>
          </a:xfrm>
        </p:grpSpPr>
        <p:sp>
          <p:nvSpPr>
            <p:cNvPr id="136" name="Text Box 35"/>
            <p:cNvSpPr txBox="1">
              <a:spLocks noChangeArrowheads="1"/>
            </p:cNvSpPr>
            <p:nvPr/>
          </p:nvSpPr>
          <p:spPr bwMode="auto">
            <a:xfrm>
              <a:off x="994762" y="2012950"/>
              <a:ext cx="652315" cy="270844"/>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200" dirty="0"/>
                <a:t>User</a:t>
              </a:r>
            </a:p>
          </p:txBody>
        </p:sp>
        <p:pic>
          <p:nvPicPr>
            <p:cNvPr id="137" name="Picture 36" descr="User_UserHalfA01"/>
            <p:cNvPicPr>
              <a:picLocks noChangeAspect="1" noChangeArrowheads="1"/>
            </p:cNvPicPr>
            <p:nvPr/>
          </p:nvPicPr>
          <p:blipFill>
            <a:blip r:embed="rId4" cstate="print"/>
            <a:srcRect/>
            <a:stretch>
              <a:fillRect/>
            </a:stretch>
          </p:blipFill>
          <p:spPr bwMode="auto">
            <a:xfrm>
              <a:off x="1147763" y="1392238"/>
              <a:ext cx="412750" cy="652462"/>
            </a:xfrm>
            <a:prstGeom prst="rect">
              <a:avLst/>
            </a:prstGeom>
            <a:noFill/>
          </p:spPr>
        </p:pic>
      </p:grpSp>
      <p:grpSp>
        <p:nvGrpSpPr>
          <p:cNvPr id="138" name="Group 137"/>
          <p:cNvGrpSpPr>
            <a:grpSpLocks noChangeAspect="1"/>
          </p:cNvGrpSpPr>
          <p:nvPr/>
        </p:nvGrpSpPr>
        <p:grpSpPr>
          <a:xfrm>
            <a:off x="2451914" y="844135"/>
            <a:ext cx="810095" cy="834866"/>
            <a:chOff x="2730188" y="1392238"/>
            <a:chExt cx="1080127" cy="1113155"/>
          </a:xfrm>
        </p:grpSpPr>
        <p:sp>
          <p:nvSpPr>
            <p:cNvPr id="139" name="Text Box 22"/>
            <p:cNvSpPr txBox="1">
              <a:spLocks noChangeArrowheads="1"/>
            </p:cNvSpPr>
            <p:nvPr/>
          </p:nvSpPr>
          <p:spPr bwMode="auto">
            <a:xfrm>
              <a:off x="2730188" y="2012950"/>
              <a:ext cx="1080127" cy="492443"/>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200" dirty="0"/>
                <a:t>PO</a:t>
              </a:r>
              <a:br>
                <a:rPr lang="en-US" sz="1200" dirty="0"/>
              </a:br>
              <a:r>
                <a:rPr lang="en-US" sz="1200" dirty="0"/>
                <a:t>Approver</a:t>
              </a:r>
            </a:p>
          </p:txBody>
        </p:sp>
        <p:pic>
          <p:nvPicPr>
            <p:cNvPr id="140" name="Picture 37" descr="User_UserHalfC01"/>
            <p:cNvPicPr>
              <a:picLocks noChangeAspect="1" noChangeArrowheads="1"/>
            </p:cNvPicPr>
            <p:nvPr/>
          </p:nvPicPr>
          <p:blipFill>
            <a:blip r:embed="rId5" cstate="print"/>
            <a:srcRect/>
            <a:stretch>
              <a:fillRect/>
            </a:stretch>
          </p:blipFill>
          <p:spPr bwMode="auto">
            <a:xfrm>
              <a:off x="3063875" y="1392238"/>
              <a:ext cx="412750" cy="652462"/>
            </a:xfrm>
            <a:prstGeom prst="rect">
              <a:avLst/>
            </a:prstGeom>
            <a:noFill/>
          </p:spPr>
        </p:pic>
      </p:grpSp>
      <p:grpSp>
        <p:nvGrpSpPr>
          <p:cNvPr id="141" name="Group 140"/>
          <p:cNvGrpSpPr>
            <a:grpSpLocks noChangeAspect="1"/>
          </p:cNvGrpSpPr>
          <p:nvPr/>
        </p:nvGrpSpPr>
        <p:grpSpPr>
          <a:xfrm>
            <a:off x="1433263" y="844135"/>
            <a:ext cx="810095" cy="834866"/>
            <a:chOff x="1669738" y="1392238"/>
            <a:chExt cx="1080127" cy="1113155"/>
          </a:xfrm>
        </p:grpSpPr>
        <p:sp>
          <p:nvSpPr>
            <p:cNvPr id="142" name="Text Box 10"/>
            <p:cNvSpPr txBox="1">
              <a:spLocks noChangeArrowheads="1"/>
            </p:cNvSpPr>
            <p:nvPr/>
          </p:nvSpPr>
          <p:spPr bwMode="auto">
            <a:xfrm>
              <a:off x="1669738" y="2012950"/>
              <a:ext cx="1080127" cy="492443"/>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gn="ctr">
                <a:lnSpc>
                  <a:spcPct val="90000"/>
                </a:lnSpc>
                <a:spcBef>
                  <a:spcPct val="40000"/>
                </a:spcBef>
              </a:pPr>
              <a:r>
                <a:rPr lang="en-US" sz="1200" dirty="0"/>
                <a:t>Invoice</a:t>
              </a:r>
              <a:br>
                <a:rPr lang="en-US" sz="1200" dirty="0"/>
              </a:br>
              <a:r>
                <a:rPr lang="en-US" sz="1200" dirty="0"/>
                <a:t>Approver</a:t>
              </a:r>
            </a:p>
          </p:txBody>
        </p:sp>
        <p:pic>
          <p:nvPicPr>
            <p:cNvPr id="143" name="Picture 39" descr="User_UserHalfB01"/>
            <p:cNvPicPr>
              <a:picLocks noChangeAspect="1" noChangeArrowheads="1"/>
            </p:cNvPicPr>
            <p:nvPr/>
          </p:nvPicPr>
          <p:blipFill>
            <a:blip r:embed="rId6" cstate="print"/>
            <a:srcRect/>
            <a:stretch>
              <a:fillRect/>
            </a:stretch>
          </p:blipFill>
          <p:spPr bwMode="auto">
            <a:xfrm>
              <a:off x="2003425" y="1392238"/>
              <a:ext cx="414338" cy="652462"/>
            </a:xfrm>
            <a:prstGeom prst="rect">
              <a:avLst/>
            </a:prstGeom>
            <a:noFill/>
          </p:spPr>
        </p:pic>
      </p:grpSp>
      <p:sp>
        <p:nvSpPr>
          <p:cNvPr id="144" name="AutoShape 54"/>
          <p:cNvSpPr>
            <a:spLocks noChangeArrowheads="1"/>
          </p:cNvSpPr>
          <p:nvPr/>
        </p:nvSpPr>
        <p:spPr bwMode="auto">
          <a:xfrm>
            <a:off x="5044739" y="2175159"/>
            <a:ext cx="1828800"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PO request approval</a:t>
            </a:r>
          </a:p>
        </p:txBody>
      </p:sp>
      <p:grpSp>
        <p:nvGrpSpPr>
          <p:cNvPr id="145" name="Group 144"/>
          <p:cNvGrpSpPr/>
          <p:nvPr/>
        </p:nvGrpSpPr>
        <p:grpSpPr>
          <a:xfrm>
            <a:off x="7147885" y="4267697"/>
            <a:ext cx="1313978" cy="388196"/>
            <a:chOff x="7031505" y="4130001"/>
            <a:chExt cx="1313978" cy="388196"/>
          </a:xfrm>
        </p:grpSpPr>
        <p:sp>
          <p:nvSpPr>
            <p:cNvPr id="146" name="Line 28"/>
            <p:cNvSpPr>
              <a:spLocks noChangeShapeType="1"/>
            </p:cNvSpPr>
            <p:nvPr/>
          </p:nvSpPr>
          <p:spPr bwMode="auto">
            <a:xfrm>
              <a:off x="7089660" y="4518197"/>
              <a:ext cx="1222375" cy="0"/>
            </a:xfrm>
            <a:prstGeom prst="line">
              <a:avLst/>
            </a:prstGeom>
            <a:noFill/>
            <a:ln w="38100">
              <a:solidFill>
                <a:srgbClr val="CC0000"/>
              </a:solidFill>
              <a:round/>
              <a:headEnd/>
              <a:tailEnd type="triangle" w="med" len="med"/>
            </a:ln>
            <a:effectLst/>
          </p:spPr>
          <p:txBody>
            <a:bodyPr/>
            <a:lstStyle/>
            <a:p>
              <a:endParaRPr lang="en-US"/>
            </a:p>
          </p:txBody>
        </p:sp>
        <p:sp>
          <p:nvSpPr>
            <p:cNvPr id="147" name="AutoShape 58"/>
            <p:cNvSpPr>
              <a:spLocks noChangeArrowheads="1"/>
            </p:cNvSpPr>
            <p:nvPr/>
          </p:nvSpPr>
          <p:spPr bwMode="auto">
            <a:xfrm>
              <a:off x="7031505" y="4130001"/>
              <a:ext cx="1313978"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wrap="square" bIns="27432" anchor="ctr">
              <a:spAutoFit/>
            </a:bodyPr>
            <a:lstStyle/>
            <a:p>
              <a:pPr algn="ctr" eaLnBrk="1" hangingPunct="1">
                <a:lnSpc>
                  <a:spcPct val="90000"/>
                </a:lnSpc>
                <a:spcBef>
                  <a:spcPct val="40000"/>
                </a:spcBef>
              </a:pPr>
              <a:r>
                <a:rPr lang="en-US" sz="1200" dirty="0"/>
                <a:t>Shipping order</a:t>
              </a:r>
            </a:p>
          </p:txBody>
        </p:sp>
      </p:grpSp>
      <p:grpSp>
        <p:nvGrpSpPr>
          <p:cNvPr id="148" name="Group 147"/>
          <p:cNvGrpSpPr/>
          <p:nvPr/>
        </p:nvGrpSpPr>
        <p:grpSpPr>
          <a:xfrm>
            <a:off x="3850395" y="4635311"/>
            <a:ext cx="3345326" cy="244709"/>
            <a:chOff x="3734015" y="4497615"/>
            <a:chExt cx="3345326" cy="244709"/>
          </a:xfrm>
        </p:grpSpPr>
        <p:cxnSp>
          <p:nvCxnSpPr>
            <p:cNvPr id="149" name="AutoShape 8"/>
            <p:cNvCxnSpPr>
              <a:cxnSpLocks noChangeShapeType="1"/>
            </p:cNvCxnSpPr>
            <p:nvPr/>
          </p:nvCxnSpPr>
          <p:spPr bwMode="auto">
            <a:xfrm flipH="1">
              <a:off x="3734015" y="4638232"/>
              <a:ext cx="3345326" cy="0"/>
            </a:xfrm>
            <a:prstGeom prst="straightConnector1">
              <a:avLst/>
            </a:prstGeom>
            <a:noFill/>
            <a:ln w="38100">
              <a:solidFill>
                <a:srgbClr val="CC0000"/>
              </a:solidFill>
              <a:round/>
              <a:headEnd/>
              <a:tailEnd type="triangle" w="med" len="med"/>
            </a:ln>
            <a:effectLst/>
          </p:spPr>
        </p:cxnSp>
        <p:sp>
          <p:nvSpPr>
            <p:cNvPr id="150" name="AutoShape 59"/>
            <p:cNvSpPr>
              <a:spLocks noChangeArrowheads="1"/>
            </p:cNvSpPr>
            <p:nvPr/>
          </p:nvSpPr>
          <p:spPr bwMode="auto">
            <a:xfrm>
              <a:off x="5408497" y="4497615"/>
              <a:ext cx="914400"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Invoice</a:t>
              </a:r>
              <a:endParaRPr lang="en-US" sz="1400" dirty="0"/>
            </a:p>
          </p:txBody>
        </p:sp>
      </p:grpSp>
      <p:sp>
        <p:nvSpPr>
          <p:cNvPr id="151" name="Line 11"/>
          <p:cNvSpPr>
            <a:spLocks noChangeShapeType="1"/>
          </p:cNvSpPr>
          <p:nvPr/>
        </p:nvSpPr>
        <p:spPr bwMode="auto">
          <a:xfrm>
            <a:off x="3839863" y="6492735"/>
            <a:ext cx="3360302" cy="0"/>
          </a:xfrm>
          <a:prstGeom prst="line">
            <a:avLst/>
          </a:prstGeom>
          <a:noFill/>
          <a:ln w="38100">
            <a:solidFill>
              <a:schemeClr val="bg1">
                <a:lumMod val="50000"/>
              </a:schemeClr>
            </a:solidFill>
            <a:round/>
            <a:headEnd/>
            <a:tailEnd type="triangle" w="med" len="med"/>
          </a:ln>
          <a:effectLst/>
        </p:spPr>
        <p:txBody>
          <a:bodyPr/>
          <a:lstStyle/>
          <a:p>
            <a:endParaRPr lang="en-US"/>
          </a:p>
        </p:txBody>
      </p:sp>
      <p:grpSp>
        <p:nvGrpSpPr>
          <p:cNvPr id="152" name="Group 151"/>
          <p:cNvGrpSpPr>
            <a:grpSpLocks noChangeAspect="1"/>
          </p:cNvGrpSpPr>
          <p:nvPr/>
        </p:nvGrpSpPr>
        <p:grpSpPr>
          <a:xfrm>
            <a:off x="6913781" y="844134"/>
            <a:ext cx="613758" cy="668667"/>
            <a:chOff x="6513122" y="1392238"/>
            <a:chExt cx="818344" cy="891556"/>
          </a:xfrm>
        </p:grpSpPr>
        <p:sp>
          <p:nvSpPr>
            <p:cNvPr id="153" name="Text Box 16"/>
            <p:cNvSpPr txBox="1">
              <a:spLocks noChangeArrowheads="1"/>
            </p:cNvSpPr>
            <p:nvPr/>
          </p:nvSpPr>
          <p:spPr bwMode="auto">
            <a:xfrm>
              <a:off x="6513122" y="2012950"/>
              <a:ext cx="818344" cy="270844"/>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nSpc>
                  <a:spcPct val="90000"/>
                </a:lnSpc>
                <a:spcBef>
                  <a:spcPct val="40000"/>
                </a:spcBef>
              </a:pPr>
              <a:r>
                <a:rPr lang="en-US" sz="1200" dirty="0"/>
                <a:t>Vendor</a:t>
              </a:r>
            </a:p>
          </p:txBody>
        </p:sp>
        <p:pic>
          <p:nvPicPr>
            <p:cNvPr id="154" name="Picture 38" descr="User_UserHalfD01"/>
            <p:cNvPicPr>
              <a:picLocks noChangeAspect="1" noChangeArrowheads="1"/>
            </p:cNvPicPr>
            <p:nvPr/>
          </p:nvPicPr>
          <p:blipFill>
            <a:blip r:embed="rId7" cstate="print"/>
            <a:srcRect/>
            <a:stretch>
              <a:fillRect/>
            </a:stretch>
          </p:blipFill>
          <p:spPr bwMode="auto">
            <a:xfrm>
              <a:off x="6718300" y="1392238"/>
              <a:ext cx="412750" cy="652462"/>
            </a:xfrm>
            <a:prstGeom prst="rect">
              <a:avLst/>
            </a:prstGeom>
            <a:noFill/>
          </p:spPr>
        </p:pic>
      </p:grpSp>
      <p:grpSp>
        <p:nvGrpSpPr>
          <p:cNvPr id="155" name="Group 154"/>
          <p:cNvGrpSpPr>
            <a:grpSpLocks noChangeAspect="1"/>
          </p:cNvGrpSpPr>
          <p:nvPr/>
        </p:nvGrpSpPr>
        <p:grpSpPr>
          <a:xfrm>
            <a:off x="7984858" y="921921"/>
            <a:ext cx="861391" cy="610327"/>
            <a:chOff x="7521990" y="1470025"/>
            <a:chExt cx="1148521" cy="813769"/>
          </a:xfrm>
        </p:grpSpPr>
        <p:sp>
          <p:nvSpPr>
            <p:cNvPr id="156" name="Text Box 27"/>
            <p:cNvSpPr txBox="1">
              <a:spLocks noChangeArrowheads="1"/>
            </p:cNvSpPr>
            <p:nvPr/>
          </p:nvSpPr>
          <p:spPr bwMode="auto">
            <a:xfrm>
              <a:off x="7521990" y="2012950"/>
              <a:ext cx="1148521" cy="270844"/>
            </a:xfrm>
            <a:prstGeom prst="rect">
              <a:avLst/>
            </a:prstGeom>
            <a:solidFill>
              <a:schemeClr val="bg2"/>
            </a:solidFill>
            <a:ln w="19050" algn="ctr">
              <a:solidFill>
                <a:srgbClr val="4D4D4D"/>
              </a:solidFill>
              <a:prstDash val="sysDot"/>
              <a:miter lim="800000"/>
              <a:headEnd/>
              <a:tailEnd/>
            </a:ln>
            <a:effectLst/>
          </p:spPr>
          <p:txBody>
            <a:bodyPr wrap="none" tIns="18288" bIns="18288">
              <a:spAutoFit/>
            </a:bodyPr>
            <a:lstStyle/>
            <a:p>
              <a:pPr>
                <a:lnSpc>
                  <a:spcPct val="90000"/>
                </a:lnSpc>
                <a:spcBef>
                  <a:spcPct val="40000"/>
                </a:spcBef>
              </a:pPr>
              <a:r>
                <a:rPr lang="en-US" sz="1200"/>
                <a:t>Warehouse</a:t>
              </a:r>
            </a:p>
          </p:txBody>
        </p:sp>
        <p:pic>
          <p:nvPicPr>
            <p:cNvPr id="157" name="Picture 40" descr="Warehouse01"/>
            <p:cNvPicPr>
              <a:picLocks noChangeAspect="1" noChangeArrowheads="1"/>
            </p:cNvPicPr>
            <p:nvPr/>
          </p:nvPicPr>
          <p:blipFill>
            <a:blip r:embed="rId8" cstate="print"/>
            <a:srcRect/>
            <a:stretch>
              <a:fillRect/>
            </a:stretch>
          </p:blipFill>
          <p:spPr bwMode="auto">
            <a:xfrm>
              <a:off x="7670800" y="1470025"/>
              <a:ext cx="871538" cy="581025"/>
            </a:xfrm>
            <a:prstGeom prst="rect">
              <a:avLst/>
            </a:prstGeom>
            <a:noFill/>
          </p:spPr>
        </p:pic>
      </p:grpSp>
      <p:sp>
        <p:nvSpPr>
          <p:cNvPr id="158" name="Line 18"/>
          <p:cNvSpPr>
            <a:spLocks noChangeShapeType="1"/>
          </p:cNvSpPr>
          <p:nvPr/>
        </p:nvSpPr>
        <p:spPr bwMode="auto">
          <a:xfrm flipH="1">
            <a:off x="3819447" y="1679001"/>
            <a:ext cx="20416" cy="4947791"/>
          </a:xfrm>
          <a:prstGeom prst="line">
            <a:avLst/>
          </a:prstGeom>
          <a:noFill/>
          <a:ln w="38100">
            <a:solidFill>
              <a:schemeClr val="tx1"/>
            </a:solidFill>
            <a:round/>
            <a:headEnd/>
            <a:tailEnd/>
          </a:ln>
          <a:effectLst/>
        </p:spPr>
        <p:txBody>
          <a:bodyPr wrap="none"/>
          <a:lstStyle/>
          <a:p>
            <a:endParaRPr lang="en-US"/>
          </a:p>
        </p:txBody>
      </p:sp>
      <p:grpSp>
        <p:nvGrpSpPr>
          <p:cNvPr id="159" name="Group 158"/>
          <p:cNvGrpSpPr>
            <a:grpSpLocks noChangeAspect="1"/>
          </p:cNvGrpSpPr>
          <p:nvPr/>
        </p:nvGrpSpPr>
        <p:grpSpPr>
          <a:xfrm>
            <a:off x="3561956" y="810004"/>
            <a:ext cx="570493" cy="864989"/>
            <a:chOff x="3293176" y="824707"/>
            <a:chExt cx="760657" cy="1153318"/>
          </a:xfrm>
        </p:grpSpPr>
        <p:sp>
          <p:nvSpPr>
            <p:cNvPr id="160" name="Text Box 19"/>
            <p:cNvSpPr txBox="1">
              <a:spLocks noChangeArrowheads="1"/>
            </p:cNvSpPr>
            <p:nvPr/>
          </p:nvSpPr>
          <p:spPr bwMode="auto">
            <a:xfrm>
              <a:off x="3293176" y="1463675"/>
              <a:ext cx="760657" cy="514350"/>
            </a:xfrm>
            <a:prstGeom prst="rect">
              <a:avLst/>
            </a:prstGeom>
            <a:solidFill>
              <a:srgbClr val="92D050"/>
            </a:solidFill>
            <a:ln w="19050" algn="ctr">
              <a:solidFill>
                <a:srgbClr val="4D4D4D"/>
              </a:solidFill>
              <a:prstDash val="sysDot"/>
              <a:miter lim="800000"/>
              <a:headEnd/>
              <a:tailEnd/>
            </a:ln>
            <a:effectLst/>
          </p:spPr>
          <p:txBody>
            <a:bodyPr wrap="none" tIns="18288" bIns="18288" anchor="ctr" anchorCtr="0">
              <a:noAutofit/>
            </a:bodyPr>
            <a:lstStyle/>
            <a:p>
              <a:pPr algn="ctr">
                <a:lnSpc>
                  <a:spcPct val="90000"/>
                </a:lnSpc>
                <a:spcBef>
                  <a:spcPct val="40000"/>
                </a:spcBef>
              </a:pPr>
              <a:r>
                <a:rPr lang="en-US" sz="1200" smtClean="0"/>
                <a:t>BizTalk</a:t>
              </a:r>
              <a:endParaRPr lang="en-US" sz="1200" dirty="0"/>
            </a:p>
          </p:txBody>
        </p:sp>
        <p:grpSp>
          <p:nvGrpSpPr>
            <p:cNvPr id="161" name="Group 62"/>
            <p:cNvGrpSpPr>
              <a:grpSpLocks/>
            </p:cNvGrpSpPr>
            <p:nvPr/>
          </p:nvGrpSpPr>
          <p:grpSpPr bwMode="auto">
            <a:xfrm>
              <a:off x="3379240" y="824707"/>
              <a:ext cx="593980" cy="530662"/>
              <a:chOff x="2958" y="1276"/>
              <a:chExt cx="776" cy="694"/>
            </a:xfrm>
          </p:grpSpPr>
          <p:sp>
            <p:nvSpPr>
              <p:cNvPr id="162" name="Line 63"/>
              <p:cNvSpPr>
                <a:spLocks noChangeShapeType="1"/>
              </p:cNvSpPr>
              <p:nvPr/>
            </p:nvSpPr>
            <p:spPr bwMode="auto">
              <a:xfrm>
                <a:off x="3066" y="1624"/>
                <a:ext cx="0" cy="205"/>
              </a:xfrm>
              <a:prstGeom prst="line">
                <a:avLst/>
              </a:prstGeom>
              <a:noFill/>
              <a:ln w="9525">
                <a:solidFill>
                  <a:srgbClr val="4D4D4D"/>
                </a:solidFill>
                <a:round/>
                <a:headEnd/>
                <a:tailEnd/>
              </a:ln>
              <a:effectLst/>
            </p:spPr>
            <p:txBody>
              <a:bodyPr wrap="none" anchor="ctr"/>
              <a:lstStyle/>
              <a:p>
                <a:endParaRPr lang="en-US"/>
              </a:p>
            </p:txBody>
          </p:sp>
          <p:sp>
            <p:nvSpPr>
              <p:cNvPr id="163" name="Line 64"/>
              <p:cNvSpPr>
                <a:spLocks noChangeShapeType="1"/>
              </p:cNvSpPr>
              <p:nvPr/>
            </p:nvSpPr>
            <p:spPr bwMode="auto">
              <a:xfrm>
                <a:off x="3620" y="1628"/>
                <a:ext cx="1" cy="214"/>
              </a:xfrm>
              <a:prstGeom prst="line">
                <a:avLst/>
              </a:prstGeom>
              <a:noFill/>
              <a:ln w="9525">
                <a:solidFill>
                  <a:srgbClr val="4D4D4D"/>
                </a:solidFill>
                <a:round/>
                <a:headEnd/>
                <a:tailEnd/>
              </a:ln>
              <a:effectLst/>
            </p:spPr>
            <p:txBody>
              <a:bodyPr wrap="none" anchor="ctr"/>
              <a:lstStyle/>
              <a:p>
                <a:endParaRPr lang="en-US"/>
              </a:p>
            </p:txBody>
          </p:sp>
          <p:sp>
            <p:nvSpPr>
              <p:cNvPr id="164" name="Line 65"/>
              <p:cNvSpPr>
                <a:spLocks noChangeShapeType="1"/>
              </p:cNvSpPr>
              <p:nvPr/>
            </p:nvSpPr>
            <p:spPr bwMode="auto">
              <a:xfrm>
                <a:off x="3348" y="1379"/>
                <a:ext cx="0" cy="456"/>
              </a:xfrm>
              <a:prstGeom prst="line">
                <a:avLst/>
              </a:prstGeom>
              <a:noFill/>
              <a:ln w="9525">
                <a:solidFill>
                  <a:srgbClr val="4D4D4D"/>
                </a:solidFill>
                <a:round/>
                <a:headEnd/>
                <a:tailEnd/>
              </a:ln>
              <a:effectLst/>
            </p:spPr>
            <p:txBody>
              <a:bodyPr wrap="none" anchor="ctr"/>
              <a:lstStyle/>
              <a:p>
                <a:endParaRPr lang="en-US"/>
              </a:p>
            </p:txBody>
          </p:sp>
          <p:sp>
            <p:nvSpPr>
              <p:cNvPr id="165" name="Line 66"/>
              <p:cNvSpPr>
                <a:spLocks noChangeShapeType="1"/>
              </p:cNvSpPr>
              <p:nvPr/>
            </p:nvSpPr>
            <p:spPr bwMode="auto">
              <a:xfrm flipH="1" flipV="1">
                <a:off x="3067" y="1625"/>
                <a:ext cx="552" cy="2"/>
              </a:xfrm>
              <a:prstGeom prst="line">
                <a:avLst/>
              </a:prstGeom>
              <a:noFill/>
              <a:ln w="9525">
                <a:solidFill>
                  <a:srgbClr val="4D4D4D"/>
                </a:solidFill>
                <a:round/>
                <a:headEnd/>
                <a:tailEnd/>
              </a:ln>
              <a:effectLst/>
            </p:spPr>
            <p:txBody>
              <a:bodyPr wrap="none" anchor="ctr"/>
              <a:lstStyle/>
              <a:p>
                <a:endParaRPr lang="en-US"/>
              </a:p>
            </p:txBody>
          </p:sp>
          <p:sp>
            <p:nvSpPr>
              <p:cNvPr id="166" name="Oval 67"/>
              <p:cNvSpPr>
                <a:spLocks noChangeArrowheads="1"/>
              </p:cNvSpPr>
              <p:nvPr/>
            </p:nvSpPr>
            <p:spPr bwMode="auto">
              <a:xfrm>
                <a:off x="3213" y="1276"/>
                <a:ext cx="269"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167" name="AutoShape 68"/>
              <p:cNvSpPr>
                <a:spLocks noChangeArrowheads="1"/>
              </p:cNvSpPr>
              <p:nvPr/>
            </p:nvSpPr>
            <p:spPr bwMode="auto">
              <a:xfrm>
                <a:off x="3179" y="1537"/>
                <a:ext cx="334" cy="178"/>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68" name="AutoShape 69"/>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69" name="AutoShape 70"/>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170" name="AutoShape 71"/>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grpSp>
        <p:nvGrpSpPr>
          <p:cNvPr id="171" name="Group 170"/>
          <p:cNvGrpSpPr/>
          <p:nvPr/>
        </p:nvGrpSpPr>
        <p:grpSpPr>
          <a:xfrm>
            <a:off x="2854818" y="2297514"/>
            <a:ext cx="2075817" cy="101605"/>
            <a:chOff x="2738438" y="2159818"/>
            <a:chExt cx="2075817" cy="101605"/>
          </a:xfrm>
        </p:grpSpPr>
        <p:cxnSp>
          <p:nvCxnSpPr>
            <p:cNvPr id="172" name="AutoShape 33"/>
            <p:cNvCxnSpPr>
              <a:cxnSpLocks noChangeShapeType="1"/>
            </p:cNvCxnSpPr>
            <p:nvPr/>
          </p:nvCxnSpPr>
          <p:spPr bwMode="auto">
            <a:xfrm flipH="1">
              <a:off x="3734015" y="2159818"/>
              <a:ext cx="1080240" cy="0"/>
            </a:xfrm>
            <a:prstGeom prst="straightConnector1">
              <a:avLst/>
            </a:prstGeom>
            <a:noFill/>
            <a:ln w="38100">
              <a:solidFill>
                <a:srgbClr val="CC0000"/>
              </a:solidFill>
              <a:round/>
              <a:headEnd/>
              <a:tailEnd type="triangle" w="med" len="med"/>
            </a:ln>
            <a:effectLst/>
          </p:spPr>
        </p:cxnSp>
        <p:cxnSp>
          <p:nvCxnSpPr>
            <p:cNvPr id="173" name="AutoShape 33"/>
            <p:cNvCxnSpPr>
              <a:cxnSpLocks noChangeShapeType="1"/>
            </p:cNvCxnSpPr>
            <p:nvPr/>
          </p:nvCxnSpPr>
          <p:spPr bwMode="auto">
            <a:xfrm flipH="1">
              <a:off x="2738438" y="2261423"/>
              <a:ext cx="963598" cy="0"/>
            </a:xfrm>
            <a:prstGeom prst="straightConnector1">
              <a:avLst/>
            </a:prstGeom>
            <a:noFill/>
            <a:ln w="38100">
              <a:solidFill>
                <a:schemeClr val="bg1">
                  <a:lumMod val="50000"/>
                </a:schemeClr>
              </a:solidFill>
              <a:round/>
              <a:headEnd/>
              <a:tailEnd type="triangle" w="med" len="med"/>
            </a:ln>
            <a:effectLst/>
          </p:spPr>
        </p:cxnSp>
      </p:grpSp>
      <p:grpSp>
        <p:nvGrpSpPr>
          <p:cNvPr id="174" name="Group 173"/>
          <p:cNvGrpSpPr/>
          <p:nvPr/>
        </p:nvGrpSpPr>
        <p:grpSpPr>
          <a:xfrm>
            <a:off x="989667" y="2742257"/>
            <a:ext cx="3936209" cy="92080"/>
            <a:chOff x="873287" y="2604561"/>
            <a:chExt cx="3936209" cy="92080"/>
          </a:xfrm>
        </p:grpSpPr>
        <p:sp>
          <p:nvSpPr>
            <p:cNvPr id="175" name="Line 20"/>
            <p:cNvSpPr>
              <a:spLocks noChangeShapeType="1"/>
            </p:cNvSpPr>
            <p:nvPr/>
          </p:nvSpPr>
          <p:spPr bwMode="auto">
            <a:xfrm flipH="1">
              <a:off x="873287" y="2696641"/>
              <a:ext cx="2826368" cy="0"/>
            </a:xfrm>
            <a:prstGeom prst="line">
              <a:avLst/>
            </a:prstGeom>
            <a:noFill/>
            <a:ln w="38100">
              <a:solidFill>
                <a:schemeClr val="bg1">
                  <a:lumMod val="50000"/>
                </a:schemeClr>
              </a:solidFill>
              <a:round/>
              <a:headEnd/>
              <a:tailEnd type="triangle" w="med" len="med"/>
            </a:ln>
            <a:effectLst/>
          </p:spPr>
          <p:txBody>
            <a:bodyPr/>
            <a:lstStyle/>
            <a:p>
              <a:endParaRPr lang="en-US"/>
            </a:p>
          </p:txBody>
        </p:sp>
        <p:cxnSp>
          <p:nvCxnSpPr>
            <p:cNvPr id="176" name="AutoShape 33"/>
            <p:cNvCxnSpPr>
              <a:cxnSpLocks noChangeShapeType="1"/>
            </p:cNvCxnSpPr>
            <p:nvPr/>
          </p:nvCxnSpPr>
          <p:spPr bwMode="auto">
            <a:xfrm flipH="1">
              <a:off x="3743539" y="2604561"/>
              <a:ext cx="1065957" cy="0"/>
            </a:xfrm>
            <a:prstGeom prst="straightConnector1">
              <a:avLst/>
            </a:prstGeom>
            <a:noFill/>
            <a:ln w="38100">
              <a:solidFill>
                <a:srgbClr val="CC0000"/>
              </a:solidFill>
              <a:round/>
              <a:headEnd/>
              <a:tailEnd type="triangle" w="med" len="med"/>
            </a:ln>
            <a:effectLst/>
          </p:spPr>
        </p:cxnSp>
      </p:grpSp>
      <p:sp>
        <p:nvSpPr>
          <p:cNvPr id="177" name="AutoShape 64"/>
          <p:cNvSpPr>
            <a:spLocks noChangeArrowheads="1"/>
          </p:cNvSpPr>
          <p:nvPr/>
        </p:nvSpPr>
        <p:spPr bwMode="auto">
          <a:xfrm>
            <a:off x="5042772" y="2619901"/>
            <a:ext cx="2376487"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Request acknowledgement</a:t>
            </a:r>
          </a:p>
        </p:txBody>
      </p:sp>
      <p:grpSp>
        <p:nvGrpSpPr>
          <p:cNvPr id="178" name="Group 177"/>
          <p:cNvGrpSpPr/>
          <p:nvPr/>
        </p:nvGrpSpPr>
        <p:grpSpPr>
          <a:xfrm>
            <a:off x="987286" y="1773454"/>
            <a:ext cx="3936207" cy="244709"/>
            <a:chOff x="870906" y="1635758"/>
            <a:chExt cx="3936207" cy="244709"/>
          </a:xfrm>
        </p:grpSpPr>
        <p:cxnSp>
          <p:nvCxnSpPr>
            <p:cNvPr id="179" name="AutoShape 17"/>
            <p:cNvCxnSpPr>
              <a:cxnSpLocks noChangeShapeType="1"/>
            </p:cNvCxnSpPr>
            <p:nvPr/>
          </p:nvCxnSpPr>
          <p:spPr bwMode="auto">
            <a:xfrm>
              <a:off x="870906" y="1764203"/>
              <a:ext cx="2833793" cy="0"/>
            </a:xfrm>
            <a:prstGeom prst="straightConnector1">
              <a:avLst/>
            </a:prstGeom>
            <a:noFill/>
            <a:ln w="38100">
              <a:solidFill>
                <a:srgbClr val="CC0000"/>
              </a:solidFill>
              <a:round/>
              <a:headEnd/>
              <a:tailEnd type="triangle" w="med" len="med"/>
            </a:ln>
            <a:effectLst/>
          </p:spPr>
        </p:cxnSp>
        <p:cxnSp>
          <p:nvCxnSpPr>
            <p:cNvPr id="180" name="AutoShape 24"/>
            <p:cNvCxnSpPr>
              <a:cxnSpLocks noChangeShapeType="1"/>
            </p:cNvCxnSpPr>
            <p:nvPr/>
          </p:nvCxnSpPr>
          <p:spPr bwMode="auto">
            <a:xfrm>
              <a:off x="3743539" y="1864221"/>
              <a:ext cx="1063574" cy="0"/>
            </a:xfrm>
            <a:prstGeom prst="straightConnector1">
              <a:avLst/>
            </a:prstGeom>
            <a:noFill/>
            <a:ln w="38100">
              <a:solidFill>
                <a:schemeClr val="bg1">
                  <a:lumMod val="50000"/>
                </a:schemeClr>
              </a:solidFill>
              <a:round/>
              <a:headEnd/>
              <a:tailEnd type="triangle" w="med" len="med"/>
            </a:ln>
            <a:effectLst/>
          </p:spPr>
        </p:cxnSp>
        <p:sp>
          <p:nvSpPr>
            <p:cNvPr id="181" name="AutoShape 53"/>
            <p:cNvSpPr>
              <a:spLocks noChangeArrowheads="1"/>
            </p:cNvSpPr>
            <p:nvPr/>
          </p:nvSpPr>
          <p:spPr bwMode="auto">
            <a:xfrm>
              <a:off x="1357002" y="1635758"/>
              <a:ext cx="1608138"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tIns="45720" bIns="27432" anchor="ctr">
              <a:spAutoFit/>
            </a:bodyPr>
            <a:lstStyle/>
            <a:p>
              <a:pPr algn="ctr" eaLnBrk="1" hangingPunct="1">
                <a:lnSpc>
                  <a:spcPct val="90000"/>
                </a:lnSpc>
                <a:spcBef>
                  <a:spcPct val="40000"/>
                </a:spcBef>
              </a:pPr>
              <a:r>
                <a:rPr lang="en-US" sz="1200" dirty="0"/>
                <a:t>Purchase request</a:t>
              </a:r>
            </a:p>
          </p:txBody>
        </p:sp>
      </p:grpSp>
      <p:grpSp>
        <p:nvGrpSpPr>
          <p:cNvPr id="182" name="Group 181"/>
          <p:cNvGrpSpPr/>
          <p:nvPr/>
        </p:nvGrpSpPr>
        <p:grpSpPr>
          <a:xfrm>
            <a:off x="2859342" y="3037784"/>
            <a:ext cx="2071293" cy="107287"/>
            <a:chOff x="2742962" y="2900088"/>
            <a:chExt cx="2071293" cy="107287"/>
          </a:xfrm>
        </p:grpSpPr>
        <p:cxnSp>
          <p:nvCxnSpPr>
            <p:cNvPr id="183" name="AutoShape 24"/>
            <p:cNvCxnSpPr>
              <a:cxnSpLocks noChangeShapeType="1"/>
            </p:cNvCxnSpPr>
            <p:nvPr/>
          </p:nvCxnSpPr>
          <p:spPr bwMode="auto">
            <a:xfrm>
              <a:off x="2742962" y="2900088"/>
              <a:ext cx="956691" cy="0"/>
            </a:xfrm>
            <a:prstGeom prst="straightConnector1">
              <a:avLst/>
            </a:prstGeom>
            <a:noFill/>
            <a:ln w="38100">
              <a:solidFill>
                <a:srgbClr val="CC0000"/>
              </a:solidFill>
              <a:round/>
              <a:headEnd/>
              <a:tailEnd type="triangle" w="med" len="med"/>
            </a:ln>
            <a:effectLst/>
          </p:spPr>
        </p:cxnSp>
        <p:cxnSp>
          <p:nvCxnSpPr>
            <p:cNvPr id="184" name="AutoShape 33"/>
            <p:cNvCxnSpPr>
              <a:cxnSpLocks noChangeShapeType="1"/>
            </p:cNvCxnSpPr>
            <p:nvPr/>
          </p:nvCxnSpPr>
          <p:spPr bwMode="auto">
            <a:xfrm>
              <a:off x="3733727" y="3007375"/>
              <a:ext cx="1080528" cy="0"/>
            </a:xfrm>
            <a:prstGeom prst="straightConnector1">
              <a:avLst/>
            </a:prstGeom>
            <a:noFill/>
            <a:ln w="38100">
              <a:solidFill>
                <a:schemeClr val="bg1">
                  <a:lumMod val="50000"/>
                </a:schemeClr>
              </a:solidFill>
              <a:round/>
              <a:headEnd/>
              <a:tailEnd type="triangle" w="med" len="med"/>
            </a:ln>
            <a:effectLst/>
          </p:spPr>
        </p:cxnSp>
      </p:grpSp>
      <p:sp>
        <p:nvSpPr>
          <p:cNvPr id="185" name="AutoShape 63"/>
          <p:cNvSpPr>
            <a:spLocks noChangeArrowheads="1"/>
          </p:cNvSpPr>
          <p:nvPr/>
        </p:nvSpPr>
        <p:spPr bwMode="auto">
          <a:xfrm>
            <a:off x="1546879" y="2915429"/>
            <a:ext cx="1189037"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PO approval</a:t>
            </a:r>
          </a:p>
        </p:txBody>
      </p:sp>
      <p:cxnSp>
        <p:nvCxnSpPr>
          <p:cNvPr id="186" name="AutoShape 33"/>
          <p:cNvCxnSpPr>
            <a:cxnSpLocks noChangeShapeType="1"/>
          </p:cNvCxnSpPr>
          <p:nvPr/>
        </p:nvCxnSpPr>
        <p:spPr bwMode="auto">
          <a:xfrm flipH="1">
            <a:off x="3850395" y="3481859"/>
            <a:ext cx="1073098" cy="0"/>
          </a:xfrm>
          <a:prstGeom prst="straightConnector1">
            <a:avLst/>
          </a:prstGeom>
          <a:noFill/>
          <a:ln w="38100">
            <a:solidFill>
              <a:srgbClr val="CC0000"/>
            </a:solidFill>
            <a:round/>
            <a:headEnd/>
            <a:tailEnd type="triangle" w="med" len="med"/>
          </a:ln>
          <a:effectLst/>
        </p:spPr>
      </p:cxnSp>
      <p:grpSp>
        <p:nvGrpSpPr>
          <p:cNvPr id="187" name="Group 186"/>
          <p:cNvGrpSpPr/>
          <p:nvPr/>
        </p:nvGrpSpPr>
        <p:grpSpPr>
          <a:xfrm>
            <a:off x="3831133" y="3739570"/>
            <a:ext cx="3369032" cy="120650"/>
            <a:chOff x="3714753" y="3601874"/>
            <a:chExt cx="3369032" cy="120650"/>
          </a:xfrm>
        </p:grpSpPr>
        <p:sp>
          <p:nvSpPr>
            <p:cNvPr id="188" name="Line 14"/>
            <p:cNvSpPr>
              <a:spLocks noChangeShapeType="1"/>
            </p:cNvSpPr>
            <p:nvPr/>
          </p:nvSpPr>
          <p:spPr bwMode="auto">
            <a:xfrm>
              <a:off x="3714753" y="3601874"/>
              <a:ext cx="2109300" cy="0"/>
            </a:xfrm>
            <a:prstGeom prst="line">
              <a:avLst/>
            </a:prstGeom>
            <a:noFill/>
            <a:ln w="38100">
              <a:solidFill>
                <a:schemeClr val="bg1">
                  <a:lumMod val="50000"/>
                </a:schemeClr>
              </a:solidFill>
              <a:round/>
              <a:headEnd/>
              <a:tailEnd type="triangle" w="med" len="med"/>
            </a:ln>
            <a:effectLst/>
          </p:spPr>
          <p:txBody>
            <a:bodyPr/>
            <a:lstStyle/>
            <a:p>
              <a:endParaRPr lang="en-US"/>
            </a:p>
          </p:txBody>
        </p:sp>
        <p:sp>
          <p:nvSpPr>
            <p:cNvPr id="189" name="Line 14"/>
            <p:cNvSpPr>
              <a:spLocks noChangeShapeType="1"/>
            </p:cNvSpPr>
            <p:nvPr/>
          </p:nvSpPr>
          <p:spPr bwMode="auto">
            <a:xfrm>
              <a:off x="3734015" y="3722524"/>
              <a:ext cx="3349770" cy="0"/>
            </a:xfrm>
            <a:prstGeom prst="line">
              <a:avLst/>
            </a:prstGeom>
            <a:noFill/>
            <a:ln w="38100">
              <a:solidFill>
                <a:schemeClr val="bg1">
                  <a:lumMod val="50000"/>
                </a:schemeClr>
              </a:solidFill>
              <a:round/>
              <a:headEnd/>
              <a:tailEnd type="triangle" w="med" len="med"/>
            </a:ln>
            <a:effectLst/>
          </p:spPr>
          <p:txBody>
            <a:bodyPr/>
            <a:lstStyle/>
            <a:p>
              <a:endParaRPr lang="en-US"/>
            </a:p>
          </p:txBody>
        </p:sp>
      </p:grpSp>
      <p:cxnSp>
        <p:nvCxnSpPr>
          <p:cNvPr id="190" name="AutoShape 33"/>
          <p:cNvCxnSpPr>
            <a:cxnSpLocks noChangeShapeType="1"/>
          </p:cNvCxnSpPr>
          <p:nvPr/>
        </p:nvCxnSpPr>
        <p:spPr bwMode="auto">
          <a:xfrm>
            <a:off x="3847202" y="4448057"/>
            <a:ext cx="1076291" cy="0"/>
          </a:xfrm>
          <a:prstGeom prst="straightConnector1">
            <a:avLst/>
          </a:prstGeom>
          <a:noFill/>
          <a:ln w="38100">
            <a:solidFill>
              <a:schemeClr val="bg1">
                <a:lumMod val="50000"/>
              </a:schemeClr>
            </a:solidFill>
            <a:round/>
            <a:headEnd/>
            <a:tailEnd type="triangle" w="med" len="med"/>
          </a:ln>
          <a:effectLst/>
        </p:spPr>
      </p:cxnSp>
      <p:grpSp>
        <p:nvGrpSpPr>
          <p:cNvPr id="191" name="Group 190"/>
          <p:cNvGrpSpPr/>
          <p:nvPr/>
        </p:nvGrpSpPr>
        <p:grpSpPr>
          <a:xfrm>
            <a:off x="3850394" y="4011785"/>
            <a:ext cx="3345324" cy="244709"/>
            <a:chOff x="3734014" y="3874089"/>
            <a:chExt cx="3345324" cy="244709"/>
          </a:xfrm>
        </p:grpSpPr>
        <p:sp>
          <p:nvSpPr>
            <p:cNvPr id="192" name="Line 25"/>
            <p:cNvSpPr>
              <a:spLocks noChangeShapeType="1"/>
            </p:cNvSpPr>
            <p:nvPr/>
          </p:nvSpPr>
          <p:spPr bwMode="auto">
            <a:xfrm flipH="1">
              <a:off x="3734014" y="4004106"/>
              <a:ext cx="3345324" cy="0"/>
            </a:xfrm>
            <a:prstGeom prst="line">
              <a:avLst/>
            </a:prstGeom>
            <a:noFill/>
            <a:ln w="38100">
              <a:solidFill>
                <a:srgbClr val="CC0000"/>
              </a:solidFill>
              <a:round/>
              <a:headEnd/>
              <a:tailEnd type="triangle" w="med" len="med"/>
            </a:ln>
            <a:effectLst/>
          </p:spPr>
          <p:txBody>
            <a:bodyPr/>
            <a:lstStyle/>
            <a:p>
              <a:endParaRPr lang="en-US"/>
            </a:p>
          </p:txBody>
        </p:sp>
        <p:sp>
          <p:nvSpPr>
            <p:cNvPr id="193" name="AutoShape 57"/>
            <p:cNvSpPr>
              <a:spLocks noChangeArrowheads="1"/>
            </p:cNvSpPr>
            <p:nvPr/>
          </p:nvSpPr>
          <p:spPr bwMode="auto">
            <a:xfrm>
              <a:off x="4231935" y="3874089"/>
              <a:ext cx="2627673"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wrap="square" bIns="27432" anchor="ctr">
              <a:spAutoFit/>
            </a:bodyPr>
            <a:lstStyle/>
            <a:p>
              <a:pPr algn="ctr" eaLnBrk="1" hangingPunct="1">
                <a:lnSpc>
                  <a:spcPct val="90000"/>
                </a:lnSpc>
                <a:spcBef>
                  <a:spcPct val="40000"/>
                </a:spcBef>
              </a:pPr>
              <a:r>
                <a:rPr lang="en-US" sz="1200" dirty="0"/>
                <a:t>Purchase order acknowledgement</a:t>
              </a:r>
            </a:p>
          </p:txBody>
        </p:sp>
      </p:grpSp>
      <p:grpSp>
        <p:nvGrpSpPr>
          <p:cNvPr id="194" name="Group 193"/>
          <p:cNvGrpSpPr/>
          <p:nvPr/>
        </p:nvGrpSpPr>
        <p:grpSpPr>
          <a:xfrm>
            <a:off x="3839863" y="4952357"/>
            <a:ext cx="2097137" cy="125121"/>
            <a:chOff x="3723483" y="4778565"/>
            <a:chExt cx="2097137" cy="125121"/>
          </a:xfrm>
        </p:grpSpPr>
        <p:cxnSp>
          <p:nvCxnSpPr>
            <p:cNvPr id="195" name="AutoShape 33"/>
            <p:cNvCxnSpPr>
              <a:cxnSpLocks noChangeShapeType="1"/>
            </p:cNvCxnSpPr>
            <p:nvPr/>
          </p:nvCxnSpPr>
          <p:spPr bwMode="auto">
            <a:xfrm>
              <a:off x="3731144" y="4778565"/>
              <a:ext cx="1091842" cy="0"/>
            </a:xfrm>
            <a:prstGeom prst="straightConnector1">
              <a:avLst/>
            </a:prstGeom>
            <a:noFill/>
            <a:ln w="38100">
              <a:solidFill>
                <a:schemeClr val="bg1">
                  <a:lumMod val="50000"/>
                </a:schemeClr>
              </a:solidFill>
              <a:round/>
              <a:headEnd/>
              <a:tailEnd type="triangle" w="med" len="med"/>
            </a:ln>
            <a:effectLst/>
          </p:spPr>
        </p:cxnSp>
        <p:sp>
          <p:nvSpPr>
            <p:cNvPr id="196" name="Line 14"/>
            <p:cNvSpPr>
              <a:spLocks noChangeShapeType="1"/>
            </p:cNvSpPr>
            <p:nvPr/>
          </p:nvSpPr>
          <p:spPr bwMode="auto">
            <a:xfrm>
              <a:off x="3723483" y="4903686"/>
              <a:ext cx="2097137" cy="0"/>
            </a:xfrm>
            <a:prstGeom prst="line">
              <a:avLst/>
            </a:prstGeom>
            <a:noFill/>
            <a:ln w="38100">
              <a:solidFill>
                <a:schemeClr val="bg1">
                  <a:lumMod val="50000"/>
                </a:schemeClr>
              </a:solidFill>
              <a:round/>
              <a:headEnd/>
              <a:tailEnd type="triangle" w="med" len="med"/>
            </a:ln>
            <a:effectLst/>
          </p:spPr>
          <p:txBody>
            <a:bodyPr/>
            <a:lstStyle/>
            <a:p>
              <a:endParaRPr lang="en-US"/>
            </a:p>
          </p:txBody>
        </p:sp>
      </p:grpSp>
      <p:sp>
        <p:nvSpPr>
          <p:cNvPr id="197" name="AutoShape 62"/>
          <p:cNvSpPr>
            <a:spLocks noChangeArrowheads="1"/>
          </p:cNvSpPr>
          <p:nvPr/>
        </p:nvSpPr>
        <p:spPr bwMode="auto">
          <a:xfrm>
            <a:off x="6057510" y="5177603"/>
            <a:ext cx="1994381"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Invoice request approval</a:t>
            </a:r>
          </a:p>
        </p:txBody>
      </p:sp>
      <p:sp>
        <p:nvSpPr>
          <p:cNvPr id="198" name="AutoShape 55"/>
          <p:cNvSpPr>
            <a:spLocks noChangeArrowheads="1"/>
          </p:cNvSpPr>
          <p:nvPr/>
        </p:nvSpPr>
        <p:spPr bwMode="auto">
          <a:xfrm>
            <a:off x="5044739" y="3347599"/>
            <a:ext cx="1429969" cy="272945"/>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Purchase</a:t>
            </a:r>
            <a:r>
              <a:rPr lang="en-US" sz="1400" dirty="0"/>
              <a:t> order</a:t>
            </a:r>
          </a:p>
        </p:txBody>
      </p:sp>
      <p:grpSp>
        <p:nvGrpSpPr>
          <p:cNvPr id="199" name="Group 198"/>
          <p:cNvGrpSpPr/>
          <p:nvPr/>
        </p:nvGrpSpPr>
        <p:grpSpPr>
          <a:xfrm>
            <a:off x="1838903" y="5299247"/>
            <a:ext cx="4098096" cy="137183"/>
            <a:chOff x="1722523" y="5161551"/>
            <a:chExt cx="4098096" cy="137183"/>
          </a:xfrm>
        </p:grpSpPr>
        <p:sp>
          <p:nvSpPr>
            <p:cNvPr id="200" name="Line 30"/>
            <p:cNvSpPr>
              <a:spLocks noChangeShapeType="1"/>
            </p:cNvSpPr>
            <p:nvPr/>
          </p:nvSpPr>
          <p:spPr bwMode="auto">
            <a:xfrm flipH="1" flipV="1">
              <a:off x="3718774" y="5161551"/>
              <a:ext cx="2101845" cy="0"/>
            </a:xfrm>
            <a:prstGeom prst="line">
              <a:avLst/>
            </a:prstGeom>
            <a:noFill/>
            <a:ln w="38100">
              <a:solidFill>
                <a:srgbClr val="CC0000"/>
              </a:solidFill>
              <a:round/>
              <a:headEnd/>
              <a:tailEnd type="triangle" w="med" len="med"/>
            </a:ln>
            <a:effectLst/>
          </p:spPr>
          <p:txBody>
            <a:bodyPr/>
            <a:lstStyle/>
            <a:p>
              <a:endParaRPr lang="en-US"/>
            </a:p>
          </p:txBody>
        </p:sp>
        <p:sp>
          <p:nvSpPr>
            <p:cNvPr id="201" name="Line 20"/>
            <p:cNvSpPr>
              <a:spLocks noChangeShapeType="1"/>
            </p:cNvSpPr>
            <p:nvPr/>
          </p:nvSpPr>
          <p:spPr bwMode="auto">
            <a:xfrm flipH="1">
              <a:off x="1722523" y="5298734"/>
              <a:ext cx="1974748" cy="0"/>
            </a:xfrm>
            <a:prstGeom prst="line">
              <a:avLst/>
            </a:prstGeom>
            <a:noFill/>
            <a:ln w="38100">
              <a:solidFill>
                <a:schemeClr val="bg1">
                  <a:lumMod val="50000"/>
                </a:schemeClr>
              </a:solidFill>
              <a:round/>
              <a:headEnd/>
              <a:tailEnd type="triangle" w="med" len="med"/>
            </a:ln>
            <a:effectLst/>
          </p:spPr>
          <p:txBody>
            <a:bodyPr/>
            <a:lstStyle/>
            <a:p>
              <a:endParaRPr lang="en-US"/>
            </a:p>
          </p:txBody>
        </p:sp>
      </p:grpSp>
      <p:grpSp>
        <p:nvGrpSpPr>
          <p:cNvPr id="202" name="Group 201"/>
          <p:cNvGrpSpPr/>
          <p:nvPr/>
        </p:nvGrpSpPr>
        <p:grpSpPr>
          <a:xfrm>
            <a:off x="1838904" y="5541974"/>
            <a:ext cx="4089366" cy="402844"/>
            <a:chOff x="1722524" y="5404278"/>
            <a:chExt cx="4089366" cy="402844"/>
          </a:xfrm>
        </p:grpSpPr>
        <p:sp>
          <p:nvSpPr>
            <p:cNvPr id="203" name="Line 20"/>
            <p:cNvSpPr>
              <a:spLocks noChangeShapeType="1"/>
            </p:cNvSpPr>
            <p:nvPr/>
          </p:nvSpPr>
          <p:spPr bwMode="auto">
            <a:xfrm>
              <a:off x="1722524" y="5545683"/>
              <a:ext cx="1982175" cy="0"/>
            </a:xfrm>
            <a:prstGeom prst="line">
              <a:avLst/>
            </a:prstGeom>
            <a:noFill/>
            <a:ln w="38100">
              <a:solidFill>
                <a:srgbClr val="CC0000"/>
              </a:solidFill>
              <a:round/>
              <a:headEnd/>
              <a:tailEnd type="triangle" w="med" len="med"/>
            </a:ln>
            <a:effectLst/>
          </p:spPr>
          <p:txBody>
            <a:bodyPr/>
            <a:lstStyle/>
            <a:p>
              <a:endParaRPr lang="en-US"/>
            </a:p>
          </p:txBody>
        </p:sp>
        <p:sp>
          <p:nvSpPr>
            <p:cNvPr id="204" name="AutoShape 61"/>
            <p:cNvSpPr>
              <a:spLocks noChangeArrowheads="1"/>
            </p:cNvSpPr>
            <p:nvPr/>
          </p:nvSpPr>
          <p:spPr bwMode="auto">
            <a:xfrm>
              <a:off x="1878301" y="5404278"/>
              <a:ext cx="1554163"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Invoice approval</a:t>
              </a:r>
            </a:p>
          </p:txBody>
        </p:sp>
        <p:cxnSp>
          <p:nvCxnSpPr>
            <p:cNvPr id="205" name="AutoShape 33"/>
            <p:cNvCxnSpPr>
              <a:cxnSpLocks noChangeShapeType="1"/>
            </p:cNvCxnSpPr>
            <p:nvPr/>
          </p:nvCxnSpPr>
          <p:spPr bwMode="auto">
            <a:xfrm>
              <a:off x="3714753" y="5682001"/>
              <a:ext cx="1099503" cy="0"/>
            </a:xfrm>
            <a:prstGeom prst="straightConnector1">
              <a:avLst/>
            </a:prstGeom>
            <a:noFill/>
            <a:ln w="38100">
              <a:solidFill>
                <a:schemeClr val="bg1">
                  <a:lumMod val="50000"/>
                </a:schemeClr>
              </a:solidFill>
              <a:round/>
              <a:headEnd/>
              <a:tailEnd type="triangle" w="med" len="med"/>
            </a:ln>
            <a:effectLst/>
          </p:spPr>
        </p:cxnSp>
        <p:sp>
          <p:nvSpPr>
            <p:cNvPr id="206" name="Line 14"/>
            <p:cNvSpPr>
              <a:spLocks noChangeShapeType="1"/>
            </p:cNvSpPr>
            <p:nvPr/>
          </p:nvSpPr>
          <p:spPr bwMode="auto">
            <a:xfrm>
              <a:off x="3714753" y="5807122"/>
              <a:ext cx="2097137" cy="0"/>
            </a:xfrm>
            <a:prstGeom prst="line">
              <a:avLst/>
            </a:prstGeom>
            <a:noFill/>
            <a:ln w="38100">
              <a:solidFill>
                <a:schemeClr val="bg1">
                  <a:lumMod val="50000"/>
                </a:schemeClr>
              </a:solidFill>
              <a:round/>
              <a:headEnd/>
              <a:tailEnd type="triangle" w="med" len="med"/>
            </a:ln>
            <a:effectLst/>
          </p:spPr>
          <p:txBody>
            <a:bodyPr/>
            <a:lstStyle/>
            <a:p>
              <a:endParaRPr lang="en-US"/>
            </a:p>
          </p:txBody>
        </p:sp>
      </p:grpSp>
      <p:grpSp>
        <p:nvGrpSpPr>
          <p:cNvPr id="207" name="Group 206"/>
          <p:cNvGrpSpPr/>
          <p:nvPr/>
        </p:nvGrpSpPr>
        <p:grpSpPr>
          <a:xfrm>
            <a:off x="3839863" y="6130439"/>
            <a:ext cx="2097137" cy="244709"/>
            <a:chOff x="3723483" y="5992743"/>
            <a:chExt cx="2097137" cy="244709"/>
          </a:xfrm>
        </p:grpSpPr>
        <p:sp>
          <p:nvSpPr>
            <p:cNvPr id="208" name="Line 14"/>
            <p:cNvSpPr>
              <a:spLocks noChangeShapeType="1"/>
            </p:cNvSpPr>
            <p:nvPr/>
          </p:nvSpPr>
          <p:spPr bwMode="auto">
            <a:xfrm flipH="1">
              <a:off x="3723483" y="6130273"/>
              <a:ext cx="2097137" cy="0"/>
            </a:xfrm>
            <a:prstGeom prst="line">
              <a:avLst/>
            </a:prstGeom>
            <a:noFill/>
            <a:ln w="38100">
              <a:solidFill>
                <a:srgbClr val="CC0000"/>
              </a:solidFill>
              <a:round/>
              <a:headEnd/>
              <a:tailEnd type="triangle" w="med" len="med"/>
            </a:ln>
            <a:effectLst/>
          </p:spPr>
          <p:txBody>
            <a:bodyPr/>
            <a:lstStyle/>
            <a:p>
              <a:endParaRPr lang="en-US"/>
            </a:p>
          </p:txBody>
        </p:sp>
        <p:sp>
          <p:nvSpPr>
            <p:cNvPr id="209" name="AutoShape 60"/>
            <p:cNvSpPr>
              <a:spLocks noChangeArrowheads="1"/>
            </p:cNvSpPr>
            <p:nvPr/>
          </p:nvSpPr>
          <p:spPr bwMode="auto">
            <a:xfrm>
              <a:off x="4307050" y="5992743"/>
              <a:ext cx="1014412" cy="244709"/>
            </a:xfrm>
            <a:prstGeom prst="roundRect">
              <a:avLst>
                <a:gd name="adj" fmla="val 4167"/>
              </a:avLst>
            </a:prstGeom>
            <a:solidFill>
              <a:schemeClr val="bg1"/>
            </a:solidFill>
            <a:ln w="9525">
              <a:solidFill>
                <a:srgbClr val="4D4D4D"/>
              </a:solidFill>
              <a:round/>
              <a:headEnd/>
              <a:tailEnd/>
            </a:ln>
            <a:effectLst>
              <a:outerShdw dist="35921" dir="2700000" algn="ctr" rotWithShape="0">
                <a:srgbClr val="AFAFAF"/>
              </a:outerShdw>
            </a:effectLst>
          </p:spPr>
          <p:txBody>
            <a:bodyPr bIns="27432" anchor="ctr">
              <a:spAutoFit/>
            </a:bodyPr>
            <a:lstStyle/>
            <a:p>
              <a:pPr algn="ctr" eaLnBrk="1" hangingPunct="1">
                <a:lnSpc>
                  <a:spcPct val="90000"/>
                </a:lnSpc>
                <a:spcBef>
                  <a:spcPct val="40000"/>
                </a:spcBef>
              </a:pPr>
              <a:r>
                <a:rPr lang="en-US" sz="1200" dirty="0"/>
                <a:t>Payment</a:t>
              </a:r>
            </a:p>
          </p:txBody>
        </p:sp>
      </p:grpSp>
      <p:grpSp>
        <p:nvGrpSpPr>
          <p:cNvPr id="210" name="Group 209"/>
          <p:cNvGrpSpPr/>
          <p:nvPr/>
        </p:nvGrpSpPr>
        <p:grpSpPr>
          <a:xfrm>
            <a:off x="998399" y="4316966"/>
            <a:ext cx="2815253" cy="272083"/>
            <a:chOff x="882019" y="4179270"/>
            <a:chExt cx="2815253" cy="272083"/>
          </a:xfrm>
        </p:grpSpPr>
        <p:sp>
          <p:nvSpPr>
            <p:cNvPr id="211" name="Line 20"/>
            <p:cNvSpPr>
              <a:spLocks noChangeShapeType="1"/>
            </p:cNvSpPr>
            <p:nvPr/>
          </p:nvSpPr>
          <p:spPr bwMode="auto">
            <a:xfrm flipH="1">
              <a:off x="882019" y="4448061"/>
              <a:ext cx="2815251" cy="3292"/>
            </a:xfrm>
            <a:prstGeom prst="line">
              <a:avLst/>
            </a:prstGeom>
            <a:noFill/>
            <a:ln w="38100">
              <a:solidFill>
                <a:schemeClr val="bg1">
                  <a:lumMod val="50000"/>
                </a:schemeClr>
              </a:solidFill>
              <a:round/>
              <a:headEnd/>
              <a:tailEnd type="triangle" w="med" len="med"/>
            </a:ln>
            <a:effectLst/>
          </p:spPr>
          <p:txBody>
            <a:bodyPr/>
            <a:lstStyle/>
            <a:p>
              <a:endParaRPr lang="en-US"/>
            </a:p>
          </p:txBody>
        </p:sp>
        <p:cxnSp>
          <p:nvCxnSpPr>
            <p:cNvPr id="212" name="AutoShape 33"/>
            <p:cNvCxnSpPr>
              <a:cxnSpLocks noChangeShapeType="1"/>
            </p:cNvCxnSpPr>
            <p:nvPr/>
          </p:nvCxnSpPr>
          <p:spPr bwMode="auto">
            <a:xfrm flipH="1">
              <a:off x="2739412" y="4179270"/>
              <a:ext cx="957860" cy="0"/>
            </a:xfrm>
            <a:prstGeom prst="straightConnector1">
              <a:avLst/>
            </a:prstGeom>
            <a:noFill/>
            <a:ln w="38100">
              <a:solidFill>
                <a:schemeClr val="bg1">
                  <a:lumMod val="50000"/>
                </a:schemeClr>
              </a:solidFill>
              <a:round/>
              <a:headEnd/>
              <a:tailEnd type="triangle" w="med" len="med"/>
            </a:ln>
            <a:effectLst/>
          </p:spPr>
        </p:cxnSp>
      </p:grpSp>
    </p:spTree>
    <p:extLst>
      <p:ext uri="{BB962C8B-B14F-4D97-AF65-F5344CB8AC3E}">
        <p14:creationId xmlns:p14="http://schemas.microsoft.com/office/powerpoint/2010/main" val="3970132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wipe(right)">
                                      <p:cBhvr>
                                        <p:cTn id="12" dur="500"/>
                                        <p:tgtEl>
                                          <p:spTgt spid="17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wipe(right)">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82"/>
                                        </p:tgtEl>
                                        <p:attrNameLst>
                                          <p:attrName>style.visibility</p:attrName>
                                        </p:attrNameLst>
                                      </p:cBhvr>
                                      <p:to>
                                        <p:strVal val="visible"/>
                                      </p:to>
                                    </p:set>
                                    <p:animEffect transition="in" filter="wipe(left)">
                                      <p:cBhvr>
                                        <p:cTn id="28" dur="500"/>
                                        <p:tgtEl>
                                          <p:spTgt spid="1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500"/>
                                        <p:tgtEl>
                                          <p:spTgt spid="18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86"/>
                                        </p:tgtEl>
                                        <p:attrNameLst>
                                          <p:attrName>style.visibility</p:attrName>
                                        </p:attrNameLst>
                                      </p:cBhvr>
                                      <p:to>
                                        <p:strVal val="visible"/>
                                      </p:to>
                                    </p:set>
                                    <p:animEffect transition="in" filter="wipe(right)">
                                      <p:cBhvr>
                                        <p:cTn id="36" dur="500"/>
                                        <p:tgtEl>
                                          <p:spTgt spid="1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wipe(left)">
                                      <p:cBhvr>
                                        <p:cTn id="43" dur="500"/>
                                        <p:tgtEl>
                                          <p:spTgt spid="18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91"/>
                                        </p:tgtEl>
                                        <p:attrNameLst>
                                          <p:attrName>style.visibility</p:attrName>
                                        </p:attrNameLst>
                                      </p:cBhvr>
                                      <p:to>
                                        <p:strVal val="visible"/>
                                      </p:to>
                                    </p:set>
                                    <p:animEffect transition="in" filter="wipe(right)">
                                      <p:cBhvr>
                                        <p:cTn id="48" dur="500"/>
                                        <p:tgtEl>
                                          <p:spTgt spid="191"/>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par>
                                <p:cTn id="53" presetID="22" presetClass="entr" presetSubtype="2" fill="hold" nodeType="withEffect">
                                  <p:stCondLst>
                                    <p:cond delay="0"/>
                                  </p:stCondLst>
                                  <p:childTnLst>
                                    <p:set>
                                      <p:cBhvr>
                                        <p:cTn id="54" dur="1" fill="hold">
                                          <p:stCondLst>
                                            <p:cond delay="0"/>
                                          </p:stCondLst>
                                        </p:cTn>
                                        <p:tgtEl>
                                          <p:spTgt spid="210"/>
                                        </p:tgtEl>
                                        <p:attrNameLst>
                                          <p:attrName>style.visibility</p:attrName>
                                        </p:attrNameLst>
                                      </p:cBhvr>
                                      <p:to>
                                        <p:strVal val="visible"/>
                                      </p:to>
                                    </p:set>
                                    <p:animEffect transition="in" filter="wipe(right)">
                                      <p:cBhvr>
                                        <p:cTn id="55" dur="500"/>
                                        <p:tgtEl>
                                          <p:spTgt spid="21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5"/>
                                        </p:tgtEl>
                                        <p:attrNameLst>
                                          <p:attrName>style.visibility</p:attrName>
                                        </p:attrNameLst>
                                      </p:cBhvr>
                                      <p:to>
                                        <p:strVal val="visible"/>
                                      </p:to>
                                    </p:set>
                                    <p:animEffect transition="in" filter="wipe(left)">
                                      <p:cBhvr>
                                        <p:cTn id="60" dur="500"/>
                                        <p:tgtEl>
                                          <p:spTgt spid="1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wipe(right)">
                                      <p:cBhvr>
                                        <p:cTn id="65" dur="500"/>
                                        <p:tgtEl>
                                          <p:spTgt spid="148"/>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94"/>
                                        </p:tgtEl>
                                        <p:attrNameLst>
                                          <p:attrName>style.visibility</p:attrName>
                                        </p:attrNameLst>
                                      </p:cBhvr>
                                      <p:to>
                                        <p:strVal val="visible"/>
                                      </p:to>
                                    </p:set>
                                    <p:animEffect transition="in" filter="wipe(left)">
                                      <p:cBhvr>
                                        <p:cTn id="69" dur="500"/>
                                        <p:tgtEl>
                                          <p:spTgt spid="19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99"/>
                                        </p:tgtEl>
                                        <p:attrNameLst>
                                          <p:attrName>style.visibility</p:attrName>
                                        </p:attrNameLst>
                                      </p:cBhvr>
                                      <p:to>
                                        <p:strVal val="visible"/>
                                      </p:to>
                                    </p:set>
                                    <p:animEffect transition="in" filter="wipe(right)">
                                      <p:cBhvr>
                                        <p:cTn id="74" dur="500"/>
                                        <p:tgtEl>
                                          <p:spTgt spid="1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7"/>
                                        </p:tgtEl>
                                        <p:attrNameLst>
                                          <p:attrName>style.visibility</p:attrName>
                                        </p:attrNameLst>
                                      </p:cBhvr>
                                      <p:to>
                                        <p:strVal val="visible"/>
                                      </p:to>
                                    </p:set>
                                    <p:animEffect transition="in" filter="fade">
                                      <p:cBhvr>
                                        <p:cTn id="77" dur="500"/>
                                        <p:tgtEl>
                                          <p:spTgt spid="19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wipe(left)">
                                      <p:cBhvr>
                                        <p:cTn id="82" dur="500"/>
                                        <p:tgtEl>
                                          <p:spTgt spid="20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wipe(right)">
                                      <p:cBhvr>
                                        <p:cTn id="87" dur="500"/>
                                        <p:tgtEl>
                                          <p:spTgt spid="207"/>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left)">
                                      <p:cBhvr>
                                        <p:cTn id="91"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51" grpId="0" animBg="1"/>
      <p:bldP spid="177" grpId="0" animBg="1"/>
      <p:bldP spid="185" grpId="0" animBg="1"/>
      <p:bldP spid="197" grpId="0" animBg="1"/>
      <p:bldP spid="19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8753" y="2813786"/>
            <a:ext cx="3573423" cy="664797"/>
          </a:xfrm>
        </p:spPr>
        <p:txBody>
          <a:bodyPr/>
          <a:lstStyle/>
          <a:p>
            <a:pPr algn="r"/>
            <a:r>
              <a:rPr lang="en-US" sz="4800" dirty="0">
                <a:solidFill>
                  <a:schemeClr val="tx1"/>
                </a:solidFill>
              </a:rPr>
              <a:t>consulting</a:t>
            </a:r>
          </a:p>
        </p:txBody>
      </p:sp>
      <p:sp>
        <p:nvSpPr>
          <p:cNvPr id="17" name="Rectangle 16"/>
          <p:cNvSpPr/>
          <p:nvPr/>
        </p:nvSpPr>
        <p:spPr bwMode="auto">
          <a:xfrm>
            <a:off x="4256911" y="1324288"/>
            <a:ext cx="1422788" cy="132948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integration</a:t>
            </a:r>
          </a:p>
        </p:txBody>
      </p:sp>
      <p:sp>
        <p:nvSpPr>
          <p:cNvPr id="8" name="Rectangle 7"/>
          <p:cNvSpPr/>
          <p:nvPr/>
        </p:nvSpPr>
        <p:spPr bwMode="auto">
          <a:xfrm>
            <a:off x="1303598" y="1324289"/>
            <a:ext cx="1422788" cy="132948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err="1">
                <a:gradFill>
                  <a:gsLst>
                    <a:gs pos="0">
                      <a:srgbClr val="FFFFFF"/>
                    </a:gs>
                    <a:gs pos="100000">
                      <a:srgbClr val="FFFFFF"/>
                    </a:gs>
                  </a:gsLst>
                  <a:lin ang="5400000" scaled="0"/>
                </a:gradFill>
              </a:rPr>
              <a:t>bigdata</a:t>
            </a:r>
            <a:endParaRPr lang="en-US" sz="1400" dirty="0">
              <a:gradFill>
                <a:gsLst>
                  <a:gs pos="0">
                    <a:srgbClr val="FFFFFF"/>
                  </a:gs>
                  <a:gs pos="100000">
                    <a:srgbClr val="FFFFFF"/>
                  </a:gs>
                </a:gsLst>
                <a:lin ang="5400000" scaled="0"/>
              </a:gradFill>
            </a:endParaRPr>
          </a:p>
        </p:txBody>
      </p:sp>
      <p:pic>
        <p:nvPicPr>
          <p:cNvPr id="1027"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326" y="1571749"/>
            <a:ext cx="638783" cy="6386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48595" y="1571749"/>
            <a:ext cx="638783" cy="63861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780095" y="1324289"/>
            <a:ext cx="1422788" cy="1329483"/>
            <a:chOff x="2780095" y="467038"/>
            <a:chExt cx="1422788" cy="1329482"/>
          </a:xfrm>
        </p:grpSpPr>
        <p:sp>
          <p:nvSpPr>
            <p:cNvPr id="11" name="Rectangle 10"/>
            <p:cNvSpPr/>
            <p:nvPr/>
          </p:nvSpPr>
          <p:spPr bwMode="auto">
            <a:xfrm>
              <a:off x="2780095" y="467038"/>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biz intelligence</a:t>
              </a:r>
            </a:p>
          </p:txBody>
        </p:sp>
        <p:pic>
          <p:nvPicPr>
            <p:cNvPr id="1026"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098" y="590550"/>
              <a:ext cx="638782" cy="63861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4256911" y="4092852"/>
            <a:ext cx="1422788" cy="132948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solidFill>
                  <a:srgbClr val="FFFFFF"/>
                </a:solidFill>
              </a:rPr>
              <a:t>portals</a:t>
            </a:r>
          </a:p>
        </p:txBody>
      </p:sp>
      <p:grpSp>
        <p:nvGrpSpPr>
          <p:cNvPr id="6" name="Group 5"/>
          <p:cNvGrpSpPr/>
          <p:nvPr/>
        </p:nvGrpSpPr>
        <p:grpSpPr>
          <a:xfrm>
            <a:off x="5739882" y="4088756"/>
            <a:ext cx="1422788" cy="1329483"/>
            <a:chOff x="7223167" y="1850974"/>
            <a:chExt cx="1422788" cy="1329482"/>
          </a:xfrm>
        </p:grpSpPr>
        <p:sp>
          <p:nvSpPr>
            <p:cNvPr id="23" name="Rectangle 22"/>
            <p:cNvSpPr/>
            <p:nvPr/>
          </p:nvSpPr>
          <p:spPr bwMode="auto">
            <a:xfrm>
              <a:off x="7223167"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447651" fontAlgn="base">
                <a:spcBef>
                  <a:spcPct val="0"/>
                </a:spcBef>
                <a:spcAft>
                  <a:spcPct val="0"/>
                </a:spcAft>
              </a:pPr>
              <a:r>
                <a:rPr lang="en-US" sz="1400" dirty="0" err="1">
                  <a:solidFill>
                    <a:srgbClr val="FFFFFF"/>
                  </a:solidFill>
                </a:rPr>
                <a:t>crm</a:t>
              </a:r>
              <a:endParaRPr lang="en-US" sz="1400" dirty="0">
                <a:solidFill>
                  <a:srgbClr val="FFFFFF"/>
                </a:solidFill>
              </a:endParaRPr>
            </a:p>
          </p:txBody>
        </p:sp>
        <p:grpSp>
          <p:nvGrpSpPr>
            <p:cNvPr id="51" name="Group 50"/>
            <p:cNvGrpSpPr/>
            <p:nvPr/>
          </p:nvGrpSpPr>
          <p:grpSpPr bwMode="black">
            <a:xfrm>
              <a:off x="7557333" y="2262691"/>
              <a:ext cx="754455" cy="459435"/>
              <a:chOff x="10387012" y="4179358"/>
              <a:chExt cx="974726" cy="593725"/>
            </a:xfrm>
            <a:solidFill>
              <a:srgbClr val="FFFFFF"/>
            </a:solidFill>
          </p:grpSpPr>
          <p:sp>
            <p:nvSpPr>
              <p:cNvPr id="52"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53"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5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5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5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grpSp>
      </p:grpSp>
      <p:pic>
        <p:nvPicPr>
          <p:cNvPr id="61" name="Picture 60"/>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715834" y="4281501"/>
            <a:ext cx="618169" cy="731027"/>
          </a:xfrm>
          <a:prstGeom prst="rect">
            <a:avLst/>
          </a:prstGeom>
        </p:spPr>
      </p:pic>
      <p:grpSp>
        <p:nvGrpSpPr>
          <p:cNvPr id="9" name="Group 8"/>
          <p:cNvGrpSpPr/>
          <p:nvPr/>
        </p:nvGrpSpPr>
        <p:grpSpPr>
          <a:xfrm>
            <a:off x="4256911" y="2713309"/>
            <a:ext cx="1422788" cy="1329483"/>
            <a:chOff x="2780095" y="3236874"/>
            <a:chExt cx="1422788" cy="1329482"/>
          </a:xfrm>
        </p:grpSpPr>
        <p:sp>
          <p:nvSpPr>
            <p:cNvPr id="14" name="Rectangle 13"/>
            <p:cNvSpPr/>
            <p:nvPr/>
          </p:nvSpPr>
          <p:spPr bwMode="auto">
            <a:xfrm>
              <a:off x="2780095" y="32368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cloud</a:t>
              </a:r>
            </a:p>
          </p:txBody>
        </p:sp>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8787" y="3383767"/>
              <a:ext cx="725405" cy="751268"/>
            </a:xfrm>
            <a:prstGeom prst="rect">
              <a:avLst/>
            </a:prstGeom>
          </p:spPr>
        </p:pic>
      </p:grpSp>
      <p:grpSp>
        <p:nvGrpSpPr>
          <p:cNvPr id="7" name="Group 6"/>
          <p:cNvGrpSpPr/>
          <p:nvPr/>
        </p:nvGrpSpPr>
        <p:grpSpPr>
          <a:xfrm>
            <a:off x="5739882" y="2710524"/>
            <a:ext cx="1422788" cy="1329483"/>
            <a:chOff x="4256591" y="3236873"/>
            <a:chExt cx="1422788" cy="1329482"/>
          </a:xfrm>
        </p:grpSpPr>
        <p:sp>
          <p:nvSpPr>
            <p:cNvPr id="29" name="Rectangle 28"/>
            <p:cNvSpPr/>
            <p:nvPr/>
          </p:nvSpPr>
          <p:spPr bwMode="auto">
            <a:xfrm>
              <a:off x="4256591" y="3236873"/>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azure</a:t>
              </a:r>
            </a:p>
          </p:txBody>
        </p:sp>
        <p:pic>
          <p:nvPicPr>
            <p:cNvPr id="36" name="Picture 26" descr="Dashboard 512x512.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2157" y="3400293"/>
              <a:ext cx="771657" cy="771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1" name="Group 40"/>
          <p:cNvGrpSpPr/>
          <p:nvPr/>
        </p:nvGrpSpPr>
        <p:grpSpPr>
          <a:xfrm>
            <a:off x="2780095" y="4101529"/>
            <a:ext cx="1422788" cy="1329483"/>
            <a:chOff x="4256592" y="1850974"/>
            <a:chExt cx="1422788" cy="1329482"/>
          </a:xfrm>
        </p:grpSpPr>
        <p:sp>
          <p:nvSpPr>
            <p:cNvPr id="42" name="Rectangle 41"/>
            <p:cNvSpPr/>
            <p:nvPr/>
          </p:nvSpPr>
          <p:spPr bwMode="auto">
            <a:xfrm>
              <a:off x="4256592" y="1850974"/>
              <a:ext cx="1422788" cy="132948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solidFill>
                    <a:srgbClr val="FFFFFF"/>
                  </a:solidFill>
                </a:rPr>
                <a:t>mobile</a:t>
              </a:r>
            </a:p>
          </p:txBody>
        </p:sp>
        <p:grpSp>
          <p:nvGrpSpPr>
            <p:cNvPr id="57" name="Group 56"/>
            <p:cNvGrpSpPr/>
            <p:nvPr/>
          </p:nvGrpSpPr>
          <p:grpSpPr>
            <a:xfrm>
              <a:off x="5022581" y="2336088"/>
              <a:ext cx="435635" cy="263196"/>
              <a:chOff x="214313" y="2174875"/>
              <a:chExt cx="990600" cy="598488"/>
            </a:xfrm>
            <a:solidFill>
              <a:schemeClr val="tx1"/>
            </a:solidFill>
          </p:grpSpPr>
          <p:sp>
            <p:nvSpPr>
              <p:cNvPr id="6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66"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grpSp>
        <p:grpSp>
          <p:nvGrpSpPr>
            <p:cNvPr id="58" name="Group 57"/>
            <p:cNvGrpSpPr/>
            <p:nvPr/>
          </p:nvGrpSpPr>
          <p:grpSpPr>
            <a:xfrm>
              <a:off x="4463330" y="2244858"/>
              <a:ext cx="233346" cy="445656"/>
              <a:chOff x="-498475" y="1609726"/>
              <a:chExt cx="950913" cy="1816099"/>
            </a:xfrm>
          </p:grpSpPr>
          <p:sp>
            <p:nvSpPr>
              <p:cNvPr id="60"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sp>
            <p:nvSpPr>
              <p:cNvPr id="62"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grpSp>
        <p:sp>
          <p:nvSpPr>
            <p:cNvPr id="59" name="Cross 58"/>
            <p:cNvSpPr/>
            <p:nvPr/>
          </p:nvSpPr>
          <p:spPr bwMode="auto">
            <a:xfrm>
              <a:off x="4769744" y="2377801"/>
              <a:ext cx="179769" cy="179769"/>
            </a:xfrm>
            <a:prstGeom prst="plus">
              <a:avLst>
                <a:gd name="adj" fmla="val 3722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53" fontAlgn="base">
                <a:spcBef>
                  <a:spcPct val="0"/>
                </a:spcBef>
                <a:spcAft>
                  <a:spcPct val="0"/>
                </a:spcAft>
              </a:pPr>
              <a:endParaRPr lang="en-US" sz="1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4955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Scope and Group Shapes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70</a:t>
            </a:fld>
            <a:endParaRPr lang="pt-PT" dirty="0"/>
          </a:p>
        </p:txBody>
      </p:sp>
      <p:sp>
        <p:nvSpPr>
          <p:cNvPr id="10" name="AutoShape 33"/>
          <p:cNvSpPr>
            <a:spLocks noChangeArrowheads="1"/>
          </p:cNvSpPr>
          <p:nvPr/>
        </p:nvSpPr>
        <p:spPr bwMode="auto">
          <a:xfrm>
            <a:off x="293687" y="1457597"/>
            <a:ext cx="5197475" cy="1786183"/>
          </a:xfrm>
          <a:prstGeom prst="roundRect">
            <a:avLst>
              <a:gd name="adj" fmla="val 654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Group</a:t>
            </a:r>
          </a:p>
        </p:txBody>
      </p:sp>
      <p:grpSp>
        <p:nvGrpSpPr>
          <p:cNvPr id="11" name="Group 10"/>
          <p:cNvGrpSpPr/>
          <p:nvPr/>
        </p:nvGrpSpPr>
        <p:grpSpPr>
          <a:xfrm>
            <a:off x="293688" y="3600450"/>
            <a:ext cx="5203825" cy="3028950"/>
            <a:chOff x="217488" y="3400590"/>
            <a:chExt cx="5203825" cy="3028950"/>
          </a:xfrm>
        </p:grpSpPr>
        <p:sp>
          <p:nvSpPr>
            <p:cNvPr id="12" name="AutoShape 29"/>
            <p:cNvSpPr>
              <a:spLocks noChangeArrowheads="1"/>
            </p:cNvSpPr>
            <p:nvPr/>
          </p:nvSpPr>
          <p:spPr bwMode="auto">
            <a:xfrm>
              <a:off x="217488" y="3400590"/>
              <a:ext cx="5203825" cy="3028950"/>
            </a:xfrm>
            <a:prstGeom prst="roundRect">
              <a:avLst>
                <a:gd name="adj" fmla="val 3992"/>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Scope</a:t>
              </a:r>
            </a:p>
          </p:txBody>
        </p:sp>
        <p:sp>
          <p:nvSpPr>
            <p:cNvPr id="13" name="AutoShape 30"/>
            <p:cNvSpPr>
              <a:spLocks noChangeArrowheads="1"/>
            </p:cNvSpPr>
            <p:nvPr/>
          </p:nvSpPr>
          <p:spPr bwMode="auto">
            <a:xfrm>
              <a:off x="446088" y="3838740"/>
              <a:ext cx="4746625" cy="2334149"/>
            </a:xfrm>
            <a:prstGeom prst="roundRect">
              <a:avLst>
                <a:gd name="adj" fmla="val 3544"/>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dirty="0"/>
                <a:t>Framework for organizing actions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Used for exception handling and</a:t>
              </a:r>
              <a:br>
                <a:rPr lang="en-US" sz="1600" dirty="0"/>
              </a:br>
              <a:r>
                <a:rPr lang="en-US" sz="1600" dirty="0"/>
                <a:t>transactional execution</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Contains one or more blocks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Can have appended exception-handling blocks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Can have appended compensation blocks</a:t>
              </a:r>
              <a:br>
                <a:rPr lang="en-US" sz="1600" dirty="0"/>
              </a:br>
              <a:r>
                <a:rPr lang="en-US" sz="1600" dirty="0"/>
                <a:t>if transactional</a:t>
              </a:r>
            </a:p>
          </p:txBody>
        </p:sp>
      </p:grpSp>
      <p:sp>
        <p:nvSpPr>
          <p:cNvPr id="14" name="AutoShape 32"/>
          <p:cNvSpPr>
            <a:spLocks noChangeArrowheads="1"/>
          </p:cNvSpPr>
          <p:nvPr/>
        </p:nvSpPr>
        <p:spPr bwMode="auto">
          <a:xfrm>
            <a:off x="522287" y="1905000"/>
            <a:ext cx="4740275" cy="1182826"/>
          </a:xfrm>
          <a:prstGeom prst="roundRect">
            <a:avLst>
              <a:gd name="adj" fmla="val 700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Visually group shapes</a:t>
            </a:r>
          </a:p>
          <a:p>
            <a:pPr marL="231775" indent="-231775" algn="l">
              <a:lnSpc>
                <a:spcPct val="90000"/>
              </a:lnSpc>
              <a:spcBef>
                <a:spcPct val="40000"/>
              </a:spcBef>
              <a:buClr>
                <a:srgbClr val="8DACD0"/>
              </a:buClr>
              <a:buSzPct val="80000"/>
              <a:buFont typeface="Wingdings" pitchFamily="2" charset="2"/>
              <a:buBlip>
                <a:blip r:embed="rId3"/>
              </a:buBlip>
            </a:pPr>
            <a:r>
              <a:rPr lang="en-US" sz="1600"/>
              <a:t>Collapsible</a:t>
            </a:r>
          </a:p>
          <a:p>
            <a:pPr marL="231775" indent="-231775" algn="l">
              <a:lnSpc>
                <a:spcPct val="90000"/>
              </a:lnSpc>
              <a:spcBef>
                <a:spcPct val="40000"/>
              </a:spcBef>
              <a:buClr>
                <a:srgbClr val="8DACD0"/>
              </a:buClr>
              <a:buSzPct val="80000"/>
              <a:buFont typeface="Wingdings" pitchFamily="2" charset="2"/>
              <a:buBlip>
                <a:blip r:embed="rId3"/>
              </a:buBlip>
            </a:pPr>
            <a:r>
              <a:rPr lang="en-US" sz="1600"/>
              <a:t>Not saved as code</a:t>
            </a:r>
          </a:p>
        </p:txBody>
      </p:sp>
      <p:grpSp>
        <p:nvGrpSpPr>
          <p:cNvPr id="15" name="Group 14"/>
          <p:cNvGrpSpPr/>
          <p:nvPr/>
        </p:nvGrpSpPr>
        <p:grpSpPr>
          <a:xfrm>
            <a:off x="5668962" y="1515897"/>
            <a:ext cx="3246438" cy="5237163"/>
            <a:chOff x="5592762" y="1316037"/>
            <a:chExt cx="3246438" cy="5237163"/>
          </a:xfrm>
        </p:grpSpPr>
        <p:sp>
          <p:nvSpPr>
            <p:cNvPr id="16" name="AutoShape 35"/>
            <p:cNvSpPr>
              <a:spLocks noChangeArrowheads="1"/>
            </p:cNvSpPr>
            <p:nvPr/>
          </p:nvSpPr>
          <p:spPr bwMode="auto">
            <a:xfrm>
              <a:off x="5592762" y="1316037"/>
              <a:ext cx="3246438" cy="5237163"/>
            </a:xfrm>
            <a:prstGeom prst="roundRect">
              <a:avLst>
                <a:gd name="adj" fmla="val 2931"/>
              </a:avLst>
            </a:prstGeom>
            <a:solidFill>
              <a:srgbClr val="DEE7F1"/>
            </a:solidFill>
            <a:ln w="9525" algn="ctr">
              <a:solidFill>
                <a:srgbClr val="4D4D4D"/>
              </a:solidFill>
              <a:round/>
              <a:headEnd/>
              <a:tailEnd/>
            </a:ln>
            <a:effectLst>
              <a:outerShdw dist="28398" dir="1593903" algn="ctr" rotWithShape="0">
                <a:schemeClr val="tx1">
                  <a:alpha val="50000"/>
                </a:schemeClr>
              </a:outerShdw>
            </a:effectLst>
          </p:spPr>
          <p:txBody>
            <a:bodyPr wrap="none"/>
            <a:lstStyle/>
            <a:p>
              <a:r>
                <a:rPr lang="en-US" b="1" dirty="0"/>
                <a:t>Process Loan Orchestration</a:t>
              </a:r>
            </a:p>
          </p:txBody>
        </p:sp>
        <p:sp>
          <p:nvSpPr>
            <p:cNvPr id="17" name="AutoShape 83"/>
            <p:cNvSpPr>
              <a:spLocks noChangeArrowheads="1"/>
            </p:cNvSpPr>
            <p:nvPr/>
          </p:nvSpPr>
          <p:spPr bwMode="auto">
            <a:xfrm>
              <a:off x="5793980" y="2495044"/>
              <a:ext cx="2198304" cy="2925724"/>
            </a:xfrm>
            <a:prstGeom prst="roundRect">
              <a:avLst>
                <a:gd name="adj" fmla="val 2931"/>
              </a:avLst>
            </a:prstGeom>
            <a:solidFill>
              <a:srgbClr val="BBCDE3"/>
            </a:solidFill>
            <a:ln w="19050" algn="ctr">
              <a:solidFill>
                <a:srgbClr val="4D4D4D"/>
              </a:solidFill>
              <a:prstDash val="sysDot"/>
              <a:round/>
              <a:headEnd/>
              <a:tailEnd/>
            </a:ln>
            <a:effectLst/>
          </p:spPr>
          <p:txBody>
            <a:bodyPr wrap="none" tIns="0"/>
            <a:lstStyle/>
            <a:p>
              <a:pPr algn="ctr"/>
              <a:r>
                <a:rPr lang="en-US" dirty="0"/>
                <a:t>Scope</a:t>
              </a:r>
            </a:p>
          </p:txBody>
        </p:sp>
        <p:sp>
          <p:nvSpPr>
            <p:cNvPr id="18" name="Text Box 6"/>
            <p:cNvSpPr txBox="1">
              <a:spLocks noChangeArrowheads="1"/>
            </p:cNvSpPr>
            <p:nvPr/>
          </p:nvSpPr>
          <p:spPr bwMode="auto">
            <a:xfrm>
              <a:off x="5661562" y="1931748"/>
              <a:ext cx="1085677" cy="397032"/>
            </a:xfrm>
            <a:prstGeom prst="rect">
              <a:avLst/>
            </a:prstGeom>
            <a:noFill/>
            <a:ln w="9525" algn="ctr">
              <a:noFill/>
              <a:miter lim="800000"/>
              <a:headEnd/>
              <a:tailEnd/>
            </a:ln>
            <a:effectLst/>
          </p:spPr>
          <p:txBody>
            <a:bodyPr wrap="square">
              <a:spAutoFit/>
            </a:bodyPr>
            <a:lstStyle/>
            <a:p>
              <a:pPr algn="ctr">
                <a:lnSpc>
                  <a:spcPct val="90000"/>
                </a:lnSpc>
                <a:spcBef>
                  <a:spcPct val="40000"/>
                </a:spcBef>
              </a:pPr>
              <a:r>
                <a:rPr lang="en-US" sz="1100" dirty="0" smtClean="0"/>
                <a:t>Receive Loan Application</a:t>
              </a:r>
              <a:endParaRPr lang="en-US" sz="1100" dirty="0"/>
            </a:p>
          </p:txBody>
        </p:sp>
        <p:sp>
          <p:nvSpPr>
            <p:cNvPr id="19" name="Text Box 7"/>
            <p:cNvSpPr txBox="1">
              <a:spLocks noChangeArrowheads="1"/>
            </p:cNvSpPr>
            <p:nvPr/>
          </p:nvSpPr>
          <p:spPr bwMode="auto">
            <a:xfrm>
              <a:off x="5684219" y="3004491"/>
              <a:ext cx="1117401" cy="397032"/>
            </a:xfrm>
            <a:prstGeom prst="rect">
              <a:avLst/>
            </a:prstGeom>
            <a:noFill/>
            <a:ln w="9525" algn="ctr">
              <a:noFill/>
              <a:miter lim="800000"/>
              <a:headEnd/>
              <a:tailEnd/>
            </a:ln>
            <a:effectLst/>
          </p:spPr>
          <p:txBody>
            <a:bodyPr wrap="square">
              <a:spAutoFit/>
            </a:bodyPr>
            <a:lstStyle/>
            <a:p>
              <a:pPr algn="ctr">
                <a:lnSpc>
                  <a:spcPct val="90000"/>
                </a:lnSpc>
                <a:spcBef>
                  <a:spcPct val="40000"/>
                </a:spcBef>
              </a:pPr>
              <a:r>
                <a:rPr lang="en-US" sz="1100" dirty="0"/>
                <a:t>Request </a:t>
              </a:r>
              <a:r>
                <a:rPr lang="en-US" sz="1100" dirty="0" smtClean="0"/>
                <a:t/>
              </a:r>
              <a:br>
                <a:rPr lang="en-US" sz="1100" dirty="0" smtClean="0"/>
              </a:br>
              <a:r>
                <a:rPr lang="en-US" sz="1100" dirty="0" smtClean="0"/>
                <a:t>Credit </a:t>
              </a:r>
              <a:r>
                <a:rPr lang="en-US" sz="1100" dirty="0"/>
                <a:t>Report</a:t>
              </a:r>
            </a:p>
          </p:txBody>
        </p:sp>
        <p:sp>
          <p:nvSpPr>
            <p:cNvPr id="20" name="AutoShape 17"/>
            <p:cNvSpPr>
              <a:spLocks noChangeArrowheads="1"/>
            </p:cNvSpPr>
            <p:nvPr/>
          </p:nvSpPr>
          <p:spPr bwMode="auto">
            <a:xfrm>
              <a:off x="6109454" y="5994220"/>
              <a:ext cx="450056" cy="260747"/>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21" name="AutoShape 19"/>
            <p:cNvSpPr>
              <a:spLocks noChangeArrowheads="1"/>
            </p:cNvSpPr>
            <p:nvPr/>
          </p:nvSpPr>
          <p:spPr bwMode="auto">
            <a:xfrm>
              <a:off x="8080216" y="3084102"/>
              <a:ext cx="523875" cy="265510"/>
            </a:xfrm>
            <a:prstGeom prst="octagon">
              <a:avLst>
                <a:gd name="adj" fmla="val 29287"/>
              </a:avLst>
            </a:prstGeom>
            <a:solidFill>
              <a:srgbClr val="F2E7CE"/>
            </a:solidFill>
            <a:ln w="9525" algn="ctr">
              <a:solidFill>
                <a:srgbClr val="4D4D4D"/>
              </a:solidFill>
              <a:miter lim="800000"/>
              <a:headEnd/>
              <a:tailEnd/>
            </a:ln>
            <a:effectLst>
              <a:outerShdw dist="17961" dir="2700000" algn="ctr" rotWithShape="0">
                <a:srgbClr val="4D4D4D">
                  <a:alpha val="50000"/>
                </a:srgbClr>
              </a:outerShdw>
            </a:effectLst>
          </p:spPr>
          <p:txBody>
            <a:bodyPr wrap="none" anchor="ctr"/>
            <a:lstStyle/>
            <a:p>
              <a:endParaRPr lang="en-US"/>
            </a:p>
          </p:txBody>
        </p:sp>
        <p:sp>
          <p:nvSpPr>
            <p:cNvPr id="22" name="AutoShape 23"/>
            <p:cNvSpPr>
              <a:spLocks noChangeArrowheads="1"/>
            </p:cNvSpPr>
            <p:nvPr/>
          </p:nvSpPr>
          <p:spPr bwMode="auto">
            <a:xfrm>
              <a:off x="8101158" y="5989458"/>
              <a:ext cx="525065" cy="265509"/>
            </a:xfrm>
            <a:prstGeom prst="octagon">
              <a:avLst>
                <a:gd name="adj" fmla="val 29287"/>
              </a:avLst>
            </a:prstGeom>
            <a:solidFill>
              <a:srgbClr val="F2E7CE"/>
            </a:solidFill>
            <a:ln w="9525" algn="ctr">
              <a:solidFill>
                <a:srgbClr val="4D4D4D"/>
              </a:solidFill>
              <a:miter lim="800000"/>
              <a:headEnd/>
              <a:tailEnd/>
            </a:ln>
            <a:effectLst>
              <a:outerShdw dist="17961" dir="2700000" algn="ctr" rotWithShape="0">
                <a:srgbClr val="4D4D4D">
                  <a:alpha val="50000"/>
                </a:srgbClr>
              </a:outerShdw>
            </a:effectLst>
          </p:spPr>
          <p:txBody>
            <a:bodyPr wrap="none" anchor="ctr"/>
            <a:lstStyle/>
            <a:p>
              <a:endParaRPr lang="en-US"/>
            </a:p>
          </p:txBody>
        </p:sp>
        <p:sp>
          <p:nvSpPr>
            <p:cNvPr id="23" name="AutoShape 24"/>
            <p:cNvSpPr>
              <a:spLocks noChangeArrowheads="1"/>
            </p:cNvSpPr>
            <p:nvPr/>
          </p:nvSpPr>
          <p:spPr bwMode="auto">
            <a:xfrm>
              <a:off x="7282095" y="5992303"/>
              <a:ext cx="450056" cy="26193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24" name="Text Box 25"/>
            <p:cNvSpPr txBox="1">
              <a:spLocks noChangeArrowheads="1"/>
            </p:cNvSpPr>
            <p:nvPr/>
          </p:nvSpPr>
          <p:spPr bwMode="auto">
            <a:xfrm>
              <a:off x="5785888" y="3563452"/>
              <a:ext cx="1007072" cy="397032"/>
            </a:xfrm>
            <a:prstGeom prst="rect">
              <a:avLst/>
            </a:prstGeom>
            <a:noFill/>
            <a:ln w="9525" algn="ctr">
              <a:noFill/>
              <a:miter lim="800000"/>
              <a:headEnd/>
              <a:tailEnd/>
            </a:ln>
            <a:effectLst/>
          </p:spPr>
          <p:txBody>
            <a:bodyPr wrap="square">
              <a:spAutoFit/>
            </a:bodyPr>
            <a:lstStyle/>
            <a:p>
              <a:pPr algn="ctr">
                <a:lnSpc>
                  <a:spcPct val="90000"/>
                </a:lnSpc>
                <a:spcBef>
                  <a:spcPct val="40000"/>
                </a:spcBef>
              </a:pPr>
              <a:r>
                <a:rPr lang="en-US" sz="1100" dirty="0"/>
                <a:t>Order Appraisal</a:t>
              </a:r>
            </a:p>
          </p:txBody>
        </p:sp>
        <p:sp>
          <p:nvSpPr>
            <p:cNvPr id="25" name="Text Box 26"/>
            <p:cNvSpPr txBox="1">
              <a:spLocks noChangeArrowheads="1"/>
            </p:cNvSpPr>
            <p:nvPr/>
          </p:nvSpPr>
          <p:spPr bwMode="auto">
            <a:xfrm>
              <a:off x="7878666" y="5507128"/>
              <a:ext cx="936049" cy="397032"/>
            </a:xfrm>
            <a:prstGeom prst="rect">
              <a:avLst/>
            </a:prstGeom>
            <a:noFill/>
            <a:ln w="9525" algn="ctr">
              <a:noFill/>
              <a:miter lim="800000"/>
              <a:headEnd/>
              <a:tailEnd/>
            </a:ln>
            <a:effectLst/>
          </p:spPr>
          <p:txBody>
            <a:bodyPr wrap="square">
              <a:spAutoFit/>
            </a:bodyPr>
            <a:lstStyle/>
            <a:p>
              <a:pPr algn="ctr">
                <a:lnSpc>
                  <a:spcPct val="90000"/>
                </a:lnSpc>
                <a:spcBef>
                  <a:spcPct val="40000"/>
                </a:spcBef>
              </a:pPr>
              <a:r>
                <a:rPr lang="en-US" sz="1100" dirty="0"/>
                <a:t>Sign </a:t>
              </a:r>
              <a:r>
                <a:rPr lang="en-US" sz="1100" dirty="0" smtClean="0"/>
                <a:t/>
              </a:r>
              <a:br>
                <a:rPr lang="en-US" sz="1100" dirty="0" smtClean="0"/>
              </a:br>
              <a:r>
                <a:rPr lang="en-US" sz="1100" dirty="0" smtClean="0"/>
                <a:t>Documents</a:t>
              </a:r>
              <a:endParaRPr lang="en-US" sz="1100" dirty="0"/>
            </a:p>
          </p:txBody>
        </p:sp>
        <p:cxnSp>
          <p:nvCxnSpPr>
            <p:cNvPr id="26" name="AutoShape 86"/>
            <p:cNvCxnSpPr>
              <a:cxnSpLocks noChangeShapeType="1"/>
            </p:cNvCxnSpPr>
            <p:nvPr/>
          </p:nvCxnSpPr>
          <p:spPr bwMode="auto">
            <a:xfrm>
              <a:off x="7220632" y="5719495"/>
              <a:ext cx="278399" cy="286147"/>
            </a:xfrm>
            <a:prstGeom prst="bentConnector2">
              <a:avLst/>
            </a:prstGeom>
            <a:noFill/>
            <a:ln w="38100">
              <a:solidFill>
                <a:srgbClr val="CC0000"/>
              </a:solidFill>
              <a:miter lim="800000"/>
              <a:headEnd/>
              <a:tailEnd/>
            </a:ln>
            <a:effectLst/>
          </p:spPr>
        </p:cxnSp>
        <p:sp>
          <p:nvSpPr>
            <p:cNvPr id="27" name="Line 18"/>
            <p:cNvSpPr>
              <a:spLocks noChangeShapeType="1"/>
            </p:cNvSpPr>
            <p:nvPr/>
          </p:nvSpPr>
          <p:spPr bwMode="auto">
            <a:xfrm>
              <a:off x="7128038" y="3043920"/>
              <a:ext cx="952338" cy="172936"/>
            </a:xfrm>
            <a:prstGeom prst="line">
              <a:avLst/>
            </a:prstGeom>
            <a:noFill/>
            <a:ln w="38100">
              <a:solidFill>
                <a:srgbClr val="CC0000"/>
              </a:solidFill>
              <a:round/>
              <a:headEnd/>
              <a:tailEnd/>
            </a:ln>
            <a:effectLst/>
          </p:spPr>
          <p:txBody>
            <a:bodyPr wrap="none" tIns="0" anchor="ctr"/>
            <a:lstStyle/>
            <a:p>
              <a:endParaRPr lang="en-US"/>
            </a:p>
          </p:txBody>
        </p:sp>
        <p:sp>
          <p:nvSpPr>
            <p:cNvPr id="28" name="Line 14"/>
            <p:cNvSpPr>
              <a:spLocks noChangeShapeType="1"/>
            </p:cNvSpPr>
            <p:nvPr/>
          </p:nvSpPr>
          <p:spPr bwMode="auto">
            <a:xfrm>
              <a:off x="6911542" y="5420768"/>
              <a:ext cx="2969" cy="300711"/>
            </a:xfrm>
            <a:prstGeom prst="line">
              <a:avLst/>
            </a:prstGeom>
            <a:noFill/>
            <a:ln w="38100">
              <a:solidFill>
                <a:srgbClr val="CC0000"/>
              </a:solidFill>
              <a:round/>
              <a:headEnd/>
              <a:tailEnd/>
            </a:ln>
            <a:effectLst/>
          </p:spPr>
          <p:txBody>
            <a:bodyPr wrap="none" tIns="0" anchor="ctr"/>
            <a:lstStyle/>
            <a:p>
              <a:endParaRPr lang="en-US"/>
            </a:p>
          </p:txBody>
        </p:sp>
        <p:sp>
          <p:nvSpPr>
            <p:cNvPr id="29" name="Line 88"/>
            <p:cNvSpPr>
              <a:spLocks noChangeShapeType="1"/>
            </p:cNvSpPr>
            <p:nvPr/>
          </p:nvSpPr>
          <p:spPr bwMode="auto">
            <a:xfrm>
              <a:off x="6902929" y="3004490"/>
              <a:ext cx="0" cy="1128060"/>
            </a:xfrm>
            <a:prstGeom prst="line">
              <a:avLst/>
            </a:prstGeom>
            <a:noFill/>
            <a:ln w="38100">
              <a:solidFill>
                <a:srgbClr val="CC0000"/>
              </a:solidFill>
              <a:round/>
              <a:headEnd/>
              <a:tailEnd/>
            </a:ln>
            <a:effectLst/>
          </p:spPr>
          <p:txBody>
            <a:bodyPr wrap="none" tIns="0" anchor="ctr"/>
            <a:lstStyle/>
            <a:p>
              <a:endParaRPr lang="en-US"/>
            </a:p>
          </p:txBody>
        </p:sp>
        <p:sp>
          <p:nvSpPr>
            <p:cNvPr id="30" name="Line 89"/>
            <p:cNvSpPr>
              <a:spLocks noChangeShapeType="1"/>
            </p:cNvSpPr>
            <p:nvPr/>
          </p:nvSpPr>
          <p:spPr bwMode="auto">
            <a:xfrm>
              <a:off x="6894323" y="2257713"/>
              <a:ext cx="0" cy="246063"/>
            </a:xfrm>
            <a:prstGeom prst="line">
              <a:avLst/>
            </a:prstGeom>
            <a:noFill/>
            <a:ln w="38100">
              <a:solidFill>
                <a:srgbClr val="CC0000"/>
              </a:solidFill>
              <a:round/>
              <a:headEnd/>
              <a:tailEnd/>
            </a:ln>
            <a:effectLst/>
          </p:spPr>
          <p:txBody>
            <a:bodyPr wrap="none" tIns="0" anchor="ctr"/>
            <a:lstStyle/>
            <a:p>
              <a:endParaRPr lang="en-US"/>
            </a:p>
          </p:txBody>
        </p:sp>
        <p:sp>
          <p:nvSpPr>
            <p:cNvPr id="31" name="Line 22"/>
            <p:cNvSpPr>
              <a:spLocks noChangeShapeType="1"/>
            </p:cNvSpPr>
            <p:nvPr/>
          </p:nvSpPr>
          <p:spPr bwMode="auto">
            <a:xfrm flipV="1">
              <a:off x="7732151" y="6120890"/>
              <a:ext cx="369006" cy="0"/>
            </a:xfrm>
            <a:prstGeom prst="line">
              <a:avLst/>
            </a:prstGeom>
            <a:noFill/>
            <a:ln w="38100">
              <a:solidFill>
                <a:srgbClr val="CC0000"/>
              </a:solidFill>
              <a:round/>
              <a:headEnd/>
              <a:tailEnd/>
            </a:ln>
            <a:effectLst/>
          </p:spPr>
          <p:txBody>
            <a:bodyPr wrap="none" tIns="0" anchor="ctr"/>
            <a:lstStyle/>
            <a:p>
              <a:endParaRPr lang="en-US"/>
            </a:p>
          </p:txBody>
        </p:sp>
        <p:sp>
          <p:nvSpPr>
            <p:cNvPr id="32" name="AutoShape 10"/>
            <p:cNvSpPr>
              <a:spLocks noChangeArrowheads="1"/>
            </p:cNvSpPr>
            <p:nvPr/>
          </p:nvSpPr>
          <p:spPr bwMode="auto">
            <a:xfrm>
              <a:off x="6676791" y="2912356"/>
              <a:ext cx="452438" cy="26312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33" name="AutoShape 11"/>
            <p:cNvSpPr>
              <a:spLocks noChangeArrowheads="1"/>
            </p:cNvSpPr>
            <p:nvPr/>
          </p:nvSpPr>
          <p:spPr bwMode="auto">
            <a:xfrm>
              <a:off x="6667509" y="3656868"/>
              <a:ext cx="451247" cy="26193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cxnSp>
          <p:nvCxnSpPr>
            <p:cNvPr id="34" name="AutoShape 86"/>
            <p:cNvCxnSpPr>
              <a:cxnSpLocks noChangeShapeType="1"/>
            </p:cNvCxnSpPr>
            <p:nvPr/>
          </p:nvCxnSpPr>
          <p:spPr bwMode="auto">
            <a:xfrm flipH="1">
              <a:off x="6334482" y="5716550"/>
              <a:ext cx="278399" cy="286147"/>
            </a:xfrm>
            <a:prstGeom prst="bentConnector2">
              <a:avLst/>
            </a:prstGeom>
            <a:noFill/>
            <a:ln w="38100">
              <a:solidFill>
                <a:srgbClr val="CC0000"/>
              </a:solidFill>
              <a:miter lim="800000"/>
              <a:headEnd/>
              <a:tailEnd/>
            </a:ln>
            <a:effectLst/>
          </p:spPr>
        </p:cxnSp>
        <p:sp>
          <p:nvSpPr>
            <p:cNvPr id="35" name="AutoShape 10"/>
            <p:cNvSpPr>
              <a:spLocks noChangeArrowheads="1"/>
            </p:cNvSpPr>
            <p:nvPr/>
          </p:nvSpPr>
          <p:spPr bwMode="auto">
            <a:xfrm>
              <a:off x="6676791" y="3284612"/>
              <a:ext cx="452438" cy="26312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36" name="AutoShape 11"/>
            <p:cNvSpPr>
              <a:spLocks noChangeArrowheads="1"/>
            </p:cNvSpPr>
            <p:nvPr/>
          </p:nvSpPr>
          <p:spPr bwMode="auto">
            <a:xfrm>
              <a:off x="6676791" y="4027935"/>
              <a:ext cx="451247" cy="26193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37" name="Line 18"/>
            <p:cNvSpPr>
              <a:spLocks noChangeShapeType="1"/>
            </p:cNvSpPr>
            <p:nvPr/>
          </p:nvSpPr>
          <p:spPr bwMode="auto">
            <a:xfrm flipV="1">
              <a:off x="7129229" y="3216855"/>
              <a:ext cx="950987" cy="212367"/>
            </a:xfrm>
            <a:prstGeom prst="line">
              <a:avLst/>
            </a:prstGeom>
            <a:noFill/>
            <a:ln w="38100">
              <a:solidFill>
                <a:srgbClr val="CC0000"/>
              </a:solidFill>
              <a:round/>
              <a:headEnd/>
              <a:tailEnd/>
            </a:ln>
            <a:effectLst/>
          </p:spPr>
          <p:txBody>
            <a:bodyPr wrap="none" tIns="0" anchor="ctr"/>
            <a:lstStyle/>
            <a:p>
              <a:endParaRPr lang="en-US"/>
            </a:p>
          </p:txBody>
        </p:sp>
        <p:sp>
          <p:nvSpPr>
            <p:cNvPr id="38" name="AutoShape 19"/>
            <p:cNvSpPr>
              <a:spLocks noChangeArrowheads="1"/>
            </p:cNvSpPr>
            <p:nvPr/>
          </p:nvSpPr>
          <p:spPr bwMode="auto">
            <a:xfrm>
              <a:off x="8081566" y="3820566"/>
              <a:ext cx="523875" cy="265510"/>
            </a:xfrm>
            <a:prstGeom prst="octagon">
              <a:avLst>
                <a:gd name="adj" fmla="val 29287"/>
              </a:avLst>
            </a:prstGeom>
            <a:solidFill>
              <a:srgbClr val="F2E7CE"/>
            </a:solidFill>
            <a:ln w="9525" algn="ctr">
              <a:solidFill>
                <a:srgbClr val="4D4D4D"/>
              </a:solidFill>
              <a:miter lim="800000"/>
              <a:headEnd/>
              <a:tailEnd/>
            </a:ln>
            <a:effectLst>
              <a:outerShdw dist="17961" dir="2700000" algn="ctr" rotWithShape="0">
                <a:srgbClr val="4D4D4D">
                  <a:alpha val="50000"/>
                </a:srgbClr>
              </a:outerShdw>
            </a:effectLst>
          </p:spPr>
          <p:txBody>
            <a:bodyPr wrap="none" anchor="ctr"/>
            <a:lstStyle/>
            <a:p>
              <a:endParaRPr lang="en-US"/>
            </a:p>
          </p:txBody>
        </p:sp>
        <p:sp>
          <p:nvSpPr>
            <p:cNvPr id="39" name="Line 18"/>
            <p:cNvSpPr>
              <a:spLocks noChangeShapeType="1"/>
            </p:cNvSpPr>
            <p:nvPr/>
          </p:nvSpPr>
          <p:spPr bwMode="auto">
            <a:xfrm>
              <a:off x="7129388" y="3785591"/>
              <a:ext cx="952338" cy="172936"/>
            </a:xfrm>
            <a:prstGeom prst="line">
              <a:avLst/>
            </a:prstGeom>
            <a:noFill/>
            <a:ln w="38100">
              <a:solidFill>
                <a:srgbClr val="CC0000"/>
              </a:solidFill>
              <a:round/>
              <a:headEnd/>
              <a:tailEnd/>
            </a:ln>
            <a:effectLst/>
          </p:spPr>
          <p:txBody>
            <a:bodyPr wrap="none" tIns="0" anchor="ctr"/>
            <a:lstStyle/>
            <a:p>
              <a:endParaRPr lang="en-US"/>
            </a:p>
          </p:txBody>
        </p:sp>
        <p:sp>
          <p:nvSpPr>
            <p:cNvPr id="40" name="Line 18"/>
            <p:cNvSpPr>
              <a:spLocks noChangeShapeType="1"/>
            </p:cNvSpPr>
            <p:nvPr/>
          </p:nvSpPr>
          <p:spPr bwMode="auto">
            <a:xfrm flipV="1">
              <a:off x="7130579" y="3958526"/>
              <a:ext cx="950987" cy="212367"/>
            </a:xfrm>
            <a:prstGeom prst="line">
              <a:avLst/>
            </a:prstGeom>
            <a:noFill/>
            <a:ln w="38100">
              <a:solidFill>
                <a:srgbClr val="CC0000"/>
              </a:solidFill>
              <a:round/>
              <a:headEnd/>
              <a:tailEnd/>
            </a:ln>
            <a:effectLst/>
          </p:spPr>
          <p:txBody>
            <a:bodyPr wrap="none" tIns="0" anchor="ctr"/>
            <a:lstStyle/>
            <a:p>
              <a:endParaRPr lang="en-US"/>
            </a:p>
          </p:txBody>
        </p:sp>
        <p:sp>
          <p:nvSpPr>
            <p:cNvPr id="41" name="Line 89"/>
            <p:cNvSpPr>
              <a:spLocks noChangeShapeType="1"/>
            </p:cNvSpPr>
            <p:nvPr/>
          </p:nvSpPr>
          <p:spPr bwMode="auto">
            <a:xfrm>
              <a:off x="6890760" y="1808716"/>
              <a:ext cx="0" cy="246063"/>
            </a:xfrm>
            <a:prstGeom prst="line">
              <a:avLst/>
            </a:prstGeom>
            <a:noFill/>
            <a:ln w="38100">
              <a:solidFill>
                <a:srgbClr val="CC0000"/>
              </a:solidFill>
              <a:round/>
              <a:headEnd/>
              <a:tailEnd/>
            </a:ln>
            <a:effectLst/>
          </p:spPr>
          <p:txBody>
            <a:bodyPr wrap="none" tIns="0" anchor="ctr"/>
            <a:lstStyle/>
            <a:p>
              <a:endParaRPr lang="en-US"/>
            </a:p>
          </p:txBody>
        </p:sp>
        <p:sp>
          <p:nvSpPr>
            <p:cNvPr id="42" name="AutoShape 10"/>
            <p:cNvSpPr>
              <a:spLocks noChangeArrowheads="1"/>
            </p:cNvSpPr>
            <p:nvPr/>
          </p:nvSpPr>
          <p:spPr bwMode="auto">
            <a:xfrm>
              <a:off x="6667750" y="2012550"/>
              <a:ext cx="452438" cy="263128"/>
            </a:xfrm>
            <a:prstGeom prst="flowChartAlternateProcess">
              <a:avLst/>
            </a:prstGeom>
            <a:gradFill rotWithShape="1">
              <a:gsLst>
                <a:gs pos="0">
                  <a:srgbClr val="8DACD0"/>
                </a:gs>
                <a:gs pos="100000">
                  <a:srgbClr val="DEE7F1"/>
                </a:gs>
              </a:gsLst>
              <a:lin ang="2700000" scaled="1"/>
            </a:gradFill>
            <a:ln w="9525" algn="ctr">
              <a:solidFill>
                <a:srgbClr val="4D4D4D"/>
              </a:solidFill>
              <a:miter lim="800000"/>
              <a:headEnd/>
              <a:tailEnd/>
            </a:ln>
            <a:effectLst>
              <a:outerShdw dist="17961" dir="2700000" algn="ctr" rotWithShape="0">
                <a:srgbClr val="4D4D4D">
                  <a:alpha val="50000"/>
                </a:srgbClr>
              </a:outerShdw>
            </a:effectLst>
          </p:spPr>
          <p:txBody>
            <a:bodyPr anchor="ctr"/>
            <a:lstStyle/>
            <a:p>
              <a:endParaRPr lang="en-US"/>
            </a:p>
          </p:txBody>
        </p:sp>
        <p:sp>
          <p:nvSpPr>
            <p:cNvPr id="43" name="Oval 9"/>
            <p:cNvSpPr>
              <a:spLocks noChangeArrowheads="1"/>
            </p:cNvSpPr>
            <p:nvPr/>
          </p:nvSpPr>
          <p:spPr bwMode="auto">
            <a:xfrm>
              <a:off x="6790829" y="1713541"/>
              <a:ext cx="167122" cy="171375"/>
            </a:xfrm>
            <a:prstGeom prst="ellipse">
              <a:avLst/>
            </a:prstGeom>
            <a:solidFill>
              <a:srgbClr val="F6D9D4"/>
            </a:solidFill>
            <a:ln w="9525" algn="ctr">
              <a:solidFill>
                <a:srgbClr val="4D4D4D"/>
              </a:solidFill>
              <a:round/>
              <a:headEnd/>
              <a:tailEnd/>
            </a:ln>
            <a:effectLst>
              <a:outerShdw dist="17961" dir="2700000" algn="ctr" rotWithShape="0">
                <a:srgbClr val="4D4D4D">
                  <a:alpha val="50000"/>
                </a:srgbClr>
              </a:outerShdw>
            </a:effectLst>
          </p:spPr>
          <p:txBody>
            <a:bodyPr tIns="0"/>
            <a:lstStyle/>
            <a:p>
              <a:endParaRPr lang="en-US"/>
            </a:p>
          </p:txBody>
        </p:sp>
        <p:sp>
          <p:nvSpPr>
            <p:cNvPr id="44" name="AutoShape 16"/>
            <p:cNvSpPr>
              <a:spLocks noChangeArrowheads="1"/>
            </p:cNvSpPr>
            <p:nvPr/>
          </p:nvSpPr>
          <p:spPr bwMode="auto">
            <a:xfrm>
              <a:off x="6582920" y="5556379"/>
              <a:ext cx="661988" cy="326231"/>
            </a:xfrm>
            <a:prstGeom prst="flowChartDecision">
              <a:avLst/>
            </a:prstGeom>
            <a:solidFill>
              <a:srgbClr val="CBEDC3"/>
            </a:solidFill>
            <a:ln w="9525" algn="ctr">
              <a:solidFill>
                <a:srgbClr val="4D4D4D"/>
              </a:solidFill>
              <a:miter lim="800000"/>
              <a:headEnd/>
              <a:tailEnd/>
            </a:ln>
            <a:effectLst>
              <a:outerShdw dist="17961" dir="2700000" algn="ctr" rotWithShape="0">
                <a:srgbClr val="4D4D4D">
                  <a:alpha val="50000"/>
                </a:srgbClr>
              </a:outerShdw>
            </a:effectLst>
          </p:spPr>
          <p:txBody>
            <a:bodyPr wrap="none" tIns="0" anchor="ctr"/>
            <a:lstStyle/>
            <a:p>
              <a:endParaRPr lang="en-US"/>
            </a:p>
          </p:txBody>
        </p:sp>
      </p:grpSp>
      <p:sp>
        <p:nvSpPr>
          <p:cNvPr id="45" name="AutoShape 83"/>
          <p:cNvSpPr>
            <a:spLocks noChangeArrowheads="1"/>
          </p:cNvSpPr>
          <p:nvPr/>
        </p:nvSpPr>
        <p:spPr bwMode="auto">
          <a:xfrm>
            <a:off x="6045041" y="4587363"/>
            <a:ext cx="1848582" cy="357366"/>
          </a:xfrm>
          <a:prstGeom prst="roundRect">
            <a:avLst>
              <a:gd name="adj" fmla="val 2931"/>
            </a:avLst>
          </a:prstGeom>
          <a:solidFill>
            <a:srgbClr val="BBCDE3"/>
          </a:solidFill>
          <a:ln w="19050" algn="ctr">
            <a:solidFill>
              <a:srgbClr val="4D4D4D"/>
            </a:solidFill>
            <a:prstDash val="sysDot"/>
            <a:round/>
            <a:headEnd/>
            <a:tailEnd/>
          </a:ln>
          <a:effectLst/>
        </p:spPr>
        <p:txBody>
          <a:bodyPr wrap="square" tIns="45720" bIns="91440">
            <a:spAutoFit/>
          </a:bodyPr>
          <a:lstStyle/>
          <a:p>
            <a:pPr algn="ctr"/>
            <a:r>
              <a:rPr lang="en-US" sz="1400" dirty="0" smtClean="0"/>
              <a:t>Exception Handlers</a:t>
            </a:r>
            <a:endParaRPr lang="en-US" sz="1400" dirty="0"/>
          </a:p>
        </p:txBody>
      </p:sp>
      <p:sp>
        <p:nvSpPr>
          <p:cNvPr id="46" name="AutoShape 83"/>
          <p:cNvSpPr>
            <a:spLocks noChangeArrowheads="1"/>
          </p:cNvSpPr>
          <p:nvPr/>
        </p:nvSpPr>
        <p:spPr bwMode="auto">
          <a:xfrm>
            <a:off x="6045041" y="5082663"/>
            <a:ext cx="1848582" cy="357366"/>
          </a:xfrm>
          <a:prstGeom prst="roundRect">
            <a:avLst>
              <a:gd name="adj" fmla="val 2931"/>
            </a:avLst>
          </a:prstGeom>
          <a:solidFill>
            <a:srgbClr val="BBCDE3"/>
          </a:solidFill>
          <a:ln w="19050" algn="ctr">
            <a:solidFill>
              <a:srgbClr val="4D4D4D"/>
            </a:solidFill>
            <a:prstDash val="sysDot"/>
            <a:round/>
            <a:headEnd/>
            <a:tailEnd/>
          </a:ln>
          <a:effectLst/>
        </p:spPr>
        <p:txBody>
          <a:bodyPr wrap="square" tIns="45720" bIns="91440">
            <a:spAutoFit/>
          </a:bodyPr>
          <a:lstStyle/>
          <a:p>
            <a:pPr algn="ctr"/>
            <a:r>
              <a:rPr lang="en-US" sz="1400" dirty="0" smtClean="0"/>
              <a:t>Compensation</a:t>
            </a:r>
            <a:endParaRPr lang="en-US" sz="1400" dirty="0"/>
          </a:p>
        </p:txBody>
      </p:sp>
    </p:spTree>
    <p:extLst>
      <p:ext uri="{BB962C8B-B14F-4D97-AF65-F5344CB8AC3E}">
        <p14:creationId xmlns:p14="http://schemas.microsoft.com/office/powerpoint/2010/main" val="79606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Orchestration Flow Control Shapes </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71</a:t>
            </a:fld>
            <a:endParaRPr lang="pt-PT" dirty="0"/>
          </a:p>
        </p:txBody>
      </p:sp>
      <p:sp>
        <p:nvSpPr>
          <p:cNvPr id="7" name="AutoShape 98"/>
          <p:cNvSpPr>
            <a:spLocks noChangeArrowheads="1"/>
          </p:cNvSpPr>
          <p:nvPr/>
        </p:nvSpPr>
        <p:spPr bwMode="auto">
          <a:xfrm>
            <a:off x="5586412" y="1619250"/>
            <a:ext cx="3328988" cy="4933950"/>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wrap="none"/>
          <a:lstStyle/>
          <a:p>
            <a:pPr>
              <a:lnSpc>
                <a:spcPct val="90000"/>
              </a:lnSpc>
              <a:spcBef>
                <a:spcPct val="40000"/>
              </a:spcBef>
            </a:pPr>
            <a:endParaRPr lang="en-US" sz="2000"/>
          </a:p>
        </p:txBody>
      </p:sp>
      <p:graphicFrame>
        <p:nvGraphicFramePr>
          <p:cNvPr id="8" name="Group 127"/>
          <p:cNvGraphicFramePr>
            <a:graphicFrameLocks noGrp="1"/>
          </p:cNvGraphicFramePr>
          <p:nvPr>
            <p:extLst/>
          </p:nvPr>
        </p:nvGraphicFramePr>
        <p:xfrm>
          <a:off x="368300" y="1619250"/>
          <a:ext cx="5086350" cy="4656139"/>
        </p:xfrm>
        <a:graphic>
          <a:graphicData uri="http://schemas.openxmlformats.org/drawingml/2006/table">
            <a:tbl>
              <a:tblPr/>
              <a:tblGrid>
                <a:gridCol w="1125537"/>
                <a:gridCol w="3960813"/>
              </a:tblGrid>
              <a:tr h="446088">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Shape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Use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72866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Decide</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represent If/Else logic</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Define rule for each branch</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76041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Delay</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control the timing of</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the orchestration</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Specify pause time or predefined date</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or time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241458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Listen</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wait for events to occur</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before proceeding</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Must use Receive or Delay as the</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first shape</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Follows the first condition met in</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the branch</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Can use as many branches as needed</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9" name="Group 8"/>
          <p:cNvGrpSpPr/>
          <p:nvPr/>
        </p:nvGrpSpPr>
        <p:grpSpPr>
          <a:xfrm>
            <a:off x="6551612" y="3735387"/>
            <a:ext cx="1431925" cy="496888"/>
            <a:chOff x="6477000" y="3381375"/>
            <a:chExt cx="1431925" cy="496888"/>
          </a:xfrm>
        </p:grpSpPr>
        <p:sp>
          <p:nvSpPr>
            <p:cNvPr id="10" name="AutoShape 45"/>
            <p:cNvSpPr>
              <a:spLocks noChangeArrowheads="1"/>
            </p:cNvSpPr>
            <p:nvPr/>
          </p:nvSpPr>
          <p:spPr bwMode="auto">
            <a:xfrm>
              <a:off x="6477000" y="3381375"/>
              <a:ext cx="1431925" cy="496888"/>
            </a:xfrm>
            <a:prstGeom prst="roundRect">
              <a:avLst>
                <a:gd name="adj" fmla="val 16667"/>
              </a:avLst>
            </a:prstGeom>
            <a:solidFill>
              <a:srgbClr val="E8F6E4"/>
            </a:solidFill>
            <a:ln w="9525" algn="ctr">
              <a:solidFill>
                <a:srgbClr val="4D4D4D"/>
              </a:solidFill>
              <a:round/>
              <a:headEnd/>
              <a:tailEnd/>
            </a:ln>
            <a:effectLst>
              <a:outerShdw dist="35921" dir="2700000" algn="ctr" rotWithShape="0">
                <a:srgbClr val="4D4D4D">
                  <a:alpha val="50000"/>
                </a:srgbClr>
              </a:outerShdw>
            </a:effectLst>
          </p:spPr>
          <p:txBody>
            <a:bodyPr wrap="none" anchor="ctr"/>
            <a:lstStyle/>
            <a:p>
              <a:endParaRPr lang="en-US"/>
            </a:p>
          </p:txBody>
        </p:sp>
        <p:sp>
          <p:nvSpPr>
            <p:cNvPr id="11" name="Text Box 46"/>
            <p:cNvSpPr txBox="1">
              <a:spLocks noChangeArrowheads="1"/>
            </p:cNvSpPr>
            <p:nvPr/>
          </p:nvSpPr>
          <p:spPr bwMode="auto">
            <a:xfrm>
              <a:off x="6940490" y="3638550"/>
              <a:ext cx="504946" cy="221599"/>
            </a:xfrm>
            <a:prstGeom prst="rect">
              <a:avLst/>
            </a:prstGeom>
            <a:noFill/>
            <a:ln w="9525" algn="ctr">
              <a:noFill/>
              <a:miter lim="800000"/>
              <a:headEnd/>
              <a:tailEnd/>
            </a:ln>
            <a:effectLst/>
          </p:spPr>
          <p:txBody>
            <a:bodyPr wrap="none" lIns="0" tIns="0" rIns="0" bIns="0">
              <a:spAutoFit/>
            </a:bodyPr>
            <a:lstStyle/>
            <a:p>
              <a:pPr algn="ctr">
                <a:lnSpc>
                  <a:spcPct val="90000"/>
                </a:lnSpc>
                <a:spcBef>
                  <a:spcPct val="40000"/>
                </a:spcBef>
              </a:pPr>
              <a:r>
                <a:rPr lang="en-US" sz="1600" b="0" dirty="0"/>
                <a:t>Delay</a:t>
              </a:r>
            </a:p>
          </p:txBody>
        </p:sp>
        <p:grpSp>
          <p:nvGrpSpPr>
            <p:cNvPr id="12" name="Group 48"/>
            <p:cNvGrpSpPr>
              <a:grpSpLocks/>
            </p:cNvGrpSpPr>
            <p:nvPr/>
          </p:nvGrpSpPr>
          <p:grpSpPr bwMode="auto">
            <a:xfrm>
              <a:off x="7102475" y="3421063"/>
              <a:ext cx="182563" cy="182562"/>
              <a:chOff x="4462" y="1641"/>
              <a:chExt cx="123" cy="114"/>
            </a:xfrm>
          </p:grpSpPr>
          <p:sp>
            <p:nvSpPr>
              <p:cNvPr id="13" name="Oval 49"/>
              <p:cNvSpPr>
                <a:spLocks noChangeArrowheads="1"/>
              </p:cNvSpPr>
              <p:nvPr/>
            </p:nvSpPr>
            <p:spPr bwMode="auto">
              <a:xfrm>
                <a:off x="4462" y="1641"/>
                <a:ext cx="123" cy="114"/>
              </a:xfrm>
              <a:prstGeom prst="ellipse">
                <a:avLst/>
              </a:prstGeom>
              <a:gradFill rotWithShape="1">
                <a:gsLst>
                  <a:gs pos="0">
                    <a:schemeClr val="bg1"/>
                  </a:gs>
                  <a:gs pos="100000">
                    <a:schemeClr val="accent2"/>
                  </a:gs>
                </a:gsLst>
                <a:lin ang="2700000" scaled="1"/>
              </a:gradFill>
              <a:ln w="12700" algn="ctr">
                <a:solidFill>
                  <a:srgbClr val="000099"/>
                </a:solidFill>
                <a:round/>
                <a:headEnd/>
                <a:tailEnd/>
              </a:ln>
              <a:effectLst/>
            </p:spPr>
            <p:txBody>
              <a:bodyPr wrap="none" anchor="ctr"/>
              <a:lstStyle/>
              <a:p>
                <a:endParaRPr lang="en-US"/>
              </a:p>
            </p:txBody>
          </p:sp>
          <p:sp>
            <p:nvSpPr>
              <p:cNvPr id="14" name="Line 50"/>
              <p:cNvSpPr>
                <a:spLocks noChangeShapeType="1"/>
              </p:cNvSpPr>
              <p:nvPr/>
            </p:nvSpPr>
            <p:spPr bwMode="auto">
              <a:xfrm rot="16200000" flipV="1">
                <a:off x="4484" y="1697"/>
                <a:ext cx="6" cy="0"/>
              </a:xfrm>
              <a:prstGeom prst="line">
                <a:avLst/>
              </a:prstGeom>
              <a:noFill/>
              <a:ln w="28575">
                <a:solidFill>
                  <a:srgbClr val="4D4D4D"/>
                </a:solidFill>
                <a:round/>
                <a:headEnd/>
                <a:tailEnd/>
              </a:ln>
              <a:effectLst/>
            </p:spPr>
            <p:txBody>
              <a:bodyPr wrap="none" anchor="ctr"/>
              <a:lstStyle/>
              <a:p>
                <a:endParaRPr lang="en-US"/>
              </a:p>
            </p:txBody>
          </p:sp>
          <p:sp>
            <p:nvSpPr>
              <p:cNvPr id="15" name="Line 51"/>
              <p:cNvSpPr>
                <a:spLocks noChangeShapeType="1"/>
              </p:cNvSpPr>
              <p:nvPr/>
            </p:nvSpPr>
            <p:spPr bwMode="auto">
              <a:xfrm rot="5400000" flipV="1">
                <a:off x="4522" y="1739"/>
                <a:ext cx="6" cy="0"/>
              </a:xfrm>
              <a:prstGeom prst="line">
                <a:avLst/>
              </a:prstGeom>
              <a:noFill/>
              <a:ln w="28575">
                <a:solidFill>
                  <a:srgbClr val="4D4D4D"/>
                </a:solidFill>
                <a:round/>
                <a:headEnd/>
                <a:tailEnd/>
              </a:ln>
              <a:effectLst/>
            </p:spPr>
            <p:txBody>
              <a:bodyPr wrap="none" anchor="ctr"/>
              <a:lstStyle/>
              <a:p>
                <a:endParaRPr lang="en-US"/>
              </a:p>
            </p:txBody>
          </p:sp>
          <p:sp>
            <p:nvSpPr>
              <p:cNvPr id="16" name="Line 52"/>
              <p:cNvSpPr>
                <a:spLocks noChangeShapeType="1"/>
              </p:cNvSpPr>
              <p:nvPr/>
            </p:nvSpPr>
            <p:spPr bwMode="auto">
              <a:xfrm rot="16200000" flipV="1">
                <a:off x="4562" y="1699"/>
                <a:ext cx="6" cy="0"/>
              </a:xfrm>
              <a:prstGeom prst="line">
                <a:avLst/>
              </a:prstGeom>
              <a:noFill/>
              <a:ln w="28575">
                <a:solidFill>
                  <a:srgbClr val="4D4D4D"/>
                </a:solidFill>
                <a:round/>
                <a:headEnd/>
                <a:tailEnd/>
              </a:ln>
              <a:effectLst/>
            </p:spPr>
            <p:txBody>
              <a:bodyPr wrap="none" anchor="ctr"/>
              <a:lstStyle/>
              <a:p>
                <a:endParaRPr lang="en-US"/>
              </a:p>
            </p:txBody>
          </p:sp>
          <p:sp>
            <p:nvSpPr>
              <p:cNvPr id="17" name="Line 53"/>
              <p:cNvSpPr>
                <a:spLocks noChangeShapeType="1"/>
              </p:cNvSpPr>
              <p:nvPr/>
            </p:nvSpPr>
            <p:spPr bwMode="auto">
              <a:xfrm rot="5400000" flipV="1">
                <a:off x="4522" y="1655"/>
                <a:ext cx="6" cy="0"/>
              </a:xfrm>
              <a:prstGeom prst="line">
                <a:avLst/>
              </a:prstGeom>
              <a:noFill/>
              <a:ln w="28575">
                <a:solidFill>
                  <a:srgbClr val="4D4D4D"/>
                </a:solidFill>
                <a:round/>
                <a:headEnd/>
                <a:tailEnd/>
              </a:ln>
              <a:effectLst/>
            </p:spPr>
            <p:txBody>
              <a:bodyPr wrap="none" anchor="ctr"/>
              <a:lstStyle/>
              <a:p>
                <a:endParaRPr lang="en-US"/>
              </a:p>
            </p:txBody>
          </p:sp>
          <p:sp>
            <p:nvSpPr>
              <p:cNvPr id="18" name="Line 54"/>
              <p:cNvSpPr>
                <a:spLocks noChangeShapeType="1"/>
              </p:cNvSpPr>
              <p:nvPr/>
            </p:nvSpPr>
            <p:spPr bwMode="auto">
              <a:xfrm>
                <a:off x="4519" y="1698"/>
                <a:ext cx="29" cy="0"/>
              </a:xfrm>
              <a:prstGeom prst="line">
                <a:avLst/>
              </a:prstGeom>
              <a:noFill/>
              <a:ln w="19050">
                <a:solidFill>
                  <a:srgbClr val="000080"/>
                </a:solidFill>
                <a:round/>
                <a:headEnd/>
                <a:tailEnd/>
              </a:ln>
              <a:effectLst/>
            </p:spPr>
            <p:txBody>
              <a:bodyPr wrap="none" anchor="ctr"/>
              <a:lstStyle/>
              <a:p>
                <a:endParaRPr lang="en-US"/>
              </a:p>
            </p:txBody>
          </p:sp>
          <p:sp>
            <p:nvSpPr>
              <p:cNvPr id="19" name="Line 55"/>
              <p:cNvSpPr>
                <a:spLocks noChangeShapeType="1"/>
              </p:cNvSpPr>
              <p:nvPr/>
            </p:nvSpPr>
            <p:spPr bwMode="auto">
              <a:xfrm rot="5400000">
                <a:off x="4507" y="1682"/>
                <a:ext cx="35" cy="0"/>
              </a:xfrm>
              <a:prstGeom prst="line">
                <a:avLst/>
              </a:prstGeom>
              <a:noFill/>
              <a:ln w="19050">
                <a:solidFill>
                  <a:srgbClr val="000080"/>
                </a:solidFill>
                <a:round/>
                <a:headEnd/>
                <a:tailEnd/>
              </a:ln>
              <a:effectLst/>
            </p:spPr>
            <p:txBody>
              <a:bodyPr wrap="none" anchor="ctr"/>
              <a:lstStyle/>
              <a:p>
                <a:endParaRPr lang="en-US"/>
              </a:p>
            </p:txBody>
          </p:sp>
        </p:grpSp>
      </p:grpSp>
      <p:grpSp>
        <p:nvGrpSpPr>
          <p:cNvPr id="20" name="Group 19"/>
          <p:cNvGrpSpPr/>
          <p:nvPr/>
        </p:nvGrpSpPr>
        <p:grpSpPr>
          <a:xfrm>
            <a:off x="5700712" y="4354512"/>
            <a:ext cx="3111500" cy="2100263"/>
            <a:chOff x="5626100" y="4000500"/>
            <a:chExt cx="3111500" cy="2100263"/>
          </a:xfrm>
        </p:grpSpPr>
        <p:sp>
          <p:nvSpPr>
            <p:cNvPr id="21" name="AutoShape 56"/>
            <p:cNvSpPr>
              <a:spLocks noChangeArrowheads="1"/>
            </p:cNvSpPr>
            <p:nvPr/>
          </p:nvSpPr>
          <p:spPr bwMode="auto">
            <a:xfrm>
              <a:off x="5626100" y="4000500"/>
              <a:ext cx="3111500" cy="2100263"/>
            </a:xfrm>
            <a:prstGeom prst="roundRect">
              <a:avLst>
                <a:gd name="adj" fmla="val 5537"/>
              </a:avLst>
            </a:prstGeom>
            <a:solidFill>
              <a:srgbClr val="DAF4E9"/>
            </a:solidFill>
            <a:ln w="19050" algn="ctr">
              <a:solidFill>
                <a:srgbClr val="4D4D4D"/>
              </a:solidFill>
              <a:prstDash val="sysDot"/>
              <a:round/>
              <a:headEnd/>
              <a:tailEnd/>
            </a:ln>
            <a:effectLst/>
          </p:spPr>
          <p:txBody>
            <a:bodyPr wrap="none" anchor="ctr"/>
            <a:lstStyle/>
            <a:p>
              <a:endParaRPr lang="en-US"/>
            </a:p>
          </p:txBody>
        </p:sp>
        <p:sp>
          <p:nvSpPr>
            <p:cNvPr id="22" name="Rectangle 58"/>
            <p:cNvSpPr>
              <a:spLocks noChangeArrowheads="1"/>
            </p:cNvSpPr>
            <p:nvPr/>
          </p:nvSpPr>
          <p:spPr bwMode="auto">
            <a:xfrm>
              <a:off x="5762625" y="4654550"/>
              <a:ext cx="1306513" cy="406400"/>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23" name="Rectangle 60"/>
            <p:cNvSpPr>
              <a:spLocks noChangeArrowheads="1"/>
            </p:cNvSpPr>
            <p:nvPr/>
          </p:nvSpPr>
          <p:spPr bwMode="auto">
            <a:xfrm>
              <a:off x="5762625" y="5192713"/>
              <a:ext cx="1306513" cy="406400"/>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24" name="Rectangle 62"/>
            <p:cNvSpPr>
              <a:spLocks noChangeArrowheads="1"/>
            </p:cNvSpPr>
            <p:nvPr/>
          </p:nvSpPr>
          <p:spPr bwMode="auto">
            <a:xfrm>
              <a:off x="7313613" y="4654550"/>
              <a:ext cx="1306512" cy="406400"/>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25" name="Rectangle 64"/>
            <p:cNvSpPr>
              <a:spLocks noChangeArrowheads="1"/>
            </p:cNvSpPr>
            <p:nvPr/>
          </p:nvSpPr>
          <p:spPr bwMode="auto">
            <a:xfrm>
              <a:off x="7313613" y="5192713"/>
              <a:ext cx="1306512" cy="406400"/>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26" name="Rectangle 66"/>
            <p:cNvSpPr>
              <a:spLocks noChangeArrowheads="1"/>
            </p:cNvSpPr>
            <p:nvPr/>
          </p:nvSpPr>
          <p:spPr bwMode="auto">
            <a:xfrm>
              <a:off x="6842125" y="4116388"/>
              <a:ext cx="244475" cy="238125"/>
            </a:xfrm>
            <a:prstGeom prst="rect">
              <a:avLst/>
            </a:prstGeom>
            <a:solidFill>
              <a:schemeClr val="bg1"/>
            </a:solidFill>
            <a:ln w="9525" algn="ctr">
              <a:solidFill>
                <a:srgbClr val="4D4D4D"/>
              </a:solidFill>
              <a:miter lim="800000"/>
              <a:headEnd/>
              <a:tailEnd/>
            </a:ln>
            <a:effectLst/>
          </p:spPr>
          <p:txBody>
            <a:bodyPr wrap="none" anchor="ctr"/>
            <a:lstStyle/>
            <a:p>
              <a:endParaRPr lang="en-US"/>
            </a:p>
          </p:txBody>
        </p:sp>
        <p:grpSp>
          <p:nvGrpSpPr>
            <p:cNvPr id="27" name="Group 67"/>
            <p:cNvGrpSpPr>
              <a:grpSpLocks/>
            </p:cNvGrpSpPr>
            <p:nvPr/>
          </p:nvGrpSpPr>
          <p:grpSpPr bwMode="auto">
            <a:xfrm>
              <a:off x="6873875" y="4143375"/>
              <a:ext cx="182563" cy="182563"/>
              <a:chOff x="4462" y="1641"/>
              <a:chExt cx="123" cy="114"/>
            </a:xfrm>
          </p:grpSpPr>
          <p:sp>
            <p:nvSpPr>
              <p:cNvPr id="42" name="Oval 68"/>
              <p:cNvSpPr>
                <a:spLocks noChangeArrowheads="1"/>
              </p:cNvSpPr>
              <p:nvPr/>
            </p:nvSpPr>
            <p:spPr bwMode="auto">
              <a:xfrm>
                <a:off x="4462" y="1641"/>
                <a:ext cx="123" cy="114"/>
              </a:xfrm>
              <a:prstGeom prst="ellipse">
                <a:avLst/>
              </a:prstGeom>
              <a:gradFill rotWithShape="1">
                <a:gsLst>
                  <a:gs pos="0">
                    <a:schemeClr val="bg1"/>
                  </a:gs>
                  <a:gs pos="100000">
                    <a:schemeClr val="accent2"/>
                  </a:gs>
                </a:gsLst>
                <a:lin ang="2700000" scaled="1"/>
              </a:gradFill>
              <a:ln w="12700" algn="ctr">
                <a:solidFill>
                  <a:srgbClr val="000099"/>
                </a:solidFill>
                <a:round/>
                <a:headEnd/>
                <a:tailEnd/>
              </a:ln>
              <a:effectLst/>
            </p:spPr>
            <p:txBody>
              <a:bodyPr wrap="none" anchor="ctr"/>
              <a:lstStyle/>
              <a:p>
                <a:endParaRPr lang="en-US"/>
              </a:p>
            </p:txBody>
          </p:sp>
          <p:sp>
            <p:nvSpPr>
              <p:cNvPr id="43" name="Line 69"/>
              <p:cNvSpPr>
                <a:spLocks noChangeShapeType="1"/>
              </p:cNvSpPr>
              <p:nvPr/>
            </p:nvSpPr>
            <p:spPr bwMode="auto">
              <a:xfrm rot="16200000" flipV="1">
                <a:off x="4484" y="1697"/>
                <a:ext cx="6" cy="0"/>
              </a:xfrm>
              <a:prstGeom prst="line">
                <a:avLst/>
              </a:prstGeom>
              <a:noFill/>
              <a:ln w="28575">
                <a:solidFill>
                  <a:srgbClr val="4D4D4D"/>
                </a:solidFill>
                <a:round/>
                <a:headEnd/>
                <a:tailEnd/>
              </a:ln>
              <a:effectLst/>
            </p:spPr>
            <p:txBody>
              <a:bodyPr wrap="none" anchor="ctr"/>
              <a:lstStyle/>
              <a:p>
                <a:endParaRPr lang="en-US"/>
              </a:p>
            </p:txBody>
          </p:sp>
          <p:sp>
            <p:nvSpPr>
              <p:cNvPr id="44" name="Line 70"/>
              <p:cNvSpPr>
                <a:spLocks noChangeShapeType="1"/>
              </p:cNvSpPr>
              <p:nvPr/>
            </p:nvSpPr>
            <p:spPr bwMode="auto">
              <a:xfrm rot="5400000" flipV="1">
                <a:off x="4522" y="1739"/>
                <a:ext cx="6" cy="0"/>
              </a:xfrm>
              <a:prstGeom prst="line">
                <a:avLst/>
              </a:prstGeom>
              <a:noFill/>
              <a:ln w="28575">
                <a:solidFill>
                  <a:srgbClr val="4D4D4D"/>
                </a:solidFill>
                <a:round/>
                <a:headEnd/>
                <a:tailEnd/>
              </a:ln>
              <a:effectLst/>
            </p:spPr>
            <p:txBody>
              <a:bodyPr wrap="none" anchor="ctr"/>
              <a:lstStyle/>
              <a:p>
                <a:endParaRPr lang="en-US"/>
              </a:p>
            </p:txBody>
          </p:sp>
          <p:sp>
            <p:nvSpPr>
              <p:cNvPr id="45" name="Line 71"/>
              <p:cNvSpPr>
                <a:spLocks noChangeShapeType="1"/>
              </p:cNvSpPr>
              <p:nvPr/>
            </p:nvSpPr>
            <p:spPr bwMode="auto">
              <a:xfrm rot="16200000" flipV="1">
                <a:off x="4562" y="1699"/>
                <a:ext cx="6" cy="0"/>
              </a:xfrm>
              <a:prstGeom prst="line">
                <a:avLst/>
              </a:prstGeom>
              <a:noFill/>
              <a:ln w="28575">
                <a:solidFill>
                  <a:srgbClr val="4D4D4D"/>
                </a:solidFill>
                <a:round/>
                <a:headEnd/>
                <a:tailEnd/>
              </a:ln>
              <a:effectLst/>
            </p:spPr>
            <p:txBody>
              <a:bodyPr wrap="none" anchor="ctr"/>
              <a:lstStyle/>
              <a:p>
                <a:endParaRPr lang="en-US"/>
              </a:p>
            </p:txBody>
          </p:sp>
          <p:sp>
            <p:nvSpPr>
              <p:cNvPr id="46" name="Line 72"/>
              <p:cNvSpPr>
                <a:spLocks noChangeShapeType="1"/>
              </p:cNvSpPr>
              <p:nvPr/>
            </p:nvSpPr>
            <p:spPr bwMode="auto">
              <a:xfrm rot="5400000" flipV="1">
                <a:off x="4522" y="1655"/>
                <a:ext cx="6" cy="0"/>
              </a:xfrm>
              <a:prstGeom prst="line">
                <a:avLst/>
              </a:prstGeom>
              <a:noFill/>
              <a:ln w="28575">
                <a:solidFill>
                  <a:srgbClr val="4D4D4D"/>
                </a:solidFill>
                <a:round/>
                <a:headEnd/>
                <a:tailEnd/>
              </a:ln>
              <a:effectLst/>
            </p:spPr>
            <p:txBody>
              <a:bodyPr wrap="none" anchor="ctr"/>
              <a:lstStyle/>
              <a:p>
                <a:endParaRPr lang="en-US"/>
              </a:p>
            </p:txBody>
          </p:sp>
          <p:sp>
            <p:nvSpPr>
              <p:cNvPr id="47" name="Line 73"/>
              <p:cNvSpPr>
                <a:spLocks noChangeShapeType="1"/>
              </p:cNvSpPr>
              <p:nvPr/>
            </p:nvSpPr>
            <p:spPr bwMode="auto">
              <a:xfrm>
                <a:off x="4519" y="1698"/>
                <a:ext cx="29" cy="0"/>
              </a:xfrm>
              <a:prstGeom prst="line">
                <a:avLst/>
              </a:prstGeom>
              <a:noFill/>
              <a:ln w="19050">
                <a:solidFill>
                  <a:srgbClr val="000080"/>
                </a:solidFill>
                <a:round/>
                <a:headEnd/>
                <a:tailEnd/>
              </a:ln>
              <a:effectLst/>
            </p:spPr>
            <p:txBody>
              <a:bodyPr wrap="none" anchor="ctr"/>
              <a:lstStyle/>
              <a:p>
                <a:endParaRPr lang="en-US"/>
              </a:p>
            </p:txBody>
          </p:sp>
          <p:sp>
            <p:nvSpPr>
              <p:cNvPr id="48" name="Line 74"/>
              <p:cNvSpPr>
                <a:spLocks noChangeShapeType="1"/>
              </p:cNvSpPr>
              <p:nvPr/>
            </p:nvSpPr>
            <p:spPr bwMode="auto">
              <a:xfrm rot="5400000">
                <a:off x="4507" y="1682"/>
                <a:ext cx="35" cy="0"/>
              </a:xfrm>
              <a:prstGeom prst="line">
                <a:avLst/>
              </a:prstGeom>
              <a:noFill/>
              <a:ln w="19050">
                <a:solidFill>
                  <a:srgbClr val="000080"/>
                </a:solidFill>
                <a:round/>
                <a:headEnd/>
                <a:tailEnd/>
              </a:ln>
              <a:effectLst/>
            </p:spPr>
            <p:txBody>
              <a:bodyPr wrap="none" anchor="ctr"/>
              <a:lstStyle/>
              <a:p>
                <a:endParaRPr lang="en-US"/>
              </a:p>
            </p:txBody>
          </p:sp>
        </p:grpSp>
        <p:sp>
          <p:nvSpPr>
            <p:cNvPr id="28" name="AutoShape 75"/>
            <p:cNvSpPr>
              <a:spLocks noChangeArrowheads="1"/>
            </p:cNvSpPr>
            <p:nvPr/>
          </p:nvSpPr>
          <p:spPr bwMode="auto">
            <a:xfrm>
              <a:off x="6916738" y="4227513"/>
              <a:ext cx="165100" cy="114300"/>
            </a:xfrm>
            <a:prstGeom prst="rightArrow">
              <a:avLst>
                <a:gd name="adj1" fmla="val 41176"/>
                <a:gd name="adj2" fmla="val 53498"/>
              </a:avLst>
            </a:prstGeom>
            <a:solidFill>
              <a:srgbClr val="339933"/>
            </a:solidFill>
            <a:ln w="9525" algn="ctr">
              <a:solidFill>
                <a:srgbClr val="333333"/>
              </a:solidFill>
              <a:miter lim="800000"/>
              <a:headEnd/>
              <a:tailEnd/>
            </a:ln>
            <a:effectLst/>
          </p:spPr>
          <p:txBody>
            <a:bodyPr wrap="none" anchor="ctr"/>
            <a:lstStyle/>
            <a:p>
              <a:endParaRPr lang="en-US"/>
            </a:p>
          </p:txBody>
        </p:sp>
        <p:sp>
          <p:nvSpPr>
            <p:cNvPr id="29" name="Text Box 76"/>
            <p:cNvSpPr txBox="1">
              <a:spLocks noChangeArrowheads="1"/>
            </p:cNvSpPr>
            <p:nvPr/>
          </p:nvSpPr>
          <p:spPr bwMode="auto">
            <a:xfrm>
              <a:off x="7312025" y="4135438"/>
              <a:ext cx="460254" cy="193899"/>
            </a:xfrm>
            <a:prstGeom prst="rect">
              <a:avLst/>
            </a:prstGeom>
            <a:noFill/>
            <a:ln w="9525" algn="ctr">
              <a:noFill/>
              <a:miter lim="800000"/>
              <a:headEnd/>
              <a:tailEnd/>
            </a:ln>
            <a:effectLst/>
          </p:spPr>
          <p:txBody>
            <a:bodyPr wrap="none" lIns="0" tIns="0" rIns="0" bIns="0">
              <a:spAutoFit/>
            </a:bodyPr>
            <a:lstStyle/>
            <a:p>
              <a:pPr algn="ctr">
                <a:lnSpc>
                  <a:spcPct val="90000"/>
                </a:lnSpc>
                <a:spcBef>
                  <a:spcPct val="40000"/>
                </a:spcBef>
              </a:pPr>
              <a:r>
                <a:rPr lang="en-US" sz="1400" b="0" dirty="0"/>
                <a:t>Listen</a:t>
              </a:r>
              <a:endParaRPr lang="en-US" sz="1600" b="0" dirty="0"/>
            </a:p>
          </p:txBody>
        </p:sp>
        <p:sp>
          <p:nvSpPr>
            <p:cNvPr id="30" name="Line 83"/>
            <p:cNvSpPr>
              <a:spLocks noChangeShapeType="1"/>
            </p:cNvSpPr>
            <p:nvPr/>
          </p:nvSpPr>
          <p:spPr bwMode="auto">
            <a:xfrm>
              <a:off x="6461125" y="5821363"/>
              <a:ext cx="1527175" cy="0"/>
            </a:xfrm>
            <a:prstGeom prst="line">
              <a:avLst/>
            </a:prstGeom>
            <a:noFill/>
            <a:ln w="38100">
              <a:solidFill>
                <a:schemeClr val="accent2"/>
              </a:solidFill>
              <a:round/>
              <a:headEnd/>
              <a:tailEnd/>
            </a:ln>
            <a:effectLst/>
          </p:spPr>
          <p:txBody>
            <a:bodyPr wrap="none" anchor="ctr"/>
            <a:lstStyle/>
            <a:p>
              <a:endParaRPr lang="en-US"/>
            </a:p>
          </p:txBody>
        </p:sp>
        <p:sp>
          <p:nvSpPr>
            <p:cNvPr id="31" name="Line 84"/>
            <p:cNvSpPr>
              <a:spLocks noChangeShapeType="1"/>
            </p:cNvSpPr>
            <p:nvPr/>
          </p:nvSpPr>
          <p:spPr bwMode="auto">
            <a:xfrm flipH="1" flipV="1">
              <a:off x="6465888" y="5608638"/>
              <a:ext cx="1587" cy="193675"/>
            </a:xfrm>
            <a:prstGeom prst="line">
              <a:avLst/>
            </a:prstGeom>
            <a:noFill/>
            <a:ln w="38100">
              <a:solidFill>
                <a:schemeClr val="accent2"/>
              </a:solidFill>
              <a:round/>
              <a:headEnd type="triangle" w="med" len="med"/>
              <a:tailEnd/>
            </a:ln>
            <a:effectLst/>
          </p:spPr>
          <p:txBody>
            <a:bodyPr wrap="none" anchor="ctr"/>
            <a:lstStyle/>
            <a:p>
              <a:endParaRPr lang="en-US"/>
            </a:p>
          </p:txBody>
        </p:sp>
        <p:sp>
          <p:nvSpPr>
            <p:cNvPr id="32" name="Line 85"/>
            <p:cNvSpPr>
              <a:spLocks noChangeShapeType="1"/>
            </p:cNvSpPr>
            <p:nvPr/>
          </p:nvSpPr>
          <p:spPr bwMode="auto">
            <a:xfrm flipH="1" flipV="1">
              <a:off x="7966075" y="5608638"/>
              <a:ext cx="1588" cy="193675"/>
            </a:xfrm>
            <a:prstGeom prst="line">
              <a:avLst/>
            </a:prstGeom>
            <a:noFill/>
            <a:ln w="38100">
              <a:solidFill>
                <a:schemeClr val="accent2"/>
              </a:solidFill>
              <a:round/>
              <a:headEnd type="triangle" w="med" len="med"/>
              <a:tailEnd/>
            </a:ln>
            <a:effectLst/>
          </p:spPr>
          <p:txBody>
            <a:bodyPr wrap="none" anchor="ctr"/>
            <a:lstStyle/>
            <a:p>
              <a:endParaRPr lang="en-US"/>
            </a:p>
          </p:txBody>
        </p:sp>
        <p:sp>
          <p:nvSpPr>
            <p:cNvPr id="33" name="Line 87"/>
            <p:cNvSpPr>
              <a:spLocks noChangeShapeType="1"/>
            </p:cNvSpPr>
            <p:nvPr/>
          </p:nvSpPr>
          <p:spPr bwMode="auto">
            <a:xfrm flipH="1" flipV="1">
              <a:off x="7212013" y="5808663"/>
              <a:ext cx="1587" cy="149225"/>
            </a:xfrm>
            <a:prstGeom prst="line">
              <a:avLst/>
            </a:prstGeom>
            <a:noFill/>
            <a:ln w="38100">
              <a:solidFill>
                <a:schemeClr val="accent2"/>
              </a:solidFill>
              <a:round/>
              <a:headEnd/>
              <a:tailEnd/>
            </a:ln>
            <a:effectLst/>
          </p:spPr>
          <p:txBody>
            <a:bodyPr wrap="none" anchor="ctr"/>
            <a:lstStyle/>
            <a:p>
              <a:endParaRPr lang="en-US"/>
            </a:p>
          </p:txBody>
        </p:sp>
        <p:sp>
          <p:nvSpPr>
            <p:cNvPr id="34" name="Line 93"/>
            <p:cNvSpPr>
              <a:spLocks noChangeShapeType="1"/>
            </p:cNvSpPr>
            <p:nvPr/>
          </p:nvSpPr>
          <p:spPr bwMode="auto">
            <a:xfrm flipH="1" flipV="1">
              <a:off x="7212013" y="4356100"/>
              <a:ext cx="1587" cy="141288"/>
            </a:xfrm>
            <a:prstGeom prst="line">
              <a:avLst/>
            </a:prstGeom>
            <a:noFill/>
            <a:ln w="38100">
              <a:solidFill>
                <a:schemeClr val="accent2"/>
              </a:solidFill>
              <a:round/>
              <a:headEnd/>
              <a:tailEnd/>
            </a:ln>
            <a:effectLst/>
          </p:spPr>
          <p:txBody>
            <a:bodyPr wrap="none" anchor="ctr"/>
            <a:lstStyle/>
            <a:p>
              <a:endParaRPr lang="en-US"/>
            </a:p>
          </p:txBody>
        </p:sp>
        <p:sp>
          <p:nvSpPr>
            <p:cNvPr id="35" name="Oval 94"/>
            <p:cNvSpPr>
              <a:spLocks noChangeArrowheads="1"/>
            </p:cNvSpPr>
            <p:nvPr/>
          </p:nvSpPr>
          <p:spPr bwMode="auto">
            <a:xfrm>
              <a:off x="7167563" y="4314825"/>
              <a:ext cx="92075" cy="92075"/>
            </a:xfrm>
            <a:prstGeom prst="ellipse">
              <a:avLst/>
            </a:prstGeom>
            <a:solidFill>
              <a:schemeClr val="accent2"/>
            </a:solidFill>
            <a:ln w="38100" algn="ctr">
              <a:solidFill>
                <a:schemeClr val="accent2"/>
              </a:solidFill>
              <a:round/>
              <a:headEnd/>
              <a:tailEnd/>
            </a:ln>
            <a:effectLst/>
          </p:spPr>
          <p:txBody>
            <a:bodyPr wrap="none" anchor="ctr"/>
            <a:lstStyle/>
            <a:p>
              <a:endParaRPr lang="en-US"/>
            </a:p>
          </p:txBody>
        </p:sp>
        <p:sp>
          <p:nvSpPr>
            <p:cNvPr id="36" name="Oval 88"/>
            <p:cNvSpPr>
              <a:spLocks noChangeArrowheads="1"/>
            </p:cNvSpPr>
            <p:nvPr/>
          </p:nvSpPr>
          <p:spPr bwMode="auto">
            <a:xfrm flipV="1">
              <a:off x="7167563" y="5905500"/>
              <a:ext cx="92075" cy="92075"/>
            </a:xfrm>
            <a:prstGeom prst="ellipse">
              <a:avLst/>
            </a:prstGeom>
            <a:solidFill>
              <a:srgbClr val="8DACD0"/>
            </a:solidFill>
            <a:ln w="38100" algn="ctr">
              <a:solidFill>
                <a:schemeClr val="accent2"/>
              </a:solidFill>
              <a:round/>
              <a:headEnd/>
              <a:tailEnd/>
            </a:ln>
            <a:effectLst/>
          </p:spPr>
          <p:txBody>
            <a:bodyPr wrap="none" anchor="ctr"/>
            <a:lstStyle/>
            <a:p>
              <a:endParaRPr lang="en-US"/>
            </a:p>
          </p:txBody>
        </p:sp>
        <p:sp>
          <p:nvSpPr>
            <p:cNvPr id="37" name="Line 100"/>
            <p:cNvSpPr>
              <a:spLocks noChangeShapeType="1"/>
            </p:cNvSpPr>
            <p:nvPr/>
          </p:nvSpPr>
          <p:spPr bwMode="auto">
            <a:xfrm>
              <a:off x="6467475" y="5076825"/>
              <a:ext cx="0" cy="117475"/>
            </a:xfrm>
            <a:prstGeom prst="line">
              <a:avLst/>
            </a:prstGeom>
            <a:noFill/>
            <a:ln w="38100">
              <a:solidFill>
                <a:srgbClr val="808080"/>
              </a:solidFill>
              <a:round/>
              <a:headEnd/>
              <a:tailEnd/>
            </a:ln>
            <a:effectLst/>
          </p:spPr>
          <p:txBody>
            <a:bodyPr wrap="none" anchor="ctr"/>
            <a:lstStyle/>
            <a:p>
              <a:endParaRPr lang="en-US"/>
            </a:p>
          </p:txBody>
        </p:sp>
        <p:sp>
          <p:nvSpPr>
            <p:cNvPr id="38" name="Line 101"/>
            <p:cNvSpPr>
              <a:spLocks noChangeShapeType="1"/>
            </p:cNvSpPr>
            <p:nvPr/>
          </p:nvSpPr>
          <p:spPr bwMode="auto">
            <a:xfrm>
              <a:off x="7967663" y="5076825"/>
              <a:ext cx="0" cy="117475"/>
            </a:xfrm>
            <a:prstGeom prst="line">
              <a:avLst/>
            </a:prstGeom>
            <a:noFill/>
            <a:ln w="38100">
              <a:solidFill>
                <a:srgbClr val="808080"/>
              </a:solidFill>
              <a:round/>
              <a:headEnd/>
              <a:tailEnd/>
            </a:ln>
            <a:effectLst/>
          </p:spPr>
          <p:txBody>
            <a:bodyPr wrap="none" anchor="ctr"/>
            <a:lstStyle/>
            <a:p>
              <a:endParaRPr lang="en-US"/>
            </a:p>
          </p:txBody>
        </p:sp>
        <p:sp>
          <p:nvSpPr>
            <p:cNvPr id="39" name="Line 115"/>
            <p:cNvSpPr>
              <a:spLocks noChangeShapeType="1"/>
            </p:cNvSpPr>
            <p:nvPr/>
          </p:nvSpPr>
          <p:spPr bwMode="auto">
            <a:xfrm>
              <a:off x="6450013" y="4492625"/>
              <a:ext cx="1527175" cy="0"/>
            </a:xfrm>
            <a:prstGeom prst="line">
              <a:avLst/>
            </a:prstGeom>
            <a:noFill/>
            <a:ln w="38100">
              <a:solidFill>
                <a:schemeClr val="accent2"/>
              </a:solidFill>
              <a:round/>
              <a:headEnd/>
              <a:tailEnd/>
            </a:ln>
            <a:effectLst/>
          </p:spPr>
          <p:txBody>
            <a:bodyPr wrap="none" anchor="ctr"/>
            <a:lstStyle/>
            <a:p>
              <a:endParaRPr lang="en-US"/>
            </a:p>
          </p:txBody>
        </p:sp>
        <p:sp>
          <p:nvSpPr>
            <p:cNvPr id="40" name="Line 116"/>
            <p:cNvSpPr>
              <a:spLocks noChangeShapeType="1"/>
            </p:cNvSpPr>
            <p:nvPr/>
          </p:nvSpPr>
          <p:spPr bwMode="auto">
            <a:xfrm flipH="1" flipV="1">
              <a:off x="6465888" y="4483100"/>
              <a:ext cx="1587" cy="193675"/>
            </a:xfrm>
            <a:prstGeom prst="line">
              <a:avLst/>
            </a:prstGeom>
            <a:noFill/>
            <a:ln w="38100">
              <a:solidFill>
                <a:schemeClr val="accent2"/>
              </a:solidFill>
              <a:round/>
              <a:headEnd type="triangle" w="med" len="med"/>
              <a:tailEnd/>
            </a:ln>
            <a:effectLst/>
          </p:spPr>
          <p:txBody>
            <a:bodyPr wrap="none" anchor="ctr"/>
            <a:lstStyle/>
            <a:p>
              <a:endParaRPr lang="en-US"/>
            </a:p>
          </p:txBody>
        </p:sp>
        <p:sp>
          <p:nvSpPr>
            <p:cNvPr id="41" name="Line 117"/>
            <p:cNvSpPr>
              <a:spLocks noChangeShapeType="1"/>
            </p:cNvSpPr>
            <p:nvPr/>
          </p:nvSpPr>
          <p:spPr bwMode="auto">
            <a:xfrm flipH="1" flipV="1">
              <a:off x="7966075" y="4483100"/>
              <a:ext cx="1588" cy="193675"/>
            </a:xfrm>
            <a:prstGeom prst="line">
              <a:avLst/>
            </a:prstGeom>
            <a:noFill/>
            <a:ln w="38100">
              <a:solidFill>
                <a:schemeClr val="accent2"/>
              </a:solidFill>
              <a:round/>
              <a:headEnd type="triangle" w="med" len="med"/>
              <a:tailEnd/>
            </a:ln>
            <a:effectLst/>
          </p:spPr>
          <p:txBody>
            <a:bodyPr wrap="none" anchor="ctr"/>
            <a:lstStyle/>
            <a:p>
              <a:endParaRPr lang="en-US"/>
            </a:p>
          </p:txBody>
        </p:sp>
      </p:grpSp>
      <p:grpSp>
        <p:nvGrpSpPr>
          <p:cNvPr id="49" name="Group 48"/>
          <p:cNvGrpSpPr/>
          <p:nvPr/>
        </p:nvGrpSpPr>
        <p:grpSpPr>
          <a:xfrm>
            <a:off x="5700712" y="1709737"/>
            <a:ext cx="3113088" cy="1897063"/>
            <a:chOff x="5626100" y="1355725"/>
            <a:chExt cx="3113088" cy="1897063"/>
          </a:xfrm>
        </p:grpSpPr>
        <p:sp>
          <p:nvSpPr>
            <p:cNvPr id="50" name="AutoShape 99"/>
            <p:cNvSpPr>
              <a:spLocks noChangeArrowheads="1"/>
            </p:cNvSpPr>
            <p:nvPr/>
          </p:nvSpPr>
          <p:spPr bwMode="auto">
            <a:xfrm>
              <a:off x="5626100" y="1355725"/>
              <a:ext cx="3113088" cy="1897063"/>
            </a:xfrm>
            <a:prstGeom prst="roundRect">
              <a:avLst>
                <a:gd name="adj" fmla="val 2931"/>
              </a:avLst>
            </a:prstGeom>
            <a:solidFill>
              <a:srgbClr val="F2E7CE"/>
            </a:solidFill>
            <a:ln w="19050" algn="ctr">
              <a:solidFill>
                <a:srgbClr val="4D4D4D"/>
              </a:solidFill>
              <a:prstDash val="sysDot"/>
              <a:round/>
              <a:headEnd/>
              <a:tailEnd/>
            </a:ln>
            <a:effectLst/>
          </p:spPr>
          <p:txBody>
            <a:bodyPr wrap="none" anchor="ctr"/>
            <a:lstStyle/>
            <a:p>
              <a:pPr>
                <a:lnSpc>
                  <a:spcPct val="90000"/>
                </a:lnSpc>
                <a:spcBef>
                  <a:spcPct val="40000"/>
                </a:spcBef>
              </a:pPr>
              <a:endParaRPr lang="en-US" sz="2000"/>
            </a:p>
          </p:txBody>
        </p:sp>
        <p:grpSp>
          <p:nvGrpSpPr>
            <p:cNvPr id="51" name="Group 27"/>
            <p:cNvGrpSpPr>
              <a:grpSpLocks/>
            </p:cNvGrpSpPr>
            <p:nvPr/>
          </p:nvGrpSpPr>
          <p:grpSpPr bwMode="auto">
            <a:xfrm>
              <a:off x="6940550" y="1401763"/>
              <a:ext cx="115888" cy="114300"/>
              <a:chOff x="2493" y="975"/>
              <a:chExt cx="73" cy="72"/>
            </a:xfrm>
          </p:grpSpPr>
          <p:sp>
            <p:nvSpPr>
              <p:cNvPr id="68" name="Rectangle 28"/>
              <p:cNvSpPr>
                <a:spLocks noChangeArrowheads="1"/>
              </p:cNvSpPr>
              <p:nvPr/>
            </p:nvSpPr>
            <p:spPr bwMode="auto">
              <a:xfrm>
                <a:off x="2493" y="975"/>
                <a:ext cx="73" cy="72"/>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spcBef>
                    <a:spcPct val="40000"/>
                  </a:spcBef>
                </a:pPr>
                <a:endParaRPr lang="en-US"/>
              </a:p>
            </p:txBody>
          </p:sp>
          <p:sp>
            <p:nvSpPr>
              <p:cNvPr id="69" name="Line 29"/>
              <p:cNvSpPr>
                <a:spLocks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52" name="Rectangle 30"/>
            <p:cNvSpPr>
              <a:spLocks noChangeArrowheads="1"/>
            </p:cNvSpPr>
            <p:nvPr/>
          </p:nvSpPr>
          <p:spPr bwMode="auto">
            <a:xfrm rot="2632602">
              <a:off x="7092950" y="1487488"/>
              <a:ext cx="182563" cy="182562"/>
            </a:xfrm>
            <a:prstGeom prst="rect">
              <a:avLst/>
            </a:prstGeom>
            <a:solidFill>
              <a:srgbClr val="003399"/>
            </a:solidFill>
            <a:ln w="9525" algn="ctr">
              <a:noFill/>
              <a:miter lim="800000"/>
              <a:headEnd/>
              <a:tailEnd/>
            </a:ln>
            <a:effectLst/>
          </p:spPr>
          <p:txBody>
            <a:bodyPr wrap="none" anchor="ctr"/>
            <a:lstStyle/>
            <a:p>
              <a:endParaRPr lang="en-US"/>
            </a:p>
          </p:txBody>
        </p:sp>
        <p:sp>
          <p:nvSpPr>
            <p:cNvPr id="53" name="Text Box 31"/>
            <p:cNvSpPr txBox="1">
              <a:spLocks noChangeArrowheads="1"/>
            </p:cNvSpPr>
            <p:nvPr/>
          </p:nvSpPr>
          <p:spPr bwMode="auto">
            <a:xfrm>
              <a:off x="6605588" y="1755775"/>
              <a:ext cx="1138237" cy="220663"/>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1600" b="0"/>
                <a:t>Check Quantity</a:t>
              </a:r>
            </a:p>
          </p:txBody>
        </p:sp>
        <p:sp>
          <p:nvSpPr>
            <p:cNvPr id="54" name="Line 33"/>
            <p:cNvSpPr>
              <a:spLocks noChangeShapeType="1"/>
            </p:cNvSpPr>
            <p:nvPr/>
          </p:nvSpPr>
          <p:spPr bwMode="auto">
            <a:xfrm>
              <a:off x="6357938" y="2008188"/>
              <a:ext cx="1644650" cy="0"/>
            </a:xfrm>
            <a:prstGeom prst="line">
              <a:avLst/>
            </a:prstGeom>
            <a:noFill/>
            <a:ln w="38100">
              <a:solidFill>
                <a:srgbClr val="003399"/>
              </a:solidFill>
              <a:round/>
              <a:headEnd/>
              <a:tailEnd/>
            </a:ln>
            <a:effectLst/>
          </p:spPr>
          <p:txBody>
            <a:bodyPr wrap="none" anchor="ctr"/>
            <a:lstStyle/>
            <a:p>
              <a:endParaRPr lang="en-US"/>
            </a:p>
          </p:txBody>
        </p:sp>
        <p:sp>
          <p:nvSpPr>
            <p:cNvPr id="55" name="Rectangle 34"/>
            <p:cNvSpPr>
              <a:spLocks noChangeArrowheads="1"/>
            </p:cNvSpPr>
            <p:nvPr/>
          </p:nvSpPr>
          <p:spPr bwMode="auto">
            <a:xfrm rot="2632602">
              <a:off x="6297613" y="1943100"/>
              <a:ext cx="136525" cy="136525"/>
            </a:xfrm>
            <a:prstGeom prst="rect">
              <a:avLst/>
            </a:prstGeom>
            <a:solidFill>
              <a:srgbClr val="003399"/>
            </a:solidFill>
            <a:ln w="9525" algn="ctr">
              <a:noFill/>
              <a:miter lim="800000"/>
              <a:headEnd/>
              <a:tailEnd/>
            </a:ln>
            <a:effectLst/>
          </p:spPr>
          <p:txBody>
            <a:bodyPr wrap="none" anchor="ctr"/>
            <a:lstStyle/>
            <a:p>
              <a:endParaRPr lang="en-US"/>
            </a:p>
          </p:txBody>
        </p:sp>
        <p:sp>
          <p:nvSpPr>
            <p:cNvPr id="56" name="Rectangle 35"/>
            <p:cNvSpPr>
              <a:spLocks noChangeArrowheads="1"/>
            </p:cNvSpPr>
            <p:nvPr/>
          </p:nvSpPr>
          <p:spPr bwMode="auto">
            <a:xfrm rot="2632602">
              <a:off x="7935913" y="1936750"/>
              <a:ext cx="136525" cy="136525"/>
            </a:xfrm>
            <a:prstGeom prst="rect">
              <a:avLst/>
            </a:prstGeom>
            <a:solidFill>
              <a:srgbClr val="003399"/>
            </a:solidFill>
            <a:ln w="9525" algn="ctr">
              <a:noFill/>
              <a:miter lim="800000"/>
              <a:headEnd/>
              <a:tailEnd/>
            </a:ln>
            <a:effectLst/>
          </p:spPr>
          <p:txBody>
            <a:bodyPr wrap="none" anchor="ctr"/>
            <a:lstStyle/>
            <a:p>
              <a:endParaRPr lang="en-US"/>
            </a:p>
          </p:txBody>
        </p:sp>
        <p:sp>
          <p:nvSpPr>
            <p:cNvPr id="57" name="Rectangle 37"/>
            <p:cNvSpPr>
              <a:spLocks noChangeArrowheads="1"/>
            </p:cNvSpPr>
            <p:nvPr/>
          </p:nvSpPr>
          <p:spPr bwMode="auto">
            <a:xfrm>
              <a:off x="7337425" y="2417763"/>
              <a:ext cx="1306513" cy="454025"/>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58" name="Line 42"/>
            <p:cNvSpPr>
              <a:spLocks noChangeShapeType="1"/>
            </p:cNvSpPr>
            <p:nvPr/>
          </p:nvSpPr>
          <p:spPr bwMode="auto">
            <a:xfrm>
              <a:off x="6335713" y="3078163"/>
              <a:ext cx="1676400" cy="0"/>
            </a:xfrm>
            <a:prstGeom prst="line">
              <a:avLst/>
            </a:prstGeom>
            <a:noFill/>
            <a:ln w="38100">
              <a:solidFill>
                <a:srgbClr val="003399"/>
              </a:solidFill>
              <a:round/>
              <a:headEnd/>
              <a:tailEnd/>
            </a:ln>
            <a:effectLst/>
          </p:spPr>
          <p:txBody>
            <a:bodyPr wrap="none" anchor="ctr"/>
            <a:lstStyle/>
            <a:p>
              <a:endParaRPr lang="en-US"/>
            </a:p>
          </p:txBody>
        </p:sp>
        <p:sp>
          <p:nvSpPr>
            <p:cNvPr id="59" name="Rectangle 44"/>
            <p:cNvSpPr>
              <a:spLocks noChangeArrowheads="1"/>
            </p:cNvSpPr>
            <p:nvPr/>
          </p:nvSpPr>
          <p:spPr bwMode="auto">
            <a:xfrm rot="2632602">
              <a:off x="7935913" y="3006725"/>
              <a:ext cx="136525" cy="136525"/>
            </a:xfrm>
            <a:prstGeom prst="rect">
              <a:avLst/>
            </a:prstGeom>
            <a:solidFill>
              <a:srgbClr val="003399"/>
            </a:solidFill>
            <a:ln w="9525" algn="ctr">
              <a:noFill/>
              <a:miter lim="800000"/>
              <a:headEnd/>
              <a:tailEnd/>
            </a:ln>
            <a:effectLst/>
          </p:spPr>
          <p:txBody>
            <a:bodyPr wrap="none" anchor="ctr"/>
            <a:lstStyle/>
            <a:p>
              <a:endParaRPr lang="en-US"/>
            </a:p>
          </p:txBody>
        </p:sp>
        <p:sp>
          <p:nvSpPr>
            <p:cNvPr id="60" name="AutoShape 79"/>
            <p:cNvSpPr>
              <a:spLocks noChangeArrowheads="1"/>
            </p:cNvSpPr>
            <p:nvPr/>
          </p:nvSpPr>
          <p:spPr bwMode="auto">
            <a:xfrm>
              <a:off x="5799138" y="2109788"/>
              <a:ext cx="1133475" cy="241300"/>
            </a:xfrm>
            <a:prstGeom prst="roundRect">
              <a:avLst>
                <a:gd name="adj" fmla="val 16667"/>
              </a:avLst>
            </a:prstGeom>
            <a:solidFill>
              <a:schemeClr val="bg1"/>
            </a:solidFill>
            <a:ln w="9525" algn="ctr">
              <a:solidFill>
                <a:srgbClr val="4D4D4D"/>
              </a:solidFill>
              <a:prstDash val="sysDot"/>
              <a:round/>
              <a:headEnd/>
              <a:tailEnd/>
            </a:ln>
            <a:effectLst/>
          </p:spPr>
          <p:txBody>
            <a:bodyPr wrap="none" anchor="ctr"/>
            <a:lstStyle/>
            <a:p>
              <a:pPr algn="ctr">
                <a:lnSpc>
                  <a:spcPct val="90000"/>
                </a:lnSpc>
                <a:spcBef>
                  <a:spcPct val="40000"/>
                </a:spcBef>
              </a:pPr>
              <a:r>
                <a:rPr lang="en-US" sz="1400" b="0" dirty="0"/>
                <a:t>Rule</a:t>
              </a:r>
            </a:p>
          </p:txBody>
        </p:sp>
        <p:sp>
          <p:nvSpPr>
            <p:cNvPr id="61" name="AutoShape 80"/>
            <p:cNvSpPr>
              <a:spLocks noChangeArrowheads="1"/>
            </p:cNvSpPr>
            <p:nvPr/>
          </p:nvSpPr>
          <p:spPr bwMode="auto">
            <a:xfrm>
              <a:off x="7435850" y="2109788"/>
              <a:ext cx="1133475" cy="241300"/>
            </a:xfrm>
            <a:prstGeom prst="roundRect">
              <a:avLst>
                <a:gd name="adj" fmla="val 16667"/>
              </a:avLst>
            </a:prstGeom>
            <a:solidFill>
              <a:schemeClr val="bg1"/>
            </a:solidFill>
            <a:ln w="9525" algn="ctr">
              <a:solidFill>
                <a:srgbClr val="4D4D4D"/>
              </a:solidFill>
              <a:prstDash val="sysDot"/>
              <a:round/>
              <a:headEnd/>
              <a:tailEnd/>
            </a:ln>
            <a:effectLst/>
          </p:spPr>
          <p:txBody>
            <a:bodyPr wrap="none" anchor="ctr"/>
            <a:lstStyle/>
            <a:p>
              <a:pPr algn="ctr">
                <a:lnSpc>
                  <a:spcPct val="90000"/>
                </a:lnSpc>
                <a:spcBef>
                  <a:spcPct val="40000"/>
                </a:spcBef>
              </a:pPr>
              <a:r>
                <a:rPr lang="en-US" sz="1400" b="0"/>
                <a:t>Else</a:t>
              </a:r>
            </a:p>
          </p:txBody>
        </p:sp>
        <p:sp>
          <p:nvSpPr>
            <p:cNvPr id="62" name="Line 118"/>
            <p:cNvSpPr>
              <a:spLocks noChangeShapeType="1"/>
            </p:cNvSpPr>
            <p:nvPr/>
          </p:nvSpPr>
          <p:spPr bwMode="auto">
            <a:xfrm>
              <a:off x="8002588" y="2343150"/>
              <a:ext cx="0" cy="117475"/>
            </a:xfrm>
            <a:prstGeom prst="line">
              <a:avLst/>
            </a:prstGeom>
            <a:noFill/>
            <a:ln w="38100">
              <a:solidFill>
                <a:srgbClr val="808080"/>
              </a:solidFill>
              <a:round/>
              <a:headEnd/>
              <a:tailEnd/>
            </a:ln>
            <a:effectLst/>
          </p:spPr>
          <p:txBody>
            <a:bodyPr wrap="none" anchor="ctr"/>
            <a:lstStyle/>
            <a:p>
              <a:endParaRPr lang="en-US"/>
            </a:p>
          </p:txBody>
        </p:sp>
        <p:sp>
          <p:nvSpPr>
            <p:cNvPr id="63" name="Line 119"/>
            <p:cNvSpPr>
              <a:spLocks noChangeShapeType="1"/>
            </p:cNvSpPr>
            <p:nvPr/>
          </p:nvSpPr>
          <p:spPr bwMode="auto">
            <a:xfrm>
              <a:off x="8002588" y="2873375"/>
              <a:ext cx="0" cy="117475"/>
            </a:xfrm>
            <a:prstGeom prst="line">
              <a:avLst/>
            </a:prstGeom>
            <a:noFill/>
            <a:ln w="38100">
              <a:solidFill>
                <a:srgbClr val="808080"/>
              </a:solidFill>
              <a:round/>
              <a:headEnd/>
              <a:tailEnd/>
            </a:ln>
            <a:effectLst/>
          </p:spPr>
          <p:txBody>
            <a:bodyPr wrap="none" anchor="ctr"/>
            <a:lstStyle/>
            <a:p>
              <a:endParaRPr lang="en-US"/>
            </a:p>
          </p:txBody>
        </p:sp>
        <p:sp>
          <p:nvSpPr>
            <p:cNvPr id="64" name="Rectangle 120"/>
            <p:cNvSpPr>
              <a:spLocks noChangeArrowheads="1"/>
            </p:cNvSpPr>
            <p:nvPr/>
          </p:nvSpPr>
          <p:spPr bwMode="auto">
            <a:xfrm>
              <a:off x="5718175" y="2417763"/>
              <a:ext cx="1306513" cy="454025"/>
            </a:xfrm>
            <a:prstGeom prst="rect">
              <a:avLst/>
            </a:prstGeom>
            <a:noFill/>
            <a:ln w="38100" cmpd="dbl" algn="ctr">
              <a:noFill/>
              <a:miter lim="800000"/>
              <a:headEnd/>
              <a:tailEnd/>
            </a:ln>
            <a:effectLst/>
          </p:spPr>
          <p:txBody>
            <a:bodyPr wrap="none" lIns="0" tIns="0" rIns="0" bIns="0" anchor="ctr"/>
            <a:lstStyle/>
            <a:p>
              <a:pPr algn="ctr">
                <a:lnSpc>
                  <a:spcPct val="90000"/>
                </a:lnSpc>
                <a:spcBef>
                  <a:spcPct val="40000"/>
                </a:spcBef>
              </a:pPr>
              <a:r>
                <a:rPr lang="en-US" sz="1200" b="0" dirty="0"/>
                <a:t>Drop a shape</a:t>
              </a:r>
              <a:br>
                <a:rPr lang="en-US" sz="1200" b="0" dirty="0"/>
              </a:br>
              <a:r>
                <a:rPr lang="en-US" sz="1200" b="0" dirty="0"/>
                <a:t>from the toolbox here</a:t>
              </a:r>
            </a:p>
          </p:txBody>
        </p:sp>
        <p:sp>
          <p:nvSpPr>
            <p:cNvPr id="65" name="Rectangle 121"/>
            <p:cNvSpPr>
              <a:spLocks noChangeArrowheads="1"/>
            </p:cNvSpPr>
            <p:nvPr/>
          </p:nvSpPr>
          <p:spPr bwMode="auto">
            <a:xfrm rot="2632602">
              <a:off x="6297613" y="3006725"/>
              <a:ext cx="136525" cy="136525"/>
            </a:xfrm>
            <a:prstGeom prst="rect">
              <a:avLst/>
            </a:prstGeom>
            <a:solidFill>
              <a:srgbClr val="003399"/>
            </a:solidFill>
            <a:ln w="9525" algn="ctr">
              <a:noFill/>
              <a:miter lim="800000"/>
              <a:headEnd/>
              <a:tailEnd/>
            </a:ln>
            <a:effectLst/>
          </p:spPr>
          <p:txBody>
            <a:bodyPr wrap="none" anchor="ctr"/>
            <a:lstStyle/>
            <a:p>
              <a:endParaRPr lang="en-US"/>
            </a:p>
          </p:txBody>
        </p:sp>
        <p:sp>
          <p:nvSpPr>
            <p:cNvPr id="66" name="Line 122"/>
            <p:cNvSpPr>
              <a:spLocks noChangeShapeType="1"/>
            </p:cNvSpPr>
            <p:nvPr/>
          </p:nvSpPr>
          <p:spPr bwMode="auto">
            <a:xfrm>
              <a:off x="6365875" y="2343150"/>
              <a:ext cx="0" cy="117475"/>
            </a:xfrm>
            <a:prstGeom prst="line">
              <a:avLst/>
            </a:prstGeom>
            <a:noFill/>
            <a:ln w="38100">
              <a:solidFill>
                <a:srgbClr val="808080"/>
              </a:solidFill>
              <a:round/>
              <a:headEnd/>
              <a:tailEnd/>
            </a:ln>
            <a:effectLst/>
          </p:spPr>
          <p:txBody>
            <a:bodyPr wrap="none" anchor="ctr"/>
            <a:lstStyle/>
            <a:p>
              <a:endParaRPr lang="en-US"/>
            </a:p>
          </p:txBody>
        </p:sp>
        <p:sp>
          <p:nvSpPr>
            <p:cNvPr id="67" name="Line 123"/>
            <p:cNvSpPr>
              <a:spLocks noChangeShapeType="1"/>
            </p:cNvSpPr>
            <p:nvPr/>
          </p:nvSpPr>
          <p:spPr bwMode="auto">
            <a:xfrm>
              <a:off x="6365875" y="2873375"/>
              <a:ext cx="0" cy="117475"/>
            </a:xfrm>
            <a:prstGeom prst="line">
              <a:avLst/>
            </a:prstGeom>
            <a:noFill/>
            <a:ln w="38100">
              <a:solidFill>
                <a:srgbClr val="808080"/>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91295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Orchestration Flow Control Shapes (</a:t>
            </a:r>
            <a:r>
              <a:rPr lang="en-US" i="1" dirty="0"/>
              <a:t>continued</a:t>
            </a:r>
            <a:r>
              <a:rPr lang="en-US" dirty="0"/>
              <a:t>)</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72</a:t>
            </a:fld>
            <a:endParaRPr lang="pt-PT" dirty="0"/>
          </a:p>
        </p:txBody>
      </p:sp>
      <p:graphicFrame>
        <p:nvGraphicFramePr>
          <p:cNvPr id="7" name="Group 140"/>
          <p:cNvGraphicFramePr>
            <a:graphicFrameLocks noGrp="1"/>
          </p:cNvGraphicFramePr>
          <p:nvPr>
            <p:extLst/>
          </p:nvPr>
        </p:nvGraphicFramePr>
        <p:xfrm>
          <a:off x="228600" y="1395413"/>
          <a:ext cx="5343525" cy="4700779"/>
        </p:xfrm>
        <a:graphic>
          <a:graphicData uri="http://schemas.openxmlformats.org/drawingml/2006/table">
            <a:tbl>
              <a:tblPr/>
              <a:tblGrid>
                <a:gridCol w="1175775"/>
                <a:gridCol w="4167750"/>
              </a:tblGrid>
              <a:tr h="446088">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Shape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Use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63976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Loop</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repeat actions while a condition is met</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Use Expression Editor to set the condition</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323975">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Parallel Actions</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lang="en-US" sz="1600" dirty="0" smtClean="0">
                          <a:latin typeface="+mn-lt"/>
                        </a:rPr>
                        <a:t>Ensures that all branches complete before continuing</a:t>
                      </a:r>
                      <a:endParaRPr kumimoji="0" lang="en-US" sz="1600" b="0" i="0" u="none" strike="noStrike" cap="none" normalizeH="0" baseline="0" dirty="0" smtClean="0">
                        <a:ln>
                          <a:noFill/>
                        </a:ln>
                        <a:solidFill>
                          <a:schemeClr val="tx1"/>
                        </a:solidFill>
                        <a:effectLst/>
                        <a:latin typeface="+mn-lt"/>
                      </a:endParaRP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defRPr/>
                      </a:pPr>
                      <a:r>
                        <a:rPr kumimoji="0" lang="en-US" sz="1600" b="0" i="0" u="none" strike="noStrike" cap="none" normalizeH="0" baseline="0" dirty="0" smtClean="0">
                          <a:ln>
                            <a:noFill/>
                          </a:ln>
                          <a:solidFill>
                            <a:schemeClr val="tx1"/>
                          </a:solidFill>
                          <a:effectLst/>
                          <a:latin typeface="+mn-lt"/>
                        </a:rPr>
                        <a:t>Single-threaded execution.  Does not run branches concurrently</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Used primarily for coordinating multiple receive shapes</a:t>
                      </a:r>
                      <a:endParaRPr kumimoji="0" lang="en-US" sz="2600" b="0" i="0" u="none" strike="noStrike" cap="none" normalizeH="0" baseline="0" dirty="0" smtClean="0">
                        <a:ln>
                          <a:noFill/>
                        </a:ln>
                        <a:solidFill>
                          <a:schemeClr val="tx1"/>
                        </a:solidFill>
                        <a:effectLst/>
                        <a:latin typeface="+mn-lt"/>
                      </a:endParaRP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10648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Suspend</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suspend a running orchestration</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Use Expression Editor to set the condition</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Administrator intervention required</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to resume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Terminate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To end a running orchestration immediately </a:t>
                      </a:r>
                    </a:p>
                    <a:p>
                      <a:pPr marL="171450" marR="0" lvl="0" indent="-171450"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2"/>
                        </a:buBlip>
                        <a:tabLst/>
                      </a:pPr>
                      <a:r>
                        <a:rPr kumimoji="0" lang="en-US" sz="1600" b="0" i="0" u="none" strike="noStrike" cap="none" normalizeH="0" baseline="0" dirty="0" smtClean="0">
                          <a:ln>
                            <a:noFill/>
                          </a:ln>
                          <a:solidFill>
                            <a:schemeClr val="tx1"/>
                          </a:solidFill>
                          <a:effectLst/>
                          <a:latin typeface="+mn-lt"/>
                        </a:rPr>
                        <a:t>Can specify an error message string to</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help diagnosis</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AutoShape 143"/>
          <p:cNvSpPr>
            <a:spLocks noChangeArrowheads="1"/>
          </p:cNvSpPr>
          <p:nvPr/>
        </p:nvSpPr>
        <p:spPr bwMode="auto">
          <a:xfrm>
            <a:off x="5713412" y="1395413"/>
            <a:ext cx="3125788" cy="5310187"/>
          </a:xfrm>
          <a:prstGeom prst="roundRect">
            <a:avLst>
              <a:gd name="adj" fmla="val 4167"/>
            </a:avLst>
          </a:prstGeom>
          <a:solidFill>
            <a:srgbClr val="DEE7F1"/>
          </a:solidFill>
          <a:ln w="3175">
            <a:solidFill>
              <a:srgbClr val="4D4D4D"/>
            </a:solidFill>
            <a:round/>
            <a:headEnd/>
            <a:tailEnd/>
          </a:ln>
          <a:effectLst>
            <a:outerShdw dist="28398" dir="1593903" algn="ctr" rotWithShape="0">
              <a:schemeClr val="tx1">
                <a:alpha val="50000"/>
              </a:schemeClr>
            </a:outerShdw>
          </a:effectLst>
        </p:spPr>
        <p:txBody>
          <a:bodyPr wrap="none"/>
          <a:lstStyle/>
          <a:p>
            <a:pPr>
              <a:lnSpc>
                <a:spcPct val="90000"/>
              </a:lnSpc>
            </a:pPr>
            <a:endParaRPr lang="en-US" sz="1600" b="0"/>
          </a:p>
        </p:txBody>
      </p:sp>
      <p:grpSp>
        <p:nvGrpSpPr>
          <p:cNvPr id="9" name="Group 8"/>
          <p:cNvGrpSpPr/>
          <p:nvPr/>
        </p:nvGrpSpPr>
        <p:grpSpPr>
          <a:xfrm>
            <a:off x="6251575" y="1481138"/>
            <a:ext cx="2049462" cy="1446212"/>
            <a:chOff x="6059488" y="1350963"/>
            <a:chExt cx="2049462" cy="1446212"/>
          </a:xfrm>
        </p:grpSpPr>
        <p:sp>
          <p:nvSpPr>
            <p:cNvPr id="10" name="AutoShape 144"/>
            <p:cNvSpPr>
              <a:spLocks noChangeArrowheads="1"/>
            </p:cNvSpPr>
            <p:nvPr/>
          </p:nvSpPr>
          <p:spPr bwMode="auto">
            <a:xfrm>
              <a:off x="6059488" y="1350963"/>
              <a:ext cx="2049462" cy="1446212"/>
            </a:xfrm>
            <a:prstGeom prst="roundRect">
              <a:avLst>
                <a:gd name="adj" fmla="val 5097"/>
              </a:avLst>
            </a:prstGeom>
            <a:solidFill>
              <a:srgbClr val="F6D9D4"/>
            </a:solidFill>
            <a:ln w="19050" algn="ctr">
              <a:solidFill>
                <a:srgbClr val="4D4D4D"/>
              </a:solidFill>
              <a:prstDash val="sysDot"/>
              <a:round/>
              <a:headEnd/>
              <a:tailEnd/>
            </a:ln>
            <a:effectLst/>
          </p:spPr>
          <p:txBody>
            <a:bodyPr wrap="none" anchor="ctr"/>
            <a:lstStyle/>
            <a:p>
              <a:endParaRPr lang="en-US"/>
            </a:p>
          </p:txBody>
        </p:sp>
        <p:grpSp>
          <p:nvGrpSpPr>
            <p:cNvPr id="11" name="Group 208"/>
            <p:cNvGrpSpPr>
              <a:grpSpLocks/>
            </p:cNvGrpSpPr>
            <p:nvPr/>
          </p:nvGrpSpPr>
          <p:grpSpPr bwMode="auto">
            <a:xfrm>
              <a:off x="6923088" y="1441450"/>
              <a:ext cx="211137" cy="201613"/>
              <a:chOff x="4372" y="894"/>
              <a:chExt cx="133" cy="127"/>
            </a:xfrm>
          </p:grpSpPr>
          <p:sp>
            <p:nvSpPr>
              <p:cNvPr id="24" name="Rectangle 145"/>
              <p:cNvSpPr>
                <a:spLocks noChangeArrowheads="1"/>
              </p:cNvSpPr>
              <p:nvPr/>
            </p:nvSpPr>
            <p:spPr bwMode="auto">
              <a:xfrm>
                <a:off x="4378" y="894"/>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grpSp>
            <p:nvGrpSpPr>
              <p:cNvPr id="25" name="Group 146"/>
              <p:cNvGrpSpPr>
                <a:grpSpLocks/>
              </p:cNvGrpSpPr>
              <p:nvPr/>
            </p:nvGrpSpPr>
            <p:grpSpPr bwMode="auto">
              <a:xfrm rot="5400000" flipV="1">
                <a:off x="4371" y="913"/>
                <a:ext cx="92" cy="90"/>
                <a:chOff x="4712" y="648"/>
                <a:chExt cx="92" cy="90"/>
              </a:xfrm>
            </p:grpSpPr>
            <p:sp>
              <p:nvSpPr>
                <p:cNvPr id="26" name="Line 147"/>
                <p:cNvSpPr>
                  <a:spLocks noChangeShapeType="1"/>
                </p:cNvSpPr>
                <p:nvPr/>
              </p:nvSpPr>
              <p:spPr bwMode="auto">
                <a:xfrm>
                  <a:off x="4712" y="649"/>
                  <a:ext cx="92" cy="0"/>
                </a:xfrm>
                <a:prstGeom prst="line">
                  <a:avLst/>
                </a:prstGeom>
                <a:noFill/>
                <a:ln w="25400">
                  <a:solidFill>
                    <a:srgbClr val="339966"/>
                  </a:solidFill>
                  <a:round/>
                  <a:headEnd/>
                  <a:tailEnd/>
                </a:ln>
                <a:effectLst/>
              </p:spPr>
              <p:txBody>
                <a:bodyPr wrap="none" anchor="ctr"/>
                <a:lstStyle/>
                <a:p>
                  <a:endParaRPr lang="en-US"/>
                </a:p>
              </p:txBody>
            </p:sp>
            <p:sp>
              <p:nvSpPr>
                <p:cNvPr id="27" name="Line 148"/>
                <p:cNvSpPr>
                  <a:spLocks noChangeShapeType="1"/>
                </p:cNvSpPr>
                <p:nvPr/>
              </p:nvSpPr>
              <p:spPr bwMode="auto">
                <a:xfrm>
                  <a:off x="4796" y="648"/>
                  <a:ext cx="0" cy="82"/>
                </a:xfrm>
                <a:prstGeom prst="line">
                  <a:avLst/>
                </a:prstGeom>
                <a:noFill/>
                <a:ln w="25400">
                  <a:solidFill>
                    <a:srgbClr val="339966"/>
                  </a:solidFill>
                  <a:round/>
                  <a:headEnd/>
                  <a:tailEnd/>
                </a:ln>
                <a:effectLst/>
              </p:spPr>
              <p:txBody>
                <a:bodyPr wrap="none" anchor="ctr"/>
                <a:lstStyle/>
                <a:p>
                  <a:endParaRPr lang="en-US"/>
                </a:p>
              </p:txBody>
            </p:sp>
            <p:sp>
              <p:nvSpPr>
                <p:cNvPr id="28" name="Line 149"/>
                <p:cNvSpPr>
                  <a:spLocks noChangeShapeType="1"/>
                </p:cNvSpPr>
                <p:nvPr/>
              </p:nvSpPr>
              <p:spPr bwMode="auto">
                <a:xfrm>
                  <a:off x="4717" y="731"/>
                  <a:ext cx="87" cy="0"/>
                </a:xfrm>
                <a:prstGeom prst="line">
                  <a:avLst/>
                </a:prstGeom>
                <a:noFill/>
                <a:ln w="25400">
                  <a:solidFill>
                    <a:srgbClr val="339966"/>
                  </a:solidFill>
                  <a:round/>
                  <a:headEnd/>
                  <a:tailEnd/>
                </a:ln>
                <a:effectLst/>
              </p:spPr>
              <p:txBody>
                <a:bodyPr wrap="none" anchor="ctr"/>
                <a:lstStyle/>
                <a:p>
                  <a:endParaRPr lang="en-US"/>
                </a:p>
              </p:txBody>
            </p:sp>
            <p:sp>
              <p:nvSpPr>
                <p:cNvPr id="29" name="Line 150"/>
                <p:cNvSpPr>
                  <a:spLocks noChangeShapeType="1"/>
                </p:cNvSpPr>
                <p:nvPr/>
              </p:nvSpPr>
              <p:spPr bwMode="auto">
                <a:xfrm rot="-5400000">
                  <a:off x="4687" y="702"/>
                  <a:ext cx="73" cy="0"/>
                </a:xfrm>
                <a:prstGeom prst="line">
                  <a:avLst/>
                </a:prstGeom>
                <a:noFill/>
                <a:ln w="25400">
                  <a:solidFill>
                    <a:srgbClr val="339966"/>
                  </a:solidFill>
                  <a:round/>
                  <a:headEnd/>
                  <a:tailEnd type="triangle" w="med" len="med"/>
                </a:ln>
                <a:effectLst/>
              </p:spPr>
              <p:txBody>
                <a:bodyPr wrap="none" anchor="ctr"/>
                <a:lstStyle/>
                <a:p>
                  <a:endParaRPr lang="en-US"/>
                </a:p>
              </p:txBody>
            </p:sp>
          </p:grpSp>
        </p:grpSp>
        <p:grpSp>
          <p:nvGrpSpPr>
            <p:cNvPr id="12" name="Group 151"/>
            <p:cNvGrpSpPr>
              <a:grpSpLocks/>
            </p:cNvGrpSpPr>
            <p:nvPr/>
          </p:nvGrpSpPr>
          <p:grpSpPr bwMode="auto">
            <a:xfrm>
              <a:off x="6734175" y="1441450"/>
              <a:ext cx="115888" cy="114300"/>
              <a:chOff x="2493" y="975"/>
              <a:chExt cx="73" cy="72"/>
            </a:xfrm>
          </p:grpSpPr>
          <p:sp>
            <p:nvSpPr>
              <p:cNvPr id="22" name="Rectangle 152"/>
              <p:cNvSpPr>
                <a:spLocks noChangeArrowheads="1"/>
              </p:cNvSpPr>
              <p:nvPr/>
            </p:nvSpPr>
            <p:spPr bwMode="auto">
              <a:xfrm>
                <a:off x="2493" y="975"/>
                <a:ext cx="73" cy="72"/>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pPr>
                <a:endParaRPr lang="en-US"/>
              </a:p>
            </p:txBody>
          </p:sp>
          <p:sp>
            <p:nvSpPr>
              <p:cNvPr id="23" name="Line 153"/>
              <p:cNvSpPr>
                <a:spLocks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13" name="Text Box 154"/>
            <p:cNvSpPr txBox="1">
              <a:spLocks noChangeArrowheads="1"/>
            </p:cNvSpPr>
            <p:nvPr/>
          </p:nvSpPr>
          <p:spPr bwMode="auto">
            <a:xfrm>
              <a:off x="6826250" y="1628775"/>
              <a:ext cx="402354" cy="193899"/>
            </a:xfrm>
            <a:prstGeom prst="rect">
              <a:avLst/>
            </a:prstGeom>
            <a:noFill/>
            <a:ln w="9525" algn="ctr">
              <a:noFill/>
              <a:miter lim="800000"/>
              <a:headEnd/>
              <a:tailEnd/>
            </a:ln>
            <a:effectLst/>
          </p:spPr>
          <p:txBody>
            <a:bodyPr wrap="none" lIns="0" tIns="0" rIns="0" bIns="0">
              <a:spAutoFit/>
            </a:bodyPr>
            <a:lstStyle/>
            <a:p>
              <a:pPr>
                <a:lnSpc>
                  <a:spcPct val="90000"/>
                </a:lnSpc>
              </a:pPr>
              <a:r>
                <a:rPr lang="en-US" sz="1400" dirty="0"/>
                <a:t>Loop</a:t>
              </a:r>
            </a:p>
          </p:txBody>
        </p:sp>
        <p:grpSp>
          <p:nvGrpSpPr>
            <p:cNvPr id="14" name="Group 155"/>
            <p:cNvGrpSpPr>
              <a:grpSpLocks/>
            </p:cNvGrpSpPr>
            <p:nvPr/>
          </p:nvGrpSpPr>
          <p:grpSpPr bwMode="auto">
            <a:xfrm>
              <a:off x="6977063" y="1519238"/>
              <a:ext cx="871537" cy="1116012"/>
              <a:chOff x="4725" y="799"/>
              <a:chExt cx="488" cy="668"/>
            </a:xfrm>
          </p:grpSpPr>
          <p:sp>
            <p:nvSpPr>
              <p:cNvPr id="19" name="Line 156"/>
              <p:cNvSpPr>
                <a:spLocks noChangeShapeType="1"/>
              </p:cNvSpPr>
              <p:nvPr/>
            </p:nvSpPr>
            <p:spPr bwMode="auto">
              <a:xfrm>
                <a:off x="4725" y="1467"/>
                <a:ext cx="486" cy="0"/>
              </a:xfrm>
              <a:prstGeom prst="line">
                <a:avLst/>
              </a:prstGeom>
              <a:noFill/>
              <a:ln w="57150">
                <a:solidFill>
                  <a:srgbClr val="006600"/>
                </a:solidFill>
                <a:round/>
                <a:headEnd/>
                <a:tailEnd/>
              </a:ln>
              <a:effectLst/>
            </p:spPr>
            <p:txBody>
              <a:bodyPr wrap="none" anchor="ctr"/>
              <a:lstStyle/>
              <a:p>
                <a:endParaRPr lang="en-US"/>
              </a:p>
            </p:txBody>
          </p:sp>
          <p:sp>
            <p:nvSpPr>
              <p:cNvPr id="20" name="Line 157"/>
              <p:cNvSpPr>
                <a:spLocks noChangeShapeType="1"/>
              </p:cNvSpPr>
              <p:nvPr/>
            </p:nvSpPr>
            <p:spPr bwMode="auto">
              <a:xfrm flipV="1">
                <a:off x="5193" y="815"/>
                <a:ext cx="1" cy="640"/>
              </a:xfrm>
              <a:prstGeom prst="line">
                <a:avLst/>
              </a:prstGeom>
              <a:noFill/>
              <a:ln w="57150">
                <a:solidFill>
                  <a:srgbClr val="006600"/>
                </a:solidFill>
                <a:round/>
                <a:headEnd/>
                <a:tailEnd/>
              </a:ln>
              <a:effectLst/>
            </p:spPr>
            <p:txBody>
              <a:bodyPr wrap="none" anchor="ctr"/>
              <a:lstStyle/>
              <a:p>
                <a:endParaRPr lang="en-US"/>
              </a:p>
            </p:txBody>
          </p:sp>
          <p:sp>
            <p:nvSpPr>
              <p:cNvPr id="21" name="Line 158"/>
              <p:cNvSpPr>
                <a:spLocks noChangeShapeType="1"/>
              </p:cNvSpPr>
              <p:nvPr/>
            </p:nvSpPr>
            <p:spPr bwMode="auto">
              <a:xfrm flipH="1" flipV="1">
                <a:off x="4857" y="799"/>
                <a:ext cx="356" cy="0"/>
              </a:xfrm>
              <a:prstGeom prst="line">
                <a:avLst/>
              </a:prstGeom>
              <a:noFill/>
              <a:ln w="57150">
                <a:solidFill>
                  <a:srgbClr val="006600"/>
                </a:solidFill>
                <a:round/>
                <a:headEnd/>
                <a:tailEnd type="triangle" w="med" len="med"/>
              </a:ln>
              <a:effectLst/>
            </p:spPr>
            <p:txBody>
              <a:bodyPr wrap="none" anchor="ctr"/>
              <a:lstStyle/>
              <a:p>
                <a:endParaRPr lang="en-US"/>
              </a:p>
            </p:txBody>
          </p:sp>
        </p:grpSp>
        <p:sp>
          <p:nvSpPr>
            <p:cNvPr id="15" name="Oval 159"/>
            <p:cNvSpPr>
              <a:spLocks noChangeArrowheads="1"/>
            </p:cNvSpPr>
            <p:nvPr/>
          </p:nvSpPr>
          <p:spPr bwMode="auto">
            <a:xfrm>
              <a:off x="6965950" y="2571750"/>
              <a:ext cx="127000" cy="127000"/>
            </a:xfrm>
            <a:prstGeom prst="ellipse">
              <a:avLst/>
            </a:prstGeom>
            <a:solidFill>
              <a:srgbClr val="006600"/>
            </a:solidFill>
            <a:ln w="9525" algn="ctr">
              <a:noFill/>
              <a:round/>
              <a:headEnd/>
              <a:tailEnd/>
            </a:ln>
            <a:effectLst/>
          </p:spPr>
          <p:txBody>
            <a:bodyPr wrap="none" anchor="ctr"/>
            <a:lstStyle/>
            <a:p>
              <a:endParaRPr lang="en-US"/>
            </a:p>
          </p:txBody>
        </p:sp>
        <p:sp>
          <p:nvSpPr>
            <p:cNvPr id="16" name="Rectangle 161"/>
            <p:cNvSpPr>
              <a:spLocks noChangeArrowheads="1"/>
            </p:cNvSpPr>
            <p:nvPr/>
          </p:nvSpPr>
          <p:spPr bwMode="auto">
            <a:xfrm>
              <a:off x="6213475" y="1990725"/>
              <a:ext cx="1630363" cy="384175"/>
            </a:xfrm>
            <a:prstGeom prst="rect">
              <a:avLst/>
            </a:prstGeom>
            <a:noFill/>
            <a:ln w="38100" cmpd="dbl" algn="ctr">
              <a:noFill/>
              <a:miter lim="800000"/>
              <a:headEnd/>
              <a:tailEnd/>
            </a:ln>
            <a:effectLst/>
          </p:spPr>
          <p:txBody>
            <a:bodyPr lIns="0" tIns="0" rIns="0" bIns="0" anchor="ctr"/>
            <a:lstStyle/>
            <a:p>
              <a:pPr algn="ctr">
                <a:lnSpc>
                  <a:spcPct val="90000"/>
                </a:lnSpc>
              </a:pPr>
              <a:r>
                <a:rPr lang="en-US" sz="1200" b="0" dirty="0"/>
                <a:t>Drop a shape from </a:t>
              </a:r>
              <a:endParaRPr lang="en-US" sz="1200" b="0" dirty="0" smtClean="0"/>
            </a:p>
            <a:p>
              <a:pPr algn="ctr">
                <a:lnSpc>
                  <a:spcPct val="90000"/>
                </a:lnSpc>
              </a:pPr>
              <a:r>
                <a:rPr lang="en-US" sz="1200" b="0" dirty="0" smtClean="0"/>
                <a:t>the </a:t>
              </a:r>
              <a:r>
                <a:rPr lang="en-US" sz="1200" b="0" dirty="0"/>
                <a:t>toolbox </a:t>
              </a:r>
              <a:r>
                <a:rPr lang="en-US" sz="1200" b="0" dirty="0" smtClean="0"/>
                <a:t>here</a:t>
              </a:r>
              <a:endParaRPr lang="en-US" sz="1200" b="0" dirty="0"/>
            </a:p>
          </p:txBody>
        </p:sp>
        <p:sp>
          <p:nvSpPr>
            <p:cNvPr id="17" name="Line 163"/>
            <p:cNvSpPr>
              <a:spLocks noChangeShapeType="1"/>
            </p:cNvSpPr>
            <p:nvPr/>
          </p:nvSpPr>
          <p:spPr bwMode="auto">
            <a:xfrm>
              <a:off x="7027863" y="1847850"/>
              <a:ext cx="1587" cy="106363"/>
            </a:xfrm>
            <a:prstGeom prst="line">
              <a:avLst/>
            </a:prstGeom>
            <a:noFill/>
            <a:ln w="38100">
              <a:solidFill>
                <a:srgbClr val="808080"/>
              </a:solidFill>
              <a:round/>
              <a:headEnd/>
              <a:tailEnd/>
            </a:ln>
            <a:effectLst/>
          </p:spPr>
          <p:txBody>
            <a:bodyPr wrap="none" anchor="ctr"/>
            <a:lstStyle/>
            <a:p>
              <a:endParaRPr lang="en-US"/>
            </a:p>
          </p:txBody>
        </p:sp>
        <p:sp>
          <p:nvSpPr>
            <p:cNvPr id="18" name="Line 164"/>
            <p:cNvSpPr>
              <a:spLocks noChangeShapeType="1"/>
            </p:cNvSpPr>
            <p:nvPr/>
          </p:nvSpPr>
          <p:spPr bwMode="auto">
            <a:xfrm>
              <a:off x="7027863" y="2417763"/>
              <a:ext cx="1587" cy="106362"/>
            </a:xfrm>
            <a:prstGeom prst="line">
              <a:avLst/>
            </a:prstGeom>
            <a:noFill/>
            <a:ln w="38100">
              <a:solidFill>
                <a:srgbClr val="808080"/>
              </a:solidFill>
              <a:round/>
              <a:headEnd/>
              <a:tailEnd/>
            </a:ln>
            <a:effectLst/>
          </p:spPr>
          <p:txBody>
            <a:bodyPr wrap="none" anchor="ctr"/>
            <a:lstStyle/>
            <a:p>
              <a:endParaRPr lang="en-US"/>
            </a:p>
          </p:txBody>
        </p:sp>
      </p:grpSp>
      <p:grpSp>
        <p:nvGrpSpPr>
          <p:cNvPr id="30" name="Group 29"/>
          <p:cNvGrpSpPr/>
          <p:nvPr/>
        </p:nvGrpSpPr>
        <p:grpSpPr>
          <a:xfrm>
            <a:off x="6559550" y="5348288"/>
            <a:ext cx="1431925" cy="544512"/>
            <a:chOff x="6367463" y="5218113"/>
            <a:chExt cx="1431925" cy="544512"/>
          </a:xfrm>
        </p:grpSpPr>
        <p:sp>
          <p:nvSpPr>
            <p:cNvPr id="31" name="AutoShape 165"/>
            <p:cNvSpPr>
              <a:spLocks noChangeArrowheads="1"/>
            </p:cNvSpPr>
            <p:nvPr/>
          </p:nvSpPr>
          <p:spPr bwMode="auto">
            <a:xfrm>
              <a:off x="6367463" y="5218113"/>
              <a:ext cx="1431925" cy="544512"/>
            </a:xfrm>
            <a:prstGeom prst="roundRect">
              <a:avLst>
                <a:gd name="adj" fmla="val 16667"/>
              </a:avLst>
            </a:prstGeom>
            <a:solidFill>
              <a:srgbClr val="E8F6E4"/>
            </a:solidFill>
            <a:ln w="9525" algn="ctr">
              <a:solidFill>
                <a:srgbClr val="4D4D4D"/>
              </a:solidFill>
              <a:round/>
              <a:headEnd/>
              <a:tailEnd/>
            </a:ln>
            <a:effectLst>
              <a:outerShdw dist="35921" dir="2700000" algn="ctr" rotWithShape="0">
                <a:srgbClr val="4D4D4D">
                  <a:alpha val="50000"/>
                </a:srgbClr>
              </a:outerShdw>
            </a:effectLst>
          </p:spPr>
          <p:txBody>
            <a:bodyPr wrap="none" anchor="ctr"/>
            <a:lstStyle/>
            <a:p>
              <a:endParaRPr lang="en-US"/>
            </a:p>
          </p:txBody>
        </p:sp>
        <p:sp>
          <p:nvSpPr>
            <p:cNvPr id="32" name="Text Box 166"/>
            <p:cNvSpPr txBox="1">
              <a:spLocks noChangeArrowheads="1"/>
            </p:cNvSpPr>
            <p:nvPr/>
          </p:nvSpPr>
          <p:spPr bwMode="auto">
            <a:xfrm>
              <a:off x="6726238" y="5499100"/>
              <a:ext cx="681277" cy="193899"/>
            </a:xfrm>
            <a:prstGeom prst="rect">
              <a:avLst/>
            </a:prstGeom>
            <a:noFill/>
            <a:ln w="9525" algn="ctr">
              <a:noFill/>
              <a:miter lim="800000"/>
              <a:headEnd/>
              <a:tailEnd/>
            </a:ln>
            <a:effectLst/>
          </p:spPr>
          <p:txBody>
            <a:bodyPr wrap="none" lIns="0" tIns="0" rIns="0" bIns="0">
              <a:spAutoFit/>
            </a:bodyPr>
            <a:lstStyle/>
            <a:p>
              <a:pPr algn="ctr">
                <a:lnSpc>
                  <a:spcPct val="90000"/>
                </a:lnSpc>
              </a:pPr>
              <a:r>
                <a:rPr lang="en-US" sz="1400" dirty="0"/>
                <a:t>Suspend</a:t>
              </a:r>
            </a:p>
          </p:txBody>
        </p:sp>
        <p:grpSp>
          <p:nvGrpSpPr>
            <p:cNvPr id="33" name="Group 168"/>
            <p:cNvGrpSpPr>
              <a:grpSpLocks/>
            </p:cNvGrpSpPr>
            <p:nvPr/>
          </p:nvGrpSpPr>
          <p:grpSpPr bwMode="auto">
            <a:xfrm>
              <a:off x="6958013" y="5254625"/>
              <a:ext cx="209550" cy="204788"/>
              <a:chOff x="3540" y="4035"/>
              <a:chExt cx="132" cy="129"/>
            </a:xfrm>
          </p:grpSpPr>
          <p:sp>
            <p:nvSpPr>
              <p:cNvPr id="34" name="Rectangle 169"/>
              <p:cNvSpPr>
                <a:spLocks noChangeArrowheads="1"/>
              </p:cNvSpPr>
              <p:nvPr/>
            </p:nvSpPr>
            <p:spPr bwMode="auto">
              <a:xfrm>
                <a:off x="3540" y="4035"/>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35" name="Line 170"/>
              <p:cNvSpPr>
                <a:spLocks noChangeShapeType="1"/>
              </p:cNvSpPr>
              <p:nvPr/>
            </p:nvSpPr>
            <p:spPr bwMode="auto">
              <a:xfrm flipH="1">
                <a:off x="3604" y="4047"/>
                <a:ext cx="0" cy="104"/>
              </a:xfrm>
              <a:prstGeom prst="line">
                <a:avLst/>
              </a:prstGeom>
              <a:noFill/>
              <a:ln w="9525">
                <a:solidFill>
                  <a:srgbClr val="000080"/>
                </a:solidFill>
                <a:round/>
                <a:headEnd type="triangle" w="med" len="med"/>
                <a:tailEnd/>
              </a:ln>
              <a:effectLst/>
            </p:spPr>
            <p:txBody>
              <a:bodyPr wrap="none" anchor="ctr"/>
              <a:lstStyle/>
              <a:p>
                <a:endParaRPr lang="en-US"/>
              </a:p>
            </p:txBody>
          </p:sp>
          <p:sp>
            <p:nvSpPr>
              <p:cNvPr id="36" name="Rectangle 171"/>
              <p:cNvSpPr>
                <a:spLocks noChangeArrowheads="1"/>
              </p:cNvSpPr>
              <p:nvPr/>
            </p:nvSpPr>
            <p:spPr bwMode="auto">
              <a:xfrm>
                <a:off x="3558" y="4107"/>
                <a:ext cx="83" cy="27"/>
              </a:xfrm>
              <a:prstGeom prst="rect">
                <a:avLst/>
              </a:prstGeom>
              <a:noFill/>
              <a:ln w="12700" algn="ctr">
                <a:solidFill>
                  <a:srgbClr val="000066"/>
                </a:solidFill>
                <a:miter lim="800000"/>
                <a:headEnd/>
                <a:tailEnd/>
              </a:ln>
              <a:effectLst/>
            </p:spPr>
            <p:txBody>
              <a:bodyPr wrap="none" anchor="ctr"/>
              <a:lstStyle/>
              <a:p>
                <a:endParaRPr lang="en-US"/>
              </a:p>
            </p:txBody>
          </p:sp>
          <p:sp>
            <p:nvSpPr>
              <p:cNvPr id="37" name="Oval 172"/>
              <p:cNvSpPr>
                <a:spLocks noChangeArrowheads="1"/>
              </p:cNvSpPr>
              <p:nvPr/>
            </p:nvSpPr>
            <p:spPr bwMode="auto">
              <a:xfrm>
                <a:off x="3616" y="4108"/>
                <a:ext cx="56" cy="56"/>
              </a:xfrm>
              <a:prstGeom prst="ellipse">
                <a:avLst/>
              </a:prstGeom>
              <a:solidFill>
                <a:schemeClr val="accent1"/>
              </a:solidFill>
              <a:ln w="9525" algn="ctr">
                <a:solidFill>
                  <a:srgbClr val="000066"/>
                </a:solidFill>
                <a:round/>
                <a:headEnd/>
                <a:tailEnd/>
              </a:ln>
              <a:effectLst/>
            </p:spPr>
            <p:txBody>
              <a:bodyPr wrap="none" anchor="ctr"/>
              <a:lstStyle/>
              <a:p>
                <a:pPr>
                  <a:lnSpc>
                    <a:spcPct val="90000"/>
                  </a:lnSpc>
                </a:pPr>
                <a:endParaRPr lang="en-US"/>
              </a:p>
            </p:txBody>
          </p:sp>
          <p:sp>
            <p:nvSpPr>
              <p:cNvPr id="38" name="Line 173"/>
              <p:cNvSpPr>
                <a:spLocks noChangeShapeType="1"/>
              </p:cNvSpPr>
              <p:nvPr/>
            </p:nvSpPr>
            <p:spPr bwMode="auto">
              <a:xfrm>
                <a:off x="3638" y="4123"/>
                <a:ext cx="0" cy="24"/>
              </a:xfrm>
              <a:prstGeom prst="line">
                <a:avLst/>
              </a:prstGeom>
              <a:noFill/>
              <a:ln w="9525">
                <a:solidFill>
                  <a:srgbClr val="000066"/>
                </a:solidFill>
                <a:round/>
                <a:headEnd/>
                <a:tailEnd/>
              </a:ln>
              <a:effectLst/>
            </p:spPr>
            <p:txBody>
              <a:bodyPr wrap="none" anchor="ctr"/>
              <a:lstStyle/>
              <a:p>
                <a:endParaRPr lang="en-US"/>
              </a:p>
            </p:txBody>
          </p:sp>
          <p:sp>
            <p:nvSpPr>
              <p:cNvPr id="39" name="Line 174"/>
              <p:cNvSpPr>
                <a:spLocks noChangeShapeType="1"/>
              </p:cNvSpPr>
              <p:nvPr/>
            </p:nvSpPr>
            <p:spPr bwMode="auto">
              <a:xfrm>
                <a:off x="3650" y="4123"/>
                <a:ext cx="0" cy="24"/>
              </a:xfrm>
              <a:prstGeom prst="line">
                <a:avLst/>
              </a:prstGeom>
              <a:noFill/>
              <a:ln w="9525">
                <a:solidFill>
                  <a:srgbClr val="000066"/>
                </a:solidFill>
                <a:round/>
                <a:headEnd/>
                <a:tailEnd/>
              </a:ln>
              <a:effectLst/>
            </p:spPr>
            <p:txBody>
              <a:bodyPr wrap="none" anchor="ctr"/>
              <a:lstStyle/>
              <a:p>
                <a:endParaRPr lang="en-US"/>
              </a:p>
            </p:txBody>
          </p:sp>
        </p:grpSp>
      </p:grpSp>
      <p:grpSp>
        <p:nvGrpSpPr>
          <p:cNvPr id="40" name="Group 39"/>
          <p:cNvGrpSpPr/>
          <p:nvPr/>
        </p:nvGrpSpPr>
        <p:grpSpPr>
          <a:xfrm>
            <a:off x="6559550" y="6019800"/>
            <a:ext cx="1431925" cy="544513"/>
            <a:chOff x="6367463" y="5889625"/>
            <a:chExt cx="1431925" cy="544513"/>
          </a:xfrm>
        </p:grpSpPr>
        <p:sp>
          <p:nvSpPr>
            <p:cNvPr id="41" name="AutoShape 175"/>
            <p:cNvSpPr>
              <a:spLocks noChangeArrowheads="1"/>
            </p:cNvSpPr>
            <p:nvPr/>
          </p:nvSpPr>
          <p:spPr bwMode="auto">
            <a:xfrm>
              <a:off x="6367463" y="5889625"/>
              <a:ext cx="1431925" cy="544513"/>
            </a:xfrm>
            <a:prstGeom prst="roundRect">
              <a:avLst>
                <a:gd name="adj" fmla="val 16667"/>
              </a:avLst>
            </a:prstGeom>
            <a:solidFill>
              <a:srgbClr val="E8F6E4"/>
            </a:solidFill>
            <a:ln w="9525" algn="ctr">
              <a:solidFill>
                <a:srgbClr val="4D4D4D"/>
              </a:solidFill>
              <a:round/>
              <a:headEnd/>
              <a:tailEnd/>
            </a:ln>
            <a:effectLst>
              <a:outerShdw dist="35921" dir="2700000" algn="ctr" rotWithShape="0">
                <a:srgbClr val="4D4D4D">
                  <a:alpha val="50000"/>
                </a:srgbClr>
              </a:outerShdw>
            </a:effectLst>
          </p:spPr>
          <p:txBody>
            <a:bodyPr wrap="none" anchor="ctr"/>
            <a:lstStyle/>
            <a:p>
              <a:endParaRPr lang="en-US"/>
            </a:p>
          </p:txBody>
        </p:sp>
        <p:sp>
          <p:nvSpPr>
            <p:cNvPr id="42" name="Text Box 176"/>
            <p:cNvSpPr txBox="1">
              <a:spLocks noChangeArrowheads="1"/>
            </p:cNvSpPr>
            <p:nvPr/>
          </p:nvSpPr>
          <p:spPr bwMode="auto">
            <a:xfrm>
              <a:off x="6715125" y="6170613"/>
              <a:ext cx="776495" cy="193899"/>
            </a:xfrm>
            <a:prstGeom prst="rect">
              <a:avLst/>
            </a:prstGeom>
            <a:noFill/>
            <a:ln w="9525" algn="ctr">
              <a:noFill/>
              <a:miter lim="800000"/>
              <a:headEnd/>
              <a:tailEnd/>
            </a:ln>
            <a:effectLst/>
          </p:spPr>
          <p:txBody>
            <a:bodyPr wrap="none" lIns="0" tIns="0" rIns="0" bIns="0">
              <a:spAutoFit/>
            </a:bodyPr>
            <a:lstStyle/>
            <a:p>
              <a:pPr algn="ctr">
                <a:lnSpc>
                  <a:spcPct val="90000"/>
                </a:lnSpc>
              </a:pPr>
              <a:r>
                <a:rPr lang="en-US" sz="1400" dirty="0"/>
                <a:t>Terminate</a:t>
              </a:r>
            </a:p>
          </p:txBody>
        </p:sp>
        <p:grpSp>
          <p:nvGrpSpPr>
            <p:cNvPr id="43" name="Group 178"/>
            <p:cNvGrpSpPr>
              <a:grpSpLocks/>
            </p:cNvGrpSpPr>
            <p:nvPr/>
          </p:nvGrpSpPr>
          <p:grpSpPr bwMode="auto">
            <a:xfrm>
              <a:off x="6991350" y="5926138"/>
              <a:ext cx="201613" cy="201612"/>
              <a:chOff x="4646" y="3347"/>
              <a:chExt cx="127" cy="127"/>
            </a:xfrm>
          </p:grpSpPr>
          <p:sp>
            <p:nvSpPr>
              <p:cNvPr id="47" name="Rectangle 179"/>
              <p:cNvSpPr>
                <a:spLocks noChangeArrowheads="1"/>
              </p:cNvSpPr>
              <p:nvPr/>
            </p:nvSpPr>
            <p:spPr bwMode="auto">
              <a:xfrm>
                <a:off x="4646" y="3347"/>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48" name="Line 180"/>
              <p:cNvSpPr>
                <a:spLocks noChangeShapeType="1"/>
              </p:cNvSpPr>
              <p:nvPr/>
            </p:nvSpPr>
            <p:spPr bwMode="auto">
              <a:xfrm flipH="1">
                <a:off x="4710" y="3359"/>
                <a:ext cx="0" cy="104"/>
              </a:xfrm>
              <a:prstGeom prst="line">
                <a:avLst/>
              </a:prstGeom>
              <a:noFill/>
              <a:ln w="9525">
                <a:solidFill>
                  <a:srgbClr val="000080"/>
                </a:solidFill>
                <a:round/>
                <a:headEnd type="triangle" w="med" len="med"/>
                <a:tailEnd/>
              </a:ln>
              <a:effectLst/>
            </p:spPr>
            <p:txBody>
              <a:bodyPr wrap="none" anchor="ctr"/>
              <a:lstStyle/>
              <a:p>
                <a:endParaRPr lang="en-US"/>
              </a:p>
            </p:txBody>
          </p:sp>
          <p:sp>
            <p:nvSpPr>
              <p:cNvPr id="49" name="Rectangle 181"/>
              <p:cNvSpPr>
                <a:spLocks noChangeArrowheads="1"/>
              </p:cNvSpPr>
              <p:nvPr/>
            </p:nvSpPr>
            <p:spPr bwMode="auto">
              <a:xfrm>
                <a:off x="4664" y="3419"/>
                <a:ext cx="83" cy="27"/>
              </a:xfrm>
              <a:prstGeom prst="rect">
                <a:avLst/>
              </a:prstGeom>
              <a:noFill/>
              <a:ln w="12700" algn="ctr">
                <a:solidFill>
                  <a:srgbClr val="000066"/>
                </a:solidFill>
                <a:miter lim="800000"/>
                <a:headEnd/>
                <a:tailEnd/>
              </a:ln>
              <a:effectLst/>
            </p:spPr>
            <p:txBody>
              <a:bodyPr wrap="none" anchor="ctr"/>
              <a:lstStyle/>
              <a:p>
                <a:endParaRPr lang="en-US"/>
              </a:p>
            </p:txBody>
          </p:sp>
        </p:grpSp>
        <p:sp>
          <p:nvSpPr>
            <p:cNvPr id="44" name="Oval 182"/>
            <p:cNvSpPr>
              <a:spLocks noChangeArrowheads="1"/>
            </p:cNvSpPr>
            <p:nvPr/>
          </p:nvSpPr>
          <p:spPr bwMode="auto">
            <a:xfrm>
              <a:off x="7129463" y="6061075"/>
              <a:ext cx="73025" cy="73025"/>
            </a:xfrm>
            <a:prstGeom prst="ellipse">
              <a:avLst/>
            </a:prstGeom>
            <a:solidFill>
              <a:srgbClr val="CC3300"/>
            </a:solidFill>
            <a:ln w="12700" algn="ctr">
              <a:solidFill>
                <a:srgbClr val="993300"/>
              </a:solidFill>
              <a:round/>
              <a:headEnd/>
              <a:tailEnd/>
            </a:ln>
            <a:effectLst/>
          </p:spPr>
          <p:txBody>
            <a:bodyPr wrap="none" anchor="ctr"/>
            <a:lstStyle/>
            <a:p>
              <a:pPr>
                <a:lnSpc>
                  <a:spcPct val="90000"/>
                </a:lnSpc>
              </a:pPr>
              <a:endParaRPr lang="en-US" sz="800" b="0">
                <a:solidFill>
                  <a:schemeClr val="bg1"/>
                </a:solidFill>
                <a:latin typeface="Arial Black" pitchFamily="34" charset="0"/>
              </a:endParaRPr>
            </a:p>
          </p:txBody>
        </p:sp>
        <p:sp>
          <p:nvSpPr>
            <p:cNvPr id="45" name="Line 183"/>
            <p:cNvSpPr>
              <a:spLocks noChangeShapeType="1"/>
            </p:cNvSpPr>
            <p:nvPr/>
          </p:nvSpPr>
          <p:spPr bwMode="auto">
            <a:xfrm flipV="1">
              <a:off x="7148513" y="6080125"/>
              <a:ext cx="33337" cy="34925"/>
            </a:xfrm>
            <a:prstGeom prst="line">
              <a:avLst/>
            </a:prstGeom>
            <a:noFill/>
            <a:ln w="6350">
              <a:solidFill>
                <a:schemeClr val="bg1"/>
              </a:solidFill>
              <a:round/>
              <a:headEnd/>
              <a:tailEnd/>
            </a:ln>
            <a:effectLst/>
          </p:spPr>
          <p:txBody>
            <a:bodyPr wrap="none" anchor="ctr"/>
            <a:lstStyle/>
            <a:p>
              <a:endParaRPr lang="en-US"/>
            </a:p>
          </p:txBody>
        </p:sp>
        <p:sp>
          <p:nvSpPr>
            <p:cNvPr id="46" name="Line 184"/>
            <p:cNvSpPr>
              <a:spLocks noChangeShapeType="1"/>
            </p:cNvSpPr>
            <p:nvPr/>
          </p:nvSpPr>
          <p:spPr bwMode="auto">
            <a:xfrm flipH="1" flipV="1">
              <a:off x="7148513" y="6078538"/>
              <a:ext cx="33337" cy="34925"/>
            </a:xfrm>
            <a:prstGeom prst="line">
              <a:avLst/>
            </a:prstGeom>
            <a:noFill/>
            <a:ln w="6350">
              <a:solidFill>
                <a:schemeClr val="bg1"/>
              </a:solidFill>
              <a:round/>
              <a:headEnd/>
              <a:tailEnd/>
            </a:ln>
            <a:effectLst/>
          </p:spPr>
          <p:txBody>
            <a:bodyPr wrap="none" anchor="ctr"/>
            <a:lstStyle/>
            <a:p>
              <a:endParaRPr lang="en-US"/>
            </a:p>
          </p:txBody>
        </p:sp>
      </p:grpSp>
      <p:grpSp>
        <p:nvGrpSpPr>
          <p:cNvPr id="50" name="Group 49"/>
          <p:cNvGrpSpPr/>
          <p:nvPr/>
        </p:nvGrpSpPr>
        <p:grpSpPr>
          <a:xfrm>
            <a:off x="5835650" y="3051175"/>
            <a:ext cx="2882900" cy="2160588"/>
            <a:chOff x="5643563" y="2921000"/>
            <a:chExt cx="2882900" cy="2160588"/>
          </a:xfrm>
        </p:grpSpPr>
        <p:sp>
          <p:nvSpPr>
            <p:cNvPr id="51" name="AutoShape 186"/>
            <p:cNvSpPr>
              <a:spLocks noChangeArrowheads="1"/>
            </p:cNvSpPr>
            <p:nvPr/>
          </p:nvSpPr>
          <p:spPr bwMode="auto">
            <a:xfrm>
              <a:off x="5643563" y="2921000"/>
              <a:ext cx="2882900" cy="2160588"/>
            </a:xfrm>
            <a:prstGeom prst="roundRect">
              <a:avLst>
                <a:gd name="adj" fmla="val 5884"/>
              </a:avLst>
            </a:prstGeom>
            <a:solidFill>
              <a:srgbClr val="F2E7CE"/>
            </a:solidFill>
            <a:ln w="19050" algn="ctr">
              <a:solidFill>
                <a:srgbClr val="4D4D4D"/>
              </a:solidFill>
              <a:prstDash val="sysDot"/>
              <a:round/>
              <a:headEnd/>
              <a:tailEnd/>
            </a:ln>
            <a:effectLst/>
          </p:spPr>
          <p:txBody>
            <a:bodyPr wrap="none" anchor="ctr"/>
            <a:lstStyle/>
            <a:p>
              <a:endParaRPr lang="en-US"/>
            </a:p>
          </p:txBody>
        </p:sp>
        <p:grpSp>
          <p:nvGrpSpPr>
            <p:cNvPr id="52" name="Group 187"/>
            <p:cNvGrpSpPr>
              <a:grpSpLocks/>
            </p:cNvGrpSpPr>
            <p:nvPr/>
          </p:nvGrpSpPr>
          <p:grpSpPr bwMode="auto">
            <a:xfrm>
              <a:off x="7038975" y="3051175"/>
              <a:ext cx="201613" cy="201613"/>
              <a:chOff x="2357" y="3389"/>
              <a:chExt cx="127" cy="127"/>
            </a:xfrm>
          </p:grpSpPr>
          <p:sp>
            <p:nvSpPr>
              <p:cNvPr id="67" name="Rectangle 188"/>
              <p:cNvSpPr>
                <a:spLocks noChangeArrowheads="1"/>
              </p:cNvSpPr>
              <p:nvPr/>
            </p:nvSpPr>
            <p:spPr bwMode="auto">
              <a:xfrm>
                <a:off x="2357" y="3389"/>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68" name="Line 189"/>
              <p:cNvSpPr>
                <a:spLocks noChangeShapeType="1"/>
              </p:cNvSpPr>
              <p:nvPr/>
            </p:nvSpPr>
            <p:spPr bwMode="auto">
              <a:xfrm>
                <a:off x="2392" y="3414"/>
                <a:ext cx="0" cy="82"/>
              </a:xfrm>
              <a:prstGeom prst="line">
                <a:avLst/>
              </a:prstGeom>
              <a:noFill/>
              <a:ln w="9525">
                <a:solidFill>
                  <a:srgbClr val="4D4D4D"/>
                </a:solidFill>
                <a:round/>
                <a:headEnd/>
                <a:tailEnd/>
              </a:ln>
              <a:effectLst/>
            </p:spPr>
            <p:txBody>
              <a:bodyPr wrap="none" anchor="ctr"/>
              <a:lstStyle/>
              <a:p>
                <a:endParaRPr lang="en-US"/>
              </a:p>
            </p:txBody>
          </p:sp>
          <p:sp>
            <p:nvSpPr>
              <p:cNvPr id="69" name="Line 190"/>
              <p:cNvSpPr>
                <a:spLocks noChangeShapeType="1"/>
              </p:cNvSpPr>
              <p:nvPr/>
            </p:nvSpPr>
            <p:spPr bwMode="auto">
              <a:xfrm>
                <a:off x="2452" y="3416"/>
                <a:ext cx="0" cy="82"/>
              </a:xfrm>
              <a:prstGeom prst="line">
                <a:avLst/>
              </a:prstGeom>
              <a:noFill/>
              <a:ln w="9525">
                <a:solidFill>
                  <a:srgbClr val="4D4D4D"/>
                </a:solidFill>
                <a:round/>
                <a:headEnd/>
                <a:tailEnd/>
              </a:ln>
              <a:effectLst/>
            </p:spPr>
            <p:txBody>
              <a:bodyPr wrap="none" anchor="ctr"/>
              <a:lstStyle/>
              <a:p>
                <a:endParaRPr lang="en-US"/>
              </a:p>
            </p:txBody>
          </p:sp>
          <p:sp>
            <p:nvSpPr>
              <p:cNvPr id="70" name="Rectangle 191"/>
              <p:cNvSpPr>
                <a:spLocks noChangeArrowheads="1"/>
              </p:cNvSpPr>
              <p:nvPr/>
            </p:nvSpPr>
            <p:spPr bwMode="auto">
              <a:xfrm>
                <a:off x="2373" y="3438"/>
                <a:ext cx="38" cy="34"/>
              </a:xfrm>
              <a:prstGeom prst="rect">
                <a:avLst/>
              </a:prstGeom>
              <a:solidFill>
                <a:srgbClr val="CCECFF"/>
              </a:solidFill>
              <a:ln w="6350" algn="ctr">
                <a:solidFill>
                  <a:srgbClr val="4D4D4D"/>
                </a:solidFill>
                <a:miter lim="800000"/>
                <a:headEnd/>
                <a:tailEnd/>
              </a:ln>
              <a:effectLst/>
            </p:spPr>
            <p:txBody>
              <a:bodyPr wrap="none" anchor="ctr"/>
              <a:lstStyle/>
              <a:p>
                <a:pPr>
                  <a:lnSpc>
                    <a:spcPct val="90000"/>
                  </a:lnSpc>
                </a:pPr>
                <a:endParaRPr lang="en-US"/>
              </a:p>
            </p:txBody>
          </p:sp>
          <p:sp>
            <p:nvSpPr>
              <p:cNvPr id="71" name="Rectangle 192"/>
              <p:cNvSpPr>
                <a:spLocks noChangeArrowheads="1"/>
              </p:cNvSpPr>
              <p:nvPr/>
            </p:nvSpPr>
            <p:spPr bwMode="auto">
              <a:xfrm>
                <a:off x="2433" y="3438"/>
                <a:ext cx="38" cy="34"/>
              </a:xfrm>
              <a:prstGeom prst="rect">
                <a:avLst/>
              </a:prstGeom>
              <a:solidFill>
                <a:srgbClr val="CCECFF"/>
              </a:solidFill>
              <a:ln w="6350" algn="ctr">
                <a:solidFill>
                  <a:srgbClr val="4D4D4D"/>
                </a:solidFill>
                <a:miter lim="800000"/>
                <a:headEnd/>
                <a:tailEnd/>
              </a:ln>
              <a:effectLst/>
            </p:spPr>
            <p:txBody>
              <a:bodyPr wrap="none" anchor="ctr"/>
              <a:lstStyle/>
              <a:p>
                <a:pPr>
                  <a:lnSpc>
                    <a:spcPct val="90000"/>
                  </a:lnSpc>
                </a:pPr>
                <a:endParaRPr lang="en-US"/>
              </a:p>
            </p:txBody>
          </p:sp>
        </p:grpSp>
        <p:grpSp>
          <p:nvGrpSpPr>
            <p:cNvPr id="53" name="Group 193"/>
            <p:cNvGrpSpPr>
              <a:grpSpLocks/>
            </p:cNvGrpSpPr>
            <p:nvPr/>
          </p:nvGrpSpPr>
          <p:grpSpPr bwMode="auto">
            <a:xfrm>
              <a:off x="6445250" y="4662488"/>
              <a:ext cx="1276350" cy="212725"/>
              <a:chOff x="4103" y="3915"/>
              <a:chExt cx="1349" cy="134"/>
            </a:xfrm>
          </p:grpSpPr>
          <p:sp>
            <p:nvSpPr>
              <p:cNvPr id="64" name="Line 194"/>
              <p:cNvSpPr>
                <a:spLocks noChangeShapeType="1"/>
              </p:cNvSpPr>
              <p:nvPr/>
            </p:nvSpPr>
            <p:spPr bwMode="auto">
              <a:xfrm>
                <a:off x="4103" y="4049"/>
                <a:ext cx="1349" cy="0"/>
              </a:xfrm>
              <a:prstGeom prst="line">
                <a:avLst/>
              </a:prstGeom>
              <a:noFill/>
              <a:ln w="38100">
                <a:solidFill>
                  <a:srgbClr val="5F5F5F"/>
                </a:solidFill>
                <a:round/>
                <a:headEnd/>
                <a:tailEnd/>
              </a:ln>
              <a:effectLst/>
            </p:spPr>
            <p:txBody>
              <a:bodyPr wrap="none" anchor="ctr"/>
              <a:lstStyle/>
              <a:p>
                <a:endParaRPr lang="en-US"/>
              </a:p>
            </p:txBody>
          </p:sp>
          <p:sp>
            <p:nvSpPr>
              <p:cNvPr id="65" name="Line 195"/>
              <p:cNvSpPr>
                <a:spLocks noChangeShapeType="1"/>
              </p:cNvSpPr>
              <p:nvPr/>
            </p:nvSpPr>
            <p:spPr bwMode="auto">
              <a:xfrm flipH="1" flipV="1">
                <a:off x="4112" y="3921"/>
                <a:ext cx="1" cy="122"/>
              </a:xfrm>
              <a:prstGeom prst="line">
                <a:avLst/>
              </a:prstGeom>
              <a:noFill/>
              <a:ln w="38100">
                <a:solidFill>
                  <a:srgbClr val="5F5F5F"/>
                </a:solidFill>
                <a:round/>
                <a:headEnd type="triangle" w="med" len="med"/>
                <a:tailEnd/>
              </a:ln>
              <a:effectLst/>
            </p:spPr>
            <p:txBody>
              <a:bodyPr wrap="none" anchor="ctr"/>
              <a:lstStyle/>
              <a:p>
                <a:endParaRPr lang="en-US"/>
              </a:p>
            </p:txBody>
          </p:sp>
          <p:sp>
            <p:nvSpPr>
              <p:cNvPr id="66" name="Line 196"/>
              <p:cNvSpPr>
                <a:spLocks noChangeShapeType="1"/>
              </p:cNvSpPr>
              <p:nvPr/>
            </p:nvSpPr>
            <p:spPr bwMode="auto">
              <a:xfrm flipH="1" flipV="1">
                <a:off x="5435" y="3915"/>
                <a:ext cx="1" cy="122"/>
              </a:xfrm>
              <a:prstGeom prst="line">
                <a:avLst/>
              </a:prstGeom>
              <a:noFill/>
              <a:ln w="38100">
                <a:solidFill>
                  <a:srgbClr val="5F5F5F"/>
                </a:solidFill>
                <a:round/>
                <a:headEnd type="triangle" w="med" len="med"/>
                <a:tailEnd/>
              </a:ln>
              <a:effectLst/>
            </p:spPr>
            <p:txBody>
              <a:bodyPr wrap="none" anchor="ctr"/>
              <a:lstStyle/>
              <a:p>
                <a:endParaRPr lang="en-US"/>
              </a:p>
            </p:txBody>
          </p:sp>
        </p:grpSp>
        <p:grpSp>
          <p:nvGrpSpPr>
            <p:cNvPr id="54" name="Group 197"/>
            <p:cNvGrpSpPr>
              <a:grpSpLocks/>
            </p:cNvGrpSpPr>
            <p:nvPr/>
          </p:nvGrpSpPr>
          <p:grpSpPr bwMode="auto">
            <a:xfrm>
              <a:off x="6454775" y="3509963"/>
              <a:ext cx="1258888" cy="195262"/>
              <a:chOff x="4074" y="2099"/>
              <a:chExt cx="793" cy="123"/>
            </a:xfrm>
          </p:grpSpPr>
          <p:sp>
            <p:nvSpPr>
              <p:cNvPr id="61" name="Line 198"/>
              <p:cNvSpPr>
                <a:spLocks noChangeShapeType="1"/>
              </p:cNvSpPr>
              <p:nvPr/>
            </p:nvSpPr>
            <p:spPr bwMode="auto">
              <a:xfrm>
                <a:off x="4074" y="2111"/>
                <a:ext cx="793" cy="0"/>
              </a:xfrm>
              <a:prstGeom prst="line">
                <a:avLst/>
              </a:prstGeom>
              <a:noFill/>
              <a:ln w="38100">
                <a:solidFill>
                  <a:srgbClr val="5F5F5F"/>
                </a:solidFill>
                <a:round/>
                <a:headEnd/>
                <a:tailEnd/>
              </a:ln>
              <a:effectLst/>
            </p:spPr>
            <p:txBody>
              <a:bodyPr wrap="none" anchor="ctr"/>
              <a:lstStyle/>
              <a:p>
                <a:endParaRPr lang="en-US"/>
              </a:p>
            </p:txBody>
          </p:sp>
          <p:sp>
            <p:nvSpPr>
              <p:cNvPr id="62" name="Line 199"/>
              <p:cNvSpPr>
                <a:spLocks noChangeShapeType="1"/>
              </p:cNvSpPr>
              <p:nvPr/>
            </p:nvSpPr>
            <p:spPr bwMode="auto">
              <a:xfrm flipH="1" flipV="1">
                <a:off x="4081" y="2100"/>
                <a:ext cx="1" cy="122"/>
              </a:xfrm>
              <a:prstGeom prst="line">
                <a:avLst/>
              </a:prstGeom>
              <a:noFill/>
              <a:ln w="38100">
                <a:solidFill>
                  <a:srgbClr val="5F5F5F"/>
                </a:solidFill>
                <a:round/>
                <a:headEnd type="triangle" w="med" len="med"/>
                <a:tailEnd/>
              </a:ln>
              <a:effectLst/>
            </p:spPr>
            <p:txBody>
              <a:bodyPr wrap="none" anchor="ctr"/>
              <a:lstStyle/>
              <a:p>
                <a:endParaRPr lang="en-US"/>
              </a:p>
            </p:txBody>
          </p:sp>
          <p:sp>
            <p:nvSpPr>
              <p:cNvPr id="63" name="Line 200"/>
              <p:cNvSpPr>
                <a:spLocks noChangeShapeType="1"/>
              </p:cNvSpPr>
              <p:nvPr/>
            </p:nvSpPr>
            <p:spPr bwMode="auto">
              <a:xfrm flipH="1" flipV="1">
                <a:off x="4861" y="2099"/>
                <a:ext cx="1" cy="122"/>
              </a:xfrm>
              <a:prstGeom prst="line">
                <a:avLst/>
              </a:prstGeom>
              <a:noFill/>
              <a:ln w="38100">
                <a:solidFill>
                  <a:srgbClr val="5F5F5F"/>
                </a:solidFill>
                <a:round/>
                <a:headEnd type="triangle" w="med" len="med"/>
                <a:tailEnd/>
              </a:ln>
              <a:effectLst/>
            </p:spPr>
            <p:txBody>
              <a:bodyPr wrap="none" anchor="ctr"/>
              <a:lstStyle/>
              <a:p>
                <a:endParaRPr lang="en-US"/>
              </a:p>
            </p:txBody>
          </p:sp>
        </p:grpSp>
        <p:sp>
          <p:nvSpPr>
            <p:cNvPr id="55" name="Rectangle 202"/>
            <p:cNvSpPr>
              <a:spLocks noChangeArrowheads="1"/>
            </p:cNvSpPr>
            <p:nvPr/>
          </p:nvSpPr>
          <p:spPr bwMode="auto">
            <a:xfrm>
              <a:off x="6032500" y="3946525"/>
              <a:ext cx="849313" cy="454025"/>
            </a:xfrm>
            <a:prstGeom prst="rect">
              <a:avLst/>
            </a:prstGeom>
            <a:noFill/>
            <a:ln w="38100" cmpd="dbl" algn="ctr">
              <a:noFill/>
              <a:miter lim="800000"/>
              <a:headEnd/>
              <a:tailEnd/>
            </a:ln>
            <a:effectLst/>
          </p:spPr>
          <p:txBody>
            <a:bodyPr lIns="0" tIns="0" rIns="0" bIns="0" anchor="ctr"/>
            <a:lstStyle/>
            <a:p>
              <a:pPr algn="ctr">
                <a:lnSpc>
                  <a:spcPct val="90000"/>
                </a:lnSpc>
              </a:pPr>
              <a:r>
                <a:rPr lang="en-US" sz="1200" b="0" dirty="0"/>
                <a:t>Drop a shape from the toolbox here</a:t>
              </a:r>
            </a:p>
          </p:txBody>
        </p:sp>
        <p:sp>
          <p:nvSpPr>
            <p:cNvPr id="56" name="Rectangle 203"/>
            <p:cNvSpPr>
              <a:spLocks noChangeArrowheads="1"/>
            </p:cNvSpPr>
            <p:nvPr/>
          </p:nvSpPr>
          <p:spPr bwMode="auto">
            <a:xfrm>
              <a:off x="7229475" y="3946525"/>
              <a:ext cx="950913" cy="454025"/>
            </a:xfrm>
            <a:prstGeom prst="rect">
              <a:avLst/>
            </a:prstGeom>
            <a:noFill/>
            <a:ln w="38100" cmpd="dbl" algn="ctr">
              <a:noFill/>
              <a:miter lim="800000"/>
              <a:headEnd/>
              <a:tailEnd/>
            </a:ln>
            <a:effectLst/>
          </p:spPr>
          <p:txBody>
            <a:bodyPr lIns="0" tIns="0" rIns="0" bIns="0" anchor="ctr"/>
            <a:lstStyle/>
            <a:p>
              <a:pPr algn="ctr">
                <a:lnSpc>
                  <a:spcPct val="90000"/>
                </a:lnSpc>
              </a:pPr>
              <a:r>
                <a:rPr lang="en-US" sz="1200" b="0" dirty="0"/>
                <a:t>Drop a shape from the toolbox here</a:t>
              </a:r>
            </a:p>
          </p:txBody>
        </p:sp>
        <p:sp>
          <p:nvSpPr>
            <p:cNvPr id="57" name="Text Box 204"/>
            <p:cNvSpPr txBox="1">
              <a:spLocks noChangeArrowheads="1"/>
            </p:cNvSpPr>
            <p:nvPr/>
          </p:nvSpPr>
          <p:spPr bwMode="auto">
            <a:xfrm>
              <a:off x="6461125" y="3297238"/>
              <a:ext cx="1201291" cy="193899"/>
            </a:xfrm>
            <a:prstGeom prst="rect">
              <a:avLst/>
            </a:prstGeom>
            <a:noFill/>
            <a:ln w="9525" algn="ctr">
              <a:noFill/>
              <a:miter lim="800000"/>
              <a:headEnd/>
              <a:tailEnd/>
            </a:ln>
            <a:effectLst/>
          </p:spPr>
          <p:txBody>
            <a:bodyPr wrap="none" lIns="0" tIns="0" rIns="0" bIns="0">
              <a:spAutoFit/>
            </a:bodyPr>
            <a:lstStyle/>
            <a:p>
              <a:pPr>
                <a:lnSpc>
                  <a:spcPct val="90000"/>
                </a:lnSpc>
              </a:pPr>
              <a:r>
                <a:rPr lang="en-US" sz="1400" dirty="0"/>
                <a:t>Parallel Actions</a:t>
              </a:r>
            </a:p>
          </p:txBody>
        </p:sp>
        <p:grpSp>
          <p:nvGrpSpPr>
            <p:cNvPr id="58" name="Group 205"/>
            <p:cNvGrpSpPr>
              <a:grpSpLocks/>
            </p:cNvGrpSpPr>
            <p:nvPr/>
          </p:nvGrpSpPr>
          <p:grpSpPr bwMode="auto">
            <a:xfrm>
              <a:off x="6865938" y="3051175"/>
              <a:ext cx="115887" cy="114300"/>
              <a:chOff x="2493" y="975"/>
              <a:chExt cx="73" cy="72"/>
            </a:xfrm>
          </p:grpSpPr>
          <p:sp>
            <p:nvSpPr>
              <p:cNvPr id="59" name="Rectangle 206"/>
              <p:cNvSpPr>
                <a:spLocks noChangeArrowheads="1"/>
              </p:cNvSpPr>
              <p:nvPr/>
            </p:nvSpPr>
            <p:spPr bwMode="auto">
              <a:xfrm>
                <a:off x="2493" y="975"/>
                <a:ext cx="73" cy="72"/>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pPr>
                <a:endParaRPr lang="en-US"/>
              </a:p>
            </p:txBody>
          </p:sp>
          <p:sp>
            <p:nvSpPr>
              <p:cNvPr id="60" name="Line 207"/>
              <p:cNvSpPr>
                <a:spLocks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grpSp>
    </p:spTree>
    <p:extLst>
      <p:ext uri="{BB962C8B-B14F-4D97-AF65-F5344CB8AC3E}">
        <p14:creationId xmlns:p14="http://schemas.microsoft.com/office/powerpoint/2010/main" val="269259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randombar(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randombar(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Expression and Exception Shapes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73</a:t>
            </a:fld>
            <a:endParaRPr lang="pt-PT" dirty="0"/>
          </a:p>
        </p:txBody>
      </p:sp>
      <p:graphicFrame>
        <p:nvGraphicFramePr>
          <p:cNvPr id="7" name="Group 41"/>
          <p:cNvGraphicFramePr>
            <a:graphicFrameLocks/>
          </p:cNvGraphicFramePr>
          <p:nvPr>
            <p:extLst/>
          </p:nvPr>
        </p:nvGraphicFramePr>
        <p:xfrm>
          <a:off x="602527" y="2079624"/>
          <a:ext cx="5611235" cy="2644776"/>
        </p:xfrm>
        <a:graphic>
          <a:graphicData uri="http://schemas.openxmlformats.org/drawingml/2006/table">
            <a:tbl>
              <a:tblPr/>
              <a:tblGrid>
                <a:gridCol w="2038350"/>
                <a:gridCol w="3572885"/>
              </a:tblGrid>
              <a:tr h="468313">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Shape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3C8DF"/>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Use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3C8DF"/>
                    </a:solidFill>
                  </a:tcPr>
                </a:tc>
              </a:tr>
              <a:tr h="776288">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Expression</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Enter any expression in an orchestration</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Use Expression Editor to define expression</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109663">
                <a:tc>
                  <a:txBody>
                    <a:bodyPr/>
                    <a:lstStyle/>
                    <a:p>
                      <a:pPr marL="0" marR="0" lvl="0" indent="0" algn="l" defTabSz="914400" rtl="0" eaLnBrk="0" fontAlgn="base" latinLnBrk="0" hangingPunct="0">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Throw Exception</a:t>
                      </a:r>
                    </a:p>
                    <a:p>
                      <a:pPr marL="0" marR="0" lvl="0" indent="0" algn="l" defTabSz="914400" rtl="0" eaLnBrk="0" fontAlgn="base" latinLnBrk="0" hangingPunct="0">
                        <a:lnSpc>
                          <a:spcPct val="90000"/>
                        </a:lnSpc>
                        <a:spcBef>
                          <a:spcPct val="40000"/>
                        </a:spcBef>
                        <a:spcAft>
                          <a:spcPct val="0"/>
                        </a:spcAft>
                        <a:buClrTx/>
                        <a:buSzTx/>
                        <a:buFontTx/>
                        <a:buNone/>
                        <a:tabLst/>
                      </a:pPr>
                      <a:endParaRPr kumimoji="0" lang="en-US" sz="1600" b="1" i="0" u="none" strike="noStrike" cap="none" normalizeH="0" baseline="0" smtClean="0">
                        <a:ln>
                          <a:noFill/>
                        </a:ln>
                        <a:solidFill>
                          <a:schemeClr val="tx1"/>
                        </a:solidFill>
                        <a:effectLst/>
                        <a:latin typeface="+mn-lt"/>
                      </a:endParaRP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Explicitly throw an exception</a:t>
                      </a:r>
                    </a:p>
                    <a:p>
                      <a:pPr marL="225425" marR="0" lvl="0" indent="-225425" algn="l" defTabSz="914400" rtl="0" eaLnBrk="0" fontAlgn="base" latinLnBrk="0" hangingPunct="0">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Exceptions are caught at present scope or</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at the next containing scope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AutoShape 42"/>
          <p:cNvSpPr>
            <a:spLocks noChangeArrowheads="1"/>
          </p:cNvSpPr>
          <p:nvPr/>
        </p:nvSpPr>
        <p:spPr bwMode="auto">
          <a:xfrm>
            <a:off x="6509831" y="2521122"/>
            <a:ext cx="2201863" cy="1827212"/>
          </a:xfrm>
          <a:prstGeom prst="roundRect">
            <a:avLst>
              <a:gd name="adj" fmla="val 4167"/>
            </a:avLst>
          </a:prstGeom>
          <a:gradFill rotWithShape="1">
            <a:gsLst>
              <a:gs pos="0">
                <a:srgbClr val="8DACD0"/>
              </a:gs>
              <a:gs pos="100000">
                <a:srgbClr val="DEE7F1"/>
              </a:gs>
            </a:gsLst>
            <a:lin ang="2700000" scaled="1"/>
          </a:gradFill>
          <a:ln w="3175">
            <a:solidFill>
              <a:srgbClr val="4D4D4D"/>
            </a:solidFill>
            <a:round/>
            <a:headEnd/>
            <a:tailEnd/>
          </a:ln>
          <a:effectLst>
            <a:outerShdw dist="28398" dir="1593903" algn="ctr" rotWithShape="0">
              <a:schemeClr val="tx1">
                <a:alpha val="50000"/>
              </a:schemeClr>
            </a:outerShdw>
          </a:effectLst>
        </p:spPr>
        <p:txBody>
          <a:bodyPr wrap="none"/>
          <a:lstStyle/>
          <a:p>
            <a:endParaRPr lang="en-US" sz="1600" b="0"/>
          </a:p>
        </p:txBody>
      </p:sp>
      <p:sp>
        <p:nvSpPr>
          <p:cNvPr id="9" name="AutoShape 44"/>
          <p:cNvSpPr>
            <a:spLocks noChangeArrowheads="1"/>
          </p:cNvSpPr>
          <p:nvPr/>
        </p:nvSpPr>
        <p:spPr bwMode="auto">
          <a:xfrm>
            <a:off x="6800344" y="2803697"/>
            <a:ext cx="1620837" cy="544512"/>
          </a:xfrm>
          <a:prstGeom prst="roundRect">
            <a:avLst>
              <a:gd name="adj" fmla="val 16667"/>
            </a:avLst>
          </a:prstGeom>
          <a:solidFill>
            <a:srgbClr val="EBFFEB"/>
          </a:solidFill>
          <a:ln w="9525" algn="ctr">
            <a:solidFill>
              <a:srgbClr val="4D4D4D"/>
            </a:solidFill>
            <a:round/>
            <a:headEnd/>
            <a:tailEnd/>
          </a:ln>
          <a:effectLst>
            <a:outerShdw dist="35921" dir="2700000" algn="ctr" rotWithShape="0">
              <a:srgbClr val="4D4D4D">
                <a:alpha val="50000"/>
              </a:srgbClr>
            </a:outerShdw>
          </a:effectLst>
        </p:spPr>
        <p:txBody>
          <a:bodyPr wrap="none" bIns="0" anchor="b"/>
          <a:lstStyle/>
          <a:p>
            <a:pPr algn="ctr"/>
            <a:r>
              <a:rPr lang="en-US" sz="1400" dirty="0"/>
              <a:t>Expression</a:t>
            </a:r>
          </a:p>
        </p:txBody>
      </p:sp>
      <p:grpSp>
        <p:nvGrpSpPr>
          <p:cNvPr id="10" name="Group 46"/>
          <p:cNvGrpSpPr>
            <a:grpSpLocks/>
          </p:cNvGrpSpPr>
          <p:nvPr/>
        </p:nvGrpSpPr>
        <p:grpSpPr bwMode="auto">
          <a:xfrm>
            <a:off x="7495669" y="2851322"/>
            <a:ext cx="230187" cy="239712"/>
            <a:chOff x="4087" y="4029"/>
            <a:chExt cx="145" cy="151"/>
          </a:xfrm>
        </p:grpSpPr>
        <p:sp>
          <p:nvSpPr>
            <p:cNvPr id="11" name="Rectangle 47"/>
            <p:cNvSpPr>
              <a:spLocks noChangeArrowheads="1"/>
            </p:cNvSpPr>
            <p:nvPr/>
          </p:nvSpPr>
          <p:spPr bwMode="auto">
            <a:xfrm>
              <a:off x="4087" y="4029"/>
              <a:ext cx="76" cy="67"/>
            </a:xfrm>
            <a:prstGeom prst="rect">
              <a:avLst/>
            </a:prstGeom>
            <a:solidFill>
              <a:srgbClr val="006600"/>
            </a:solidFill>
            <a:ln w="3175" algn="ctr">
              <a:solidFill>
                <a:srgbClr val="4D4D4D"/>
              </a:solidFill>
              <a:miter lim="800000"/>
              <a:headEnd/>
              <a:tailEnd/>
            </a:ln>
            <a:effectLst/>
          </p:spPr>
          <p:txBody>
            <a:bodyPr wrap="none" anchor="ctr"/>
            <a:lstStyle/>
            <a:p>
              <a:endParaRPr lang="en-US"/>
            </a:p>
          </p:txBody>
        </p:sp>
        <p:sp>
          <p:nvSpPr>
            <p:cNvPr id="12" name="Rectangle 48"/>
            <p:cNvSpPr>
              <a:spLocks noChangeArrowheads="1"/>
            </p:cNvSpPr>
            <p:nvPr/>
          </p:nvSpPr>
          <p:spPr bwMode="auto">
            <a:xfrm>
              <a:off x="4087" y="4112"/>
              <a:ext cx="76" cy="68"/>
            </a:xfrm>
            <a:prstGeom prst="rect">
              <a:avLst/>
            </a:prstGeom>
            <a:solidFill>
              <a:srgbClr val="0000CC"/>
            </a:solidFill>
            <a:ln w="3175" algn="ctr">
              <a:solidFill>
                <a:srgbClr val="4D4D4D"/>
              </a:solidFill>
              <a:miter lim="800000"/>
              <a:headEnd/>
              <a:tailEnd/>
            </a:ln>
            <a:effectLst/>
          </p:spPr>
          <p:txBody>
            <a:bodyPr wrap="none" anchor="ctr"/>
            <a:lstStyle/>
            <a:p>
              <a:endParaRPr lang="en-US"/>
            </a:p>
          </p:txBody>
        </p:sp>
        <p:sp>
          <p:nvSpPr>
            <p:cNvPr id="13" name="AutoShape 49"/>
            <p:cNvSpPr>
              <a:spLocks noChangeArrowheads="1"/>
            </p:cNvSpPr>
            <p:nvPr/>
          </p:nvSpPr>
          <p:spPr bwMode="auto">
            <a:xfrm rot="-5400000">
              <a:off x="4098" y="4124"/>
              <a:ext cx="44" cy="40"/>
            </a:xfrm>
            <a:prstGeom prst="triangle">
              <a:avLst>
                <a:gd name="adj" fmla="val 50000"/>
              </a:avLst>
            </a:prstGeom>
            <a:solidFill>
              <a:schemeClr val="accent1"/>
            </a:solidFill>
            <a:ln w="3175" algn="ctr">
              <a:solidFill>
                <a:schemeClr val="tx1"/>
              </a:solidFill>
              <a:miter lim="800000"/>
              <a:headEnd/>
              <a:tailEnd/>
            </a:ln>
            <a:effectLst/>
          </p:spPr>
          <p:txBody>
            <a:bodyPr wrap="none" anchor="ctr"/>
            <a:lstStyle/>
            <a:p>
              <a:endParaRPr lang="en-US"/>
            </a:p>
          </p:txBody>
        </p:sp>
        <p:sp>
          <p:nvSpPr>
            <p:cNvPr id="14" name="AutoShape 50"/>
            <p:cNvSpPr>
              <a:spLocks noChangeArrowheads="1"/>
            </p:cNvSpPr>
            <p:nvPr/>
          </p:nvSpPr>
          <p:spPr bwMode="auto">
            <a:xfrm rot="-5400000">
              <a:off x="4096" y="4040"/>
              <a:ext cx="43" cy="41"/>
            </a:xfrm>
            <a:prstGeom prst="triangle">
              <a:avLst>
                <a:gd name="adj" fmla="val 50000"/>
              </a:avLst>
            </a:prstGeom>
            <a:solidFill>
              <a:schemeClr val="accent1"/>
            </a:solidFill>
            <a:ln w="3175" algn="ctr">
              <a:solidFill>
                <a:schemeClr val="tx1"/>
              </a:solidFill>
              <a:miter lim="800000"/>
              <a:headEnd/>
              <a:tailEnd/>
            </a:ln>
            <a:effectLst/>
          </p:spPr>
          <p:txBody>
            <a:bodyPr wrap="none" anchor="ctr"/>
            <a:lstStyle/>
            <a:p>
              <a:endParaRPr lang="en-US"/>
            </a:p>
          </p:txBody>
        </p:sp>
        <p:sp>
          <p:nvSpPr>
            <p:cNvPr id="15" name="AutoShape 51"/>
            <p:cNvSpPr>
              <a:spLocks noChangeArrowheads="1"/>
            </p:cNvSpPr>
            <p:nvPr/>
          </p:nvSpPr>
          <p:spPr bwMode="auto">
            <a:xfrm flipH="1" flipV="1">
              <a:off x="4180" y="4053"/>
              <a:ext cx="52" cy="93"/>
            </a:xfrm>
            <a:prstGeom prst="curvedRightArrow">
              <a:avLst>
                <a:gd name="adj1" fmla="val 14871"/>
                <a:gd name="adj2" fmla="val 84290"/>
                <a:gd name="adj3" fmla="val 32611"/>
              </a:avLst>
            </a:prstGeom>
            <a:solidFill>
              <a:srgbClr val="008000"/>
            </a:solidFill>
            <a:ln w="12700">
              <a:solidFill>
                <a:srgbClr val="008000"/>
              </a:solidFill>
              <a:miter lim="800000"/>
              <a:headEnd/>
              <a:tailEnd/>
            </a:ln>
            <a:effectLst/>
          </p:spPr>
          <p:txBody>
            <a:bodyPr wrap="none" anchor="ctr"/>
            <a:lstStyle/>
            <a:p>
              <a:endParaRPr lang="en-US"/>
            </a:p>
          </p:txBody>
        </p:sp>
      </p:grpSp>
      <p:sp>
        <p:nvSpPr>
          <p:cNvPr id="16" name="AutoShape 53"/>
          <p:cNvSpPr>
            <a:spLocks noChangeArrowheads="1"/>
          </p:cNvSpPr>
          <p:nvPr/>
        </p:nvSpPr>
        <p:spPr bwMode="auto">
          <a:xfrm>
            <a:off x="6800344" y="3575222"/>
            <a:ext cx="1620837" cy="544512"/>
          </a:xfrm>
          <a:prstGeom prst="roundRect">
            <a:avLst>
              <a:gd name="adj" fmla="val 16667"/>
            </a:avLst>
          </a:prstGeom>
          <a:solidFill>
            <a:srgbClr val="EBFFEB"/>
          </a:solidFill>
          <a:ln w="9525" algn="ctr">
            <a:solidFill>
              <a:srgbClr val="4D4D4D"/>
            </a:solidFill>
            <a:round/>
            <a:headEnd/>
            <a:tailEnd/>
          </a:ln>
          <a:effectLst>
            <a:outerShdw dist="35921" dir="2700000" algn="ctr" rotWithShape="0">
              <a:srgbClr val="4D4D4D">
                <a:alpha val="50000"/>
              </a:srgbClr>
            </a:outerShdw>
          </a:effectLst>
        </p:spPr>
        <p:txBody>
          <a:bodyPr wrap="none" bIns="0" anchor="b"/>
          <a:lstStyle/>
          <a:p>
            <a:pPr algn="ctr"/>
            <a:r>
              <a:rPr lang="en-US" sz="1400" dirty="0"/>
              <a:t>Throw Exception</a:t>
            </a:r>
          </a:p>
        </p:txBody>
      </p:sp>
      <p:grpSp>
        <p:nvGrpSpPr>
          <p:cNvPr id="17" name="Group 60"/>
          <p:cNvGrpSpPr>
            <a:grpSpLocks/>
          </p:cNvGrpSpPr>
          <p:nvPr/>
        </p:nvGrpSpPr>
        <p:grpSpPr bwMode="auto">
          <a:xfrm>
            <a:off x="7498844" y="3656184"/>
            <a:ext cx="222250" cy="171450"/>
            <a:chOff x="4282" y="3322"/>
            <a:chExt cx="140" cy="108"/>
          </a:xfrm>
        </p:grpSpPr>
        <p:sp>
          <p:nvSpPr>
            <p:cNvPr id="18" name="Rectangle 54"/>
            <p:cNvSpPr>
              <a:spLocks noChangeArrowheads="1"/>
            </p:cNvSpPr>
            <p:nvPr/>
          </p:nvSpPr>
          <p:spPr bwMode="auto">
            <a:xfrm>
              <a:off x="4282" y="3322"/>
              <a:ext cx="102" cy="90"/>
            </a:xfrm>
            <a:prstGeom prst="rect">
              <a:avLst/>
            </a:prstGeom>
            <a:solidFill>
              <a:schemeClr val="accent1"/>
            </a:solidFill>
            <a:ln w="9525" algn="ctr">
              <a:solidFill>
                <a:srgbClr val="333333"/>
              </a:solidFill>
              <a:miter lim="800000"/>
              <a:headEnd/>
              <a:tailEnd/>
            </a:ln>
            <a:effectLst/>
          </p:spPr>
          <p:txBody>
            <a:bodyPr wrap="none" anchor="ctr"/>
            <a:lstStyle/>
            <a:p>
              <a:endParaRPr lang="en-US"/>
            </a:p>
          </p:txBody>
        </p:sp>
        <p:sp>
          <p:nvSpPr>
            <p:cNvPr id="19" name="AutoShape 55"/>
            <p:cNvSpPr>
              <a:spLocks noChangeArrowheads="1"/>
            </p:cNvSpPr>
            <p:nvPr/>
          </p:nvSpPr>
          <p:spPr bwMode="auto">
            <a:xfrm rot="2436077">
              <a:off x="4340" y="3384"/>
              <a:ext cx="82" cy="46"/>
            </a:xfrm>
            <a:prstGeom prst="rightArrow">
              <a:avLst>
                <a:gd name="adj1" fmla="val 50000"/>
                <a:gd name="adj2" fmla="val 75761"/>
              </a:avLst>
            </a:prstGeom>
            <a:solidFill>
              <a:srgbClr val="006600"/>
            </a:solidFill>
            <a:ln w="3175" algn="ctr">
              <a:solidFill>
                <a:srgbClr val="4D4D4D"/>
              </a:solidFill>
              <a:miter lim="800000"/>
              <a:headEnd/>
              <a:tailEnd/>
            </a:ln>
            <a:effectLst/>
          </p:spPr>
          <p:txBody>
            <a:bodyPr wrap="none" anchor="ctr"/>
            <a:lstStyle/>
            <a:p>
              <a:endParaRPr lang="en-US"/>
            </a:p>
          </p:txBody>
        </p:sp>
      </p:grpSp>
    </p:spTree>
    <p:extLst>
      <p:ext uri="{BB962C8B-B14F-4D97-AF65-F5344CB8AC3E}">
        <p14:creationId xmlns:p14="http://schemas.microsoft.com/office/powerpoint/2010/main" val="342761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Nesting Orchestrations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74</a:t>
            </a:fld>
            <a:endParaRPr lang="pt-PT" dirty="0"/>
          </a:p>
        </p:txBody>
      </p:sp>
      <p:sp>
        <p:nvSpPr>
          <p:cNvPr id="7" name="AutoShape 66"/>
          <p:cNvSpPr>
            <a:spLocks noChangeArrowheads="1"/>
          </p:cNvSpPr>
          <p:nvPr/>
        </p:nvSpPr>
        <p:spPr bwMode="auto">
          <a:xfrm>
            <a:off x="4636655" y="1430478"/>
            <a:ext cx="3813048" cy="4741722"/>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b"/>
          <a:lstStyle/>
          <a:p>
            <a:pPr marL="231775" indent="-231775" algn="l">
              <a:lnSpc>
                <a:spcPct val="90000"/>
              </a:lnSpc>
              <a:spcBef>
                <a:spcPct val="40000"/>
              </a:spcBef>
              <a:buClr>
                <a:srgbClr val="8DACD0"/>
              </a:buClr>
              <a:buSzPct val="80000"/>
              <a:buFont typeface="Wingdings" pitchFamily="2" charset="2"/>
              <a:buBlip>
                <a:blip r:embed="rId3"/>
              </a:buBlip>
            </a:pPr>
            <a:r>
              <a:rPr lang="en-US" sz="1600" dirty="0"/>
              <a:t>Invokes another orchestration </a:t>
            </a:r>
            <a:r>
              <a:rPr lang="en-US" sz="1600" dirty="0" smtClean="0"/>
              <a:t>asynchronously</a:t>
            </a:r>
          </a:p>
          <a:p>
            <a:pPr marL="231775" indent="-231775" algn="l">
              <a:lnSpc>
                <a:spcPct val="90000"/>
              </a:lnSpc>
              <a:spcBef>
                <a:spcPct val="40000"/>
              </a:spcBef>
              <a:buClr>
                <a:srgbClr val="8DACD0"/>
              </a:buClr>
              <a:buSzPct val="80000"/>
              <a:buFont typeface="Wingdings" pitchFamily="2" charset="2"/>
              <a:buBlip>
                <a:blip r:embed="rId3"/>
              </a:buBlip>
            </a:pPr>
            <a:r>
              <a:rPr lang="en-US" sz="1600" dirty="0" smtClean="0"/>
              <a:t>Can pass in parameters</a:t>
            </a:r>
            <a:endParaRPr lang="en-US" sz="1600" dirty="0"/>
          </a:p>
          <a:p>
            <a:pPr marL="231775" indent="-231775" algn="l">
              <a:lnSpc>
                <a:spcPct val="90000"/>
              </a:lnSpc>
              <a:spcBef>
                <a:spcPct val="40000"/>
              </a:spcBef>
              <a:buClr>
                <a:srgbClr val="8DACD0"/>
              </a:buClr>
              <a:buSzPct val="80000"/>
              <a:buFont typeface="Wingdings" pitchFamily="2" charset="2"/>
              <a:buBlip>
                <a:blip r:embed="rId3"/>
              </a:buBlip>
            </a:pPr>
            <a:r>
              <a:rPr lang="en-US" sz="1600" dirty="0"/>
              <a:t>Calling orchestration continues processing</a:t>
            </a:r>
          </a:p>
        </p:txBody>
      </p:sp>
      <p:sp>
        <p:nvSpPr>
          <p:cNvPr id="8" name="AutoShape 209"/>
          <p:cNvSpPr>
            <a:spLocks noChangeArrowheads="1"/>
          </p:cNvSpPr>
          <p:nvPr/>
        </p:nvSpPr>
        <p:spPr bwMode="auto">
          <a:xfrm>
            <a:off x="4838998" y="1663406"/>
            <a:ext cx="3408362" cy="28368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lstStyle/>
          <a:p>
            <a:pPr algn="l">
              <a:lnSpc>
                <a:spcPct val="90000"/>
              </a:lnSpc>
              <a:spcBef>
                <a:spcPct val="40000"/>
              </a:spcBef>
            </a:pPr>
            <a:r>
              <a:rPr lang="en-US" b="1" dirty="0"/>
              <a:t>Start Orchestration</a:t>
            </a:r>
          </a:p>
        </p:txBody>
      </p:sp>
      <p:grpSp>
        <p:nvGrpSpPr>
          <p:cNvPr id="9" name="Group 211"/>
          <p:cNvGrpSpPr>
            <a:grpSpLocks/>
          </p:cNvGrpSpPr>
          <p:nvPr/>
        </p:nvGrpSpPr>
        <p:grpSpPr bwMode="auto">
          <a:xfrm>
            <a:off x="5087505" y="2126956"/>
            <a:ext cx="1241425" cy="1223963"/>
            <a:chOff x="4116" y="930"/>
            <a:chExt cx="782" cy="771"/>
          </a:xfrm>
        </p:grpSpPr>
        <p:sp>
          <p:nvSpPr>
            <p:cNvPr id="10" name="Line 212"/>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11" name="Line 213"/>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12" name="Line 214"/>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13" name="Line 215"/>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14" name="Oval 216"/>
            <p:cNvSpPr>
              <a:spLocks noChangeArrowheads="1"/>
            </p:cNvSpPr>
            <p:nvPr/>
          </p:nvSpPr>
          <p:spPr bwMode="auto">
            <a:xfrm>
              <a:off x="4377" y="930"/>
              <a:ext cx="269" cy="180"/>
            </a:xfrm>
            <a:prstGeom prst="ellipse">
              <a:avLst/>
            </a:prstGeom>
            <a:solidFill>
              <a:srgbClr val="F2C9C2"/>
            </a:solidFill>
            <a:ln w="9525" algn="ctr">
              <a:solidFill>
                <a:srgbClr val="4D4D4D"/>
              </a:solidFill>
              <a:round/>
              <a:headEnd/>
              <a:tailEnd/>
            </a:ln>
            <a:effectLst>
              <a:outerShdw dist="35921" dir="2700000" algn="ctr" rotWithShape="0">
                <a:srgbClr val="4D4D4D">
                  <a:alpha val="50000"/>
                </a:srgbClr>
              </a:outerShdw>
            </a:effectLst>
          </p:spPr>
          <p:txBody>
            <a:bodyPr/>
            <a:lstStyle/>
            <a:p>
              <a:endParaRPr lang="en-US"/>
            </a:p>
          </p:txBody>
        </p:sp>
        <p:sp>
          <p:nvSpPr>
            <p:cNvPr id="15" name="AutoShape 217"/>
            <p:cNvSpPr>
              <a:spLocks noChangeArrowheads="1"/>
            </p:cNvSpPr>
            <p:nvPr/>
          </p:nvSpPr>
          <p:spPr bwMode="auto">
            <a:xfrm>
              <a:off x="4343" y="1218"/>
              <a:ext cx="334" cy="196"/>
            </a:xfrm>
            <a:prstGeom prst="flowChartDecision">
              <a:avLst/>
            </a:prstGeom>
            <a:solidFill>
              <a:srgbClr val="CBEDC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16" name="AutoShape 218"/>
            <p:cNvSpPr>
              <a:spLocks noChangeArrowheads="1"/>
            </p:cNvSpPr>
            <p:nvPr/>
          </p:nvSpPr>
          <p:spPr bwMode="auto">
            <a:xfrm>
              <a:off x="411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17" name="AutoShape 219"/>
            <p:cNvSpPr>
              <a:spLocks noChangeArrowheads="1"/>
            </p:cNvSpPr>
            <p:nvPr/>
          </p:nvSpPr>
          <p:spPr bwMode="auto">
            <a:xfrm>
              <a:off x="439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18" name="AutoShape 220"/>
            <p:cNvSpPr>
              <a:spLocks noChangeArrowheads="1"/>
            </p:cNvSpPr>
            <p:nvPr/>
          </p:nvSpPr>
          <p:spPr bwMode="auto">
            <a:xfrm>
              <a:off x="4670"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grpSp>
      <p:sp>
        <p:nvSpPr>
          <p:cNvPr id="19" name="Freeform 221"/>
          <p:cNvSpPr>
            <a:spLocks/>
          </p:cNvSpPr>
          <p:nvPr/>
        </p:nvSpPr>
        <p:spPr bwMode="auto">
          <a:xfrm rot="2540905">
            <a:off x="6335280" y="2996906"/>
            <a:ext cx="655638" cy="317500"/>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grpSp>
        <p:nvGrpSpPr>
          <p:cNvPr id="20" name="Group 223"/>
          <p:cNvGrpSpPr>
            <a:grpSpLocks/>
          </p:cNvGrpSpPr>
          <p:nvPr/>
        </p:nvGrpSpPr>
        <p:grpSpPr bwMode="auto">
          <a:xfrm>
            <a:off x="6654368" y="3052469"/>
            <a:ext cx="1241425" cy="1223962"/>
            <a:chOff x="4116" y="930"/>
            <a:chExt cx="782" cy="771"/>
          </a:xfrm>
        </p:grpSpPr>
        <p:sp>
          <p:nvSpPr>
            <p:cNvPr id="21" name="Line 224"/>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22" name="Line 225"/>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23" name="Line 226"/>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24" name="Line 227"/>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25" name="Oval 228"/>
            <p:cNvSpPr>
              <a:spLocks noChangeArrowheads="1"/>
            </p:cNvSpPr>
            <p:nvPr/>
          </p:nvSpPr>
          <p:spPr bwMode="auto">
            <a:xfrm>
              <a:off x="4377" y="930"/>
              <a:ext cx="269" cy="180"/>
            </a:xfrm>
            <a:prstGeom prst="ellipse">
              <a:avLst/>
            </a:prstGeom>
            <a:solidFill>
              <a:srgbClr val="F2C9C2"/>
            </a:solidFill>
            <a:ln w="9525" algn="ctr">
              <a:solidFill>
                <a:srgbClr val="4D4D4D"/>
              </a:solidFill>
              <a:round/>
              <a:headEnd/>
              <a:tailEnd/>
            </a:ln>
            <a:effectLst>
              <a:outerShdw dist="35921" dir="2700000" algn="ctr" rotWithShape="0">
                <a:srgbClr val="4D4D4D">
                  <a:alpha val="50000"/>
                </a:srgbClr>
              </a:outerShdw>
            </a:effectLst>
          </p:spPr>
          <p:txBody>
            <a:bodyPr/>
            <a:lstStyle/>
            <a:p>
              <a:endParaRPr lang="en-US"/>
            </a:p>
          </p:txBody>
        </p:sp>
        <p:sp>
          <p:nvSpPr>
            <p:cNvPr id="26" name="AutoShape 229"/>
            <p:cNvSpPr>
              <a:spLocks noChangeArrowheads="1"/>
            </p:cNvSpPr>
            <p:nvPr/>
          </p:nvSpPr>
          <p:spPr bwMode="auto">
            <a:xfrm>
              <a:off x="4343" y="1218"/>
              <a:ext cx="334" cy="196"/>
            </a:xfrm>
            <a:prstGeom prst="flowChartDecision">
              <a:avLst/>
            </a:prstGeom>
            <a:solidFill>
              <a:srgbClr val="CBEDC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27" name="AutoShape 230"/>
            <p:cNvSpPr>
              <a:spLocks noChangeArrowheads="1"/>
            </p:cNvSpPr>
            <p:nvPr/>
          </p:nvSpPr>
          <p:spPr bwMode="auto">
            <a:xfrm>
              <a:off x="411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28" name="AutoShape 231"/>
            <p:cNvSpPr>
              <a:spLocks noChangeArrowheads="1"/>
            </p:cNvSpPr>
            <p:nvPr/>
          </p:nvSpPr>
          <p:spPr bwMode="auto">
            <a:xfrm>
              <a:off x="439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29" name="AutoShape 232"/>
            <p:cNvSpPr>
              <a:spLocks noChangeArrowheads="1"/>
            </p:cNvSpPr>
            <p:nvPr/>
          </p:nvSpPr>
          <p:spPr bwMode="auto">
            <a:xfrm>
              <a:off x="4670"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grpSp>
      <p:sp>
        <p:nvSpPr>
          <p:cNvPr id="30" name="AutoShape 65"/>
          <p:cNvSpPr>
            <a:spLocks noChangeArrowheads="1"/>
          </p:cNvSpPr>
          <p:nvPr/>
        </p:nvSpPr>
        <p:spPr bwMode="auto">
          <a:xfrm>
            <a:off x="579002" y="1430478"/>
            <a:ext cx="3816351" cy="4741722"/>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b"/>
          <a:lstStyle/>
          <a:p>
            <a:pPr marL="231775" indent="-231775" algn="l">
              <a:lnSpc>
                <a:spcPct val="90000"/>
              </a:lnSpc>
              <a:spcBef>
                <a:spcPct val="40000"/>
              </a:spcBef>
              <a:buClr>
                <a:srgbClr val="8DACD0"/>
              </a:buClr>
              <a:buSzPct val="80000"/>
              <a:buFont typeface="Wingdings" pitchFamily="2" charset="2"/>
              <a:buBlip>
                <a:blip r:embed="rId3"/>
              </a:buBlip>
            </a:pPr>
            <a:r>
              <a:rPr lang="en-US" sz="1600" dirty="0"/>
              <a:t>Invokes another orchestration synchronously</a:t>
            </a:r>
          </a:p>
          <a:p>
            <a:pPr marL="231775" indent="-231775" algn="l">
              <a:lnSpc>
                <a:spcPct val="90000"/>
              </a:lnSpc>
              <a:spcBef>
                <a:spcPct val="40000"/>
              </a:spcBef>
              <a:buClr>
                <a:srgbClr val="8DACD0"/>
              </a:buClr>
              <a:buSzPct val="80000"/>
              <a:buFont typeface="Wingdings" pitchFamily="2" charset="2"/>
              <a:buBlip>
                <a:blip r:embed="rId3"/>
              </a:buBlip>
            </a:pPr>
            <a:r>
              <a:rPr lang="en-US" sz="1600" dirty="0" smtClean="0"/>
              <a:t>Can pass parameters in and out</a:t>
            </a:r>
          </a:p>
          <a:p>
            <a:pPr marL="231775" indent="-231775" algn="l">
              <a:lnSpc>
                <a:spcPct val="90000"/>
              </a:lnSpc>
              <a:spcBef>
                <a:spcPct val="40000"/>
              </a:spcBef>
              <a:buClr>
                <a:srgbClr val="8DACD0"/>
              </a:buClr>
              <a:buSzPct val="80000"/>
              <a:buFont typeface="Wingdings" pitchFamily="2" charset="2"/>
              <a:buBlip>
                <a:blip r:embed="rId3"/>
              </a:buBlip>
            </a:pPr>
            <a:r>
              <a:rPr lang="en-US" sz="1600" dirty="0" smtClean="0"/>
              <a:t>Calling </a:t>
            </a:r>
            <a:r>
              <a:rPr lang="en-US" sz="1600" dirty="0"/>
              <a:t>orchestration </a:t>
            </a:r>
            <a:r>
              <a:rPr lang="en-US" sz="1600" dirty="0" smtClean="0"/>
              <a:t>waits</a:t>
            </a:r>
            <a:br>
              <a:rPr lang="en-US" sz="1600" dirty="0" smtClean="0"/>
            </a:br>
            <a:endParaRPr lang="en-US" sz="1600" dirty="0"/>
          </a:p>
        </p:txBody>
      </p:sp>
      <p:sp>
        <p:nvSpPr>
          <p:cNvPr id="31" name="AutoShape 63"/>
          <p:cNvSpPr>
            <a:spLocks noChangeArrowheads="1"/>
          </p:cNvSpPr>
          <p:nvPr/>
        </p:nvSpPr>
        <p:spPr bwMode="auto">
          <a:xfrm>
            <a:off x="782996" y="1663407"/>
            <a:ext cx="3408363" cy="28368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lstStyle/>
          <a:p>
            <a:pPr algn="l">
              <a:lnSpc>
                <a:spcPct val="90000"/>
              </a:lnSpc>
              <a:spcBef>
                <a:spcPct val="40000"/>
              </a:spcBef>
            </a:pPr>
            <a:r>
              <a:rPr lang="en-US" b="1" dirty="0"/>
              <a:t>Call Orchestration</a:t>
            </a:r>
          </a:p>
        </p:txBody>
      </p:sp>
      <p:grpSp>
        <p:nvGrpSpPr>
          <p:cNvPr id="32" name="Group 188"/>
          <p:cNvGrpSpPr>
            <a:grpSpLocks/>
          </p:cNvGrpSpPr>
          <p:nvPr/>
        </p:nvGrpSpPr>
        <p:grpSpPr bwMode="auto">
          <a:xfrm>
            <a:off x="1018741" y="2168521"/>
            <a:ext cx="1241425" cy="1223963"/>
            <a:chOff x="4116" y="930"/>
            <a:chExt cx="782" cy="771"/>
          </a:xfrm>
        </p:grpSpPr>
        <p:sp>
          <p:nvSpPr>
            <p:cNvPr id="33" name="Line 189"/>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34" name="Line 190"/>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35" name="Line 191"/>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36" name="Line 192"/>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37" name="Oval 193"/>
            <p:cNvSpPr>
              <a:spLocks noChangeArrowheads="1"/>
            </p:cNvSpPr>
            <p:nvPr/>
          </p:nvSpPr>
          <p:spPr bwMode="auto">
            <a:xfrm>
              <a:off x="4377" y="930"/>
              <a:ext cx="269" cy="180"/>
            </a:xfrm>
            <a:prstGeom prst="ellipse">
              <a:avLst/>
            </a:prstGeom>
            <a:solidFill>
              <a:srgbClr val="F2C9C2"/>
            </a:solidFill>
            <a:ln w="9525" algn="ctr">
              <a:solidFill>
                <a:srgbClr val="4D4D4D"/>
              </a:solidFill>
              <a:round/>
              <a:headEnd/>
              <a:tailEnd/>
            </a:ln>
            <a:effectLst>
              <a:outerShdw dist="35921" dir="2700000" algn="ctr" rotWithShape="0">
                <a:srgbClr val="4D4D4D">
                  <a:alpha val="50000"/>
                </a:srgbClr>
              </a:outerShdw>
            </a:effectLst>
          </p:spPr>
          <p:txBody>
            <a:bodyPr/>
            <a:lstStyle/>
            <a:p>
              <a:endParaRPr lang="en-US"/>
            </a:p>
          </p:txBody>
        </p:sp>
        <p:sp>
          <p:nvSpPr>
            <p:cNvPr id="38" name="AutoShape 194"/>
            <p:cNvSpPr>
              <a:spLocks noChangeArrowheads="1"/>
            </p:cNvSpPr>
            <p:nvPr/>
          </p:nvSpPr>
          <p:spPr bwMode="auto">
            <a:xfrm>
              <a:off x="4343" y="1218"/>
              <a:ext cx="334" cy="196"/>
            </a:xfrm>
            <a:prstGeom prst="flowChartDecision">
              <a:avLst/>
            </a:prstGeom>
            <a:solidFill>
              <a:srgbClr val="CBEDC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39" name="AutoShape 195"/>
            <p:cNvSpPr>
              <a:spLocks noChangeArrowheads="1"/>
            </p:cNvSpPr>
            <p:nvPr/>
          </p:nvSpPr>
          <p:spPr bwMode="auto">
            <a:xfrm>
              <a:off x="411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40" name="AutoShape 196"/>
            <p:cNvSpPr>
              <a:spLocks noChangeArrowheads="1"/>
            </p:cNvSpPr>
            <p:nvPr/>
          </p:nvSpPr>
          <p:spPr bwMode="auto">
            <a:xfrm>
              <a:off x="439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41" name="AutoShape 197"/>
            <p:cNvSpPr>
              <a:spLocks noChangeArrowheads="1"/>
            </p:cNvSpPr>
            <p:nvPr/>
          </p:nvSpPr>
          <p:spPr bwMode="auto">
            <a:xfrm>
              <a:off x="4670"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grpSp>
      <p:sp>
        <p:nvSpPr>
          <p:cNvPr id="42" name="Freeform 163"/>
          <p:cNvSpPr>
            <a:spLocks/>
          </p:cNvSpPr>
          <p:nvPr/>
        </p:nvSpPr>
        <p:spPr bwMode="auto">
          <a:xfrm rot="2540905">
            <a:off x="2266516" y="3038471"/>
            <a:ext cx="655637" cy="317500"/>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sp>
        <p:nvSpPr>
          <p:cNvPr id="43" name="Freeform 187"/>
          <p:cNvSpPr>
            <a:spLocks/>
          </p:cNvSpPr>
          <p:nvPr/>
        </p:nvSpPr>
        <p:spPr bwMode="auto">
          <a:xfrm rot="14400000">
            <a:off x="1937109" y="3583778"/>
            <a:ext cx="655637" cy="317500"/>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grpSp>
        <p:nvGrpSpPr>
          <p:cNvPr id="44" name="Group 198"/>
          <p:cNvGrpSpPr>
            <a:grpSpLocks/>
          </p:cNvGrpSpPr>
          <p:nvPr/>
        </p:nvGrpSpPr>
        <p:grpSpPr bwMode="auto">
          <a:xfrm>
            <a:off x="2585603" y="3094034"/>
            <a:ext cx="1241425" cy="1223962"/>
            <a:chOff x="4116" y="930"/>
            <a:chExt cx="782" cy="771"/>
          </a:xfrm>
        </p:grpSpPr>
        <p:sp>
          <p:nvSpPr>
            <p:cNvPr id="45" name="Line 199"/>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46" name="Line 200"/>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47" name="Line 201"/>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48" name="Line 202"/>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49" name="Oval 203"/>
            <p:cNvSpPr>
              <a:spLocks noChangeArrowheads="1"/>
            </p:cNvSpPr>
            <p:nvPr/>
          </p:nvSpPr>
          <p:spPr bwMode="auto">
            <a:xfrm>
              <a:off x="4377" y="930"/>
              <a:ext cx="269" cy="180"/>
            </a:xfrm>
            <a:prstGeom prst="ellipse">
              <a:avLst/>
            </a:prstGeom>
            <a:solidFill>
              <a:srgbClr val="F2C9C2"/>
            </a:solidFill>
            <a:ln w="9525" algn="ctr">
              <a:solidFill>
                <a:srgbClr val="4D4D4D"/>
              </a:solidFill>
              <a:round/>
              <a:headEnd/>
              <a:tailEnd/>
            </a:ln>
            <a:effectLst>
              <a:outerShdw dist="35921" dir="2700000" algn="ctr" rotWithShape="0">
                <a:srgbClr val="4D4D4D">
                  <a:alpha val="50000"/>
                </a:srgbClr>
              </a:outerShdw>
            </a:effectLst>
          </p:spPr>
          <p:txBody>
            <a:bodyPr/>
            <a:lstStyle/>
            <a:p>
              <a:endParaRPr lang="en-US"/>
            </a:p>
          </p:txBody>
        </p:sp>
        <p:sp>
          <p:nvSpPr>
            <p:cNvPr id="50" name="AutoShape 204"/>
            <p:cNvSpPr>
              <a:spLocks noChangeArrowheads="1"/>
            </p:cNvSpPr>
            <p:nvPr/>
          </p:nvSpPr>
          <p:spPr bwMode="auto">
            <a:xfrm>
              <a:off x="4343" y="1218"/>
              <a:ext cx="334" cy="196"/>
            </a:xfrm>
            <a:prstGeom prst="flowChartDecision">
              <a:avLst/>
            </a:prstGeom>
            <a:solidFill>
              <a:srgbClr val="CBEDC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51" name="AutoShape 205"/>
            <p:cNvSpPr>
              <a:spLocks noChangeArrowheads="1"/>
            </p:cNvSpPr>
            <p:nvPr/>
          </p:nvSpPr>
          <p:spPr bwMode="auto">
            <a:xfrm>
              <a:off x="411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52" name="AutoShape 206"/>
            <p:cNvSpPr>
              <a:spLocks noChangeArrowheads="1"/>
            </p:cNvSpPr>
            <p:nvPr/>
          </p:nvSpPr>
          <p:spPr bwMode="auto">
            <a:xfrm>
              <a:off x="4396"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sp>
          <p:nvSpPr>
            <p:cNvPr id="53" name="AutoShape 207"/>
            <p:cNvSpPr>
              <a:spLocks noChangeArrowheads="1"/>
            </p:cNvSpPr>
            <p:nvPr/>
          </p:nvSpPr>
          <p:spPr bwMode="auto">
            <a:xfrm>
              <a:off x="4670" y="1544"/>
              <a:ext cx="228" cy="157"/>
            </a:xfrm>
            <a:prstGeom prst="flowChartAlternateProcess">
              <a:avLst/>
            </a:prstGeom>
            <a:solidFill>
              <a:srgbClr val="CCB8E4"/>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endParaRPr lang="en-US"/>
            </a:p>
          </p:txBody>
        </p:sp>
      </p:grpSp>
    </p:spTree>
    <p:extLst>
      <p:ext uri="{BB962C8B-B14F-4D97-AF65-F5344CB8AC3E}">
        <p14:creationId xmlns:p14="http://schemas.microsoft.com/office/powerpoint/2010/main" val="413248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randombar(horizontal)">
                                      <p:cBhvr>
                                        <p:cTn id="11" dur="500"/>
                                        <p:tgtEl>
                                          <p:spTgt spid="44"/>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right)">
                                      <p:cBhvr>
                                        <p:cTn id="19" dur="500"/>
                                        <p:tgtEl>
                                          <p:spTgt spid="43"/>
                                        </p:tgtEl>
                                      </p:cBhvr>
                                    </p:animEffect>
                                  </p:childTnLst>
                                </p:cTn>
                              </p:par>
                            </p:childTnLst>
                          </p:cTn>
                        </p:par>
                        <p:par>
                          <p:cTn id="20" fill="hold">
                            <p:stCondLst>
                              <p:cond delay="2000"/>
                            </p:stCondLst>
                            <p:childTnLst>
                              <p:par>
                                <p:cTn id="21" presetID="14" presetClass="exit" presetSubtype="10" fill="hold" nodeType="afterEffect">
                                  <p:stCondLst>
                                    <p:cond delay="0"/>
                                  </p:stCondLst>
                                  <p:childTnLst>
                                    <p:animEffect transition="out" filter="randombar(horizontal)">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childTnLst>
                          </p:cTn>
                        </p:par>
                        <p:par>
                          <p:cTn id="27" fill="hold">
                            <p:stCondLst>
                              <p:cond delay="2500"/>
                            </p:stCondLst>
                            <p:childTnLst>
                              <p:par>
                                <p:cTn id="28" presetID="14" presetClass="exit" presetSubtype="10" fill="hold" nodeType="afterEffect">
                                  <p:stCondLst>
                                    <p:cond delay="0"/>
                                  </p:stCondLst>
                                  <p:childTnLst>
                                    <p:animEffect transition="out" filter="randombar(horizontal)">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par>
                                <p:cTn id="38" presetID="1" presetClass="entr" presetSubtype="0" fill="hold" grpId="2"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randombar(horizontal)">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randombar(horizontal)">
                                      <p:cBhvr>
                                        <p:cTn id="59" dur="500"/>
                                        <p:tgtEl>
                                          <p:spTgt spid="20"/>
                                        </p:tgtEl>
                                      </p:cBhvr>
                                    </p:animEffect>
                                  </p:childTnLst>
                                </p:cTn>
                              </p:par>
                            </p:childTnLst>
                          </p:cTn>
                        </p:par>
                        <p:par>
                          <p:cTn id="60" fill="hold">
                            <p:stCondLst>
                              <p:cond delay="1000"/>
                            </p:stCondLst>
                            <p:childTnLst>
                              <p:par>
                                <p:cTn id="61" presetID="10" presetClass="exit" presetSubtype="0" fill="hold" grpId="1"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1500"/>
                            </p:stCondLst>
                            <p:childTnLst>
                              <p:par>
                                <p:cTn id="65" presetID="14" presetClass="exit" presetSubtype="10" fill="hold" nodeType="afterEffect">
                                  <p:stCondLst>
                                    <p:cond delay="0"/>
                                  </p:stCondLst>
                                  <p:childTnLst>
                                    <p:animEffect transition="out" filter="randombar(horizontal)">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par>
                          <p:cTn id="68" fill="hold">
                            <p:stCondLst>
                              <p:cond delay="2000"/>
                            </p:stCondLst>
                            <p:childTnLst>
                              <p:par>
                                <p:cTn id="69" presetID="14" presetClass="exit" presetSubtype="10" fill="hold" nodeType="afterEffect">
                                  <p:stCondLst>
                                    <p:cond delay="0"/>
                                  </p:stCondLst>
                                  <p:childTnLst>
                                    <p:animEffect transition="out" filter="randombar(horizontal)">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2"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9" grpId="0" animBg="1"/>
      <p:bldP spid="19" grpId="1" animBg="1"/>
      <p:bldP spid="19" grpId="2" animBg="1"/>
      <p:bldP spid="42" grpId="0" animBg="1"/>
      <p:bldP spid="42" grpId="1" animBg="1"/>
      <p:bldP spid="42" grpId="2" animBg="1"/>
      <p:bldP spid="43" grpId="0" animBg="1"/>
      <p:bldP spid="43" grpId="1" animBg="1"/>
      <p:bldP spid="43"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dirty="0" smtClean="0"/>
              <a:t>What Is the Orchestration Designer?</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11" name="Slide Number Placeholder 10"/>
          <p:cNvSpPr>
            <a:spLocks noGrp="1"/>
          </p:cNvSpPr>
          <p:nvPr>
            <p:ph type="sldNum" sz="quarter" idx="14"/>
          </p:nvPr>
        </p:nvSpPr>
        <p:spPr/>
        <p:txBody>
          <a:bodyPr/>
          <a:lstStyle/>
          <a:p>
            <a:fld id="{406BA5C3-4A3D-4FA7-8EA0-AB15012EA744}" type="slidenum">
              <a:rPr lang="pt-PT" smtClean="0"/>
              <a:pPr/>
              <a:t>75</a:t>
            </a:fld>
            <a:endParaRPr lang="pt-PT" dirty="0"/>
          </a:p>
        </p:txBody>
      </p:sp>
      <p:pic>
        <p:nvPicPr>
          <p:cNvPr id="15" name="Picture 2"/>
          <p:cNvPicPr>
            <a:picLocks noChangeAspect="1" noChangeArrowheads="1"/>
          </p:cNvPicPr>
          <p:nvPr/>
        </p:nvPicPr>
        <p:blipFill>
          <a:blip r:embed="rId3" cstate="print"/>
          <a:srcRect/>
          <a:stretch>
            <a:fillRect/>
          </a:stretch>
        </p:blipFill>
        <p:spPr bwMode="auto">
          <a:xfrm>
            <a:off x="824946" y="1443974"/>
            <a:ext cx="6643349" cy="5190880"/>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16" name="AutoShape 13"/>
          <p:cNvSpPr>
            <a:spLocks noChangeArrowheads="1"/>
          </p:cNvSpPr>
          <p:nvPr/>
        </p:nvSpPr>
        <p:spPr bwMode="auto">
          <a:xfrm>
            <a:off x="3571753" y="5583698"/>
            <a:ext cx="1149734" cy="339032"/>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r>
              <a:rPr lang="en-US" sz="1400" dirty="0"/>
              <a:t>Process Area</a:t>
            </a:r>
          </a:p>
        </p:txBody>
      </p:sp>
      <p:sp>
        <p:nvSpPr>
          <p:cNvPr id="17" name="AutoShape 14"/>
          <p:cNvSpPr>
            <a:spLocks noChangeArrowheads="1"/>
          </p:cNvSpPr>
          <p:nvPr/>
        </p:nvSpPr>
        <p:spPr bwMode="auto">
          <a:xfrm>
            <a:off x="2033010" y="4724400"/>
            <a:ext cx="728971" cy="55866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r>
              <a:rPr lang="en-US" sz="1400" dirty="0" smtClean="0"/>
              <a:t>Port</a:t>
            </a:r>
          </a:p>
          <a:p>
            <a:pPr algn="ctr"/>
            <a:r>
              <a:rPr lang="en-US" sz="1400" dirty="0" smtClean="0"/>
              <a:t>Surface</a:t>
            </a:r>
            <a:endParaRPr lang="en-US" sz="1400" dirty="0"/>
          </a:p>
        </p:txBody>
      </p:sp>
      <p:sp>
        <p:nvSpPr>
          <p:cNvPr id="18" name="AutoShape 87"/>
          <p:cNvSpPr>
            <a:spLocks noChangeArrowheads="1"/>
          </p:cNvSpPr>
          <p:nvPr/>
        </p:nvSpPr>
        <p:spPr bwMode="auto">
          <a:xfrm>
            <a:off x="457200" y="5922730"/>
            <a:ext cx="1149735" cy="339032"/>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r>
              <a:rPr lang="en-US" sz="1400"/>
              <a:t>Toolbox</a:t>
            </a:r>
          </a:p>
        </p:txBody>
      </p:sp>
      <p:sp>
        <p:nvSpPr>
          <p:cNvPr id="19" name="Freeform 89"/>
          <p:cNvSpPr>
            <a:spLocks/>
          </p:cNvSpPr>
          <p:nvPr/>
        </p:nvSpPr>
        <p:spPr bwMode="auto">
          <a:xfrm rot="14738214">
            <a:off x="2214015" y="3065896"/>
            <a:ext cx="736386" cy="872302"/>
          </a:xfrm>
          <a:custGeom>
            <a:avLst/>
            <a:gdLst/>
            <a:ahLst/>
            <a:cxnLst>
              <a:cxn ang="0">
                <a:pos x="1008" y="25"/>
              </a:cxn>
              <a:cxn ang="0">
                <a:pos x="1022" y="74"/>
              </a:cxn>
              <a:cxn ang="0">
                <a:pos x="1030" y="122"/>
              </a:cxn>
              <a:cxn ang="0">
                <a:pos x="1035" y="169"/>
              </a:cxn>
              <a:cxn ang="0">
                <a:pos x="1036" y="214"/>
              </a:cxn>
              <a:cxn ang="0">
                <a:pos x="1035" y="256"/>
              </a:cxn>
              <a:cxn ang="0">
                <a:pos x="1029" y="298"/>
              </a:cxn>
              <a:cxn ang="0">
                <a:pos x="1020" y="338"/>
              </a:cxn>
              <a:cxn ang="0">
                <a:pos x="1008" y="376"/>
              </a:cxn>
              <a:cxn ang="0">
                <a:pos x="994" y="414"/>
              </a:cxn>
              <a:cxn ang="0">
                <a:pos x="977" y="450"/>
              </a:cxn>
              <a:cxn ang="0">
                <a:pos x="958" y="485"/>
              </a:cxn>
              <a:cxn ang="0">
                <a:pos x="936" y="516"/>
              </a:cxn>
              <a:cxn ang="0">
                <a:pos x="913" y="548"/>
              </a:cxn>
              <a:cxn ang="0">
                <a:pos x="887" y="579"/>
              </a:cxn>
              <a:cxn ang="0">
                <a:pos x="859" y="608"/>
              </a:cxn>
              <a:cxn ang="0">
                <a:pos x="814" y="648"/>
              </a:cxn>
              <a:cxn ang="0">
                <a:pos x="782" y="674"/>
              </a:cxn>
              <a:cxn ang="0">
                <a:pos x="716" y="722"/>
              </a:cxn>
              <a:cxn ang="0">
                <a:pos x="646" y="766"/>
              </a:cxn>
              <a:cxn ang="0">
                <a:pos x="610" y="785"/>
              </a:cxn>
              <a:cxn ang="0">
                <a:pos x="574" y="803"/>
              </a:cxn>
              <a:cxn ang="0">
                <a:pos x="500" y="837"/>
              </a:cxn>
              <a:cxn ang="0">
                <a:pos x="426" y="867"/>
              </a:cxn>
              <a:cxn ang="0">
                <a:pos x="353" y="892"/>
              </a:cxn>
              <a:cxn ang="0">
                <a:pos x="285" y="914"/>
              </a:cxn>
              <a:cxn ang="0">
                <a:pos x="316" y="959"/>
              </a:cxn>
              <a:cxn ang="0">
                <a:pos x="0" y="959"/>
              </a:cxn>
              <a:cxn ang="0">
                <a:pos x="36" y="928"/>
              </a:cxn>
              <a:cxn ang="0">
                <a:pos x="236" y="770"/>
              </a:cxn>
              <a:cxn ang="0">
                <a:pos x="255" y="824"/>
              </a:cxn>
              <a:cxn ang="0">
                <a:pos x="326" y="808"/>
              </a:cxn>
              <a:cxn ang="0">
                <a:pos x="381" y="792"/>
              </a:cxn>
              <a:cxn ang="0">
                <a:pos x="445" y="770"/>
              </a:cxn>
              <a:cxn ang="0">
                <a:pos x="517" y="744"/>
              </a:cxn>
              <a:cxn ang="0">
                <a:pos x="572" y="718"/>
              </a:cxn>
              <a:cxn ang="0">
                <a:pos x="630" y="689"/>
              </a:cxn>
              <a:cxn ang="0">
                <a:pos x="707" y="644"/>
              </a:cxn>
              <a:cxn ang="0">
                <a:pos x="762" y="603"/>
              </a:cxn>
              <a:cxn ang="0">
                <a:pos x="798" y="574"/>
              </a:cxn>
              <a:cxn ang="0">
                <a:pos x="832" y="544"/>
              </a:cxn>
              <a:cxn ang="0">
                <a:pos x="864" y="509"/>
              </a:cxn>
              <a:cxn ang="0">
                <a:pos x="894" y="474"/>
              </a:cxn>
              <a:cxn ang="0">
                <a:pos x="922" y="435"/>
              </a:cxn>
              <a:cxn ang="0">
                <a:pos x="946" y="395"/>
              </a:cxn>
              <a:cxn ang="0">
                <a:pos x="966" y="351"/>
              </a:cxn>
              <a:cxn ang="0">
                <a:pos x="984" y="305"/>
              </a:cxn>
              <a:cxn ang="0">
                <a:pos x="998" y="256"/>
              </a:cxn>
              <a:cxn ang="0">
                <a:pos x="1007" y="205"/>
              </a:cxn>
              <a:cxn ang="0">
                <a:pos x="1011" y="150"/>
              </a:cxn>
              <a:cxn ang="0">
                <a:pos x="1011" y="92"/>
              </a:cxn>
              <a:cxn ang="0">
                <a:pos x="1006" y="32"/>
              </a:cxn>
            </a:cxnLst>
            <a:rect l="0" t="0" r="r" b="b"/>
            <a:pathLst>
              <a:path w="1036" h="959">
                <a:moveTo>
                  <a:pt x="1001" y="0"/>
                </a:moveTo>
                <a:lnTo>
                  <a:pt x="1008" y="25"/>
                </a:lnTo>
                <a:lnTo>
                  <a:pt x="1016" y="50"/>
                </a:lnTo>
                <a:lnTo>
                  <a:pt x="1022" y="74"/>
                </a:lnTo>
                <a:lnTo>
                  <a:pt x="1026" y="99"/>
                </a:lnTo>
                <a:lnTo>
                  <a:pt x="1030" y="122"/>
                </a:lnTo>
                <a:lnTo>
                  <a:pt x="1033" y="145"/>
                </a:lnTo>
                <a:lnTo>
                  <a:pt x="1035" y="169"/>
                </a:lnTo>
                <a:lnTo>
                  <a:pt x="1036" y="192"/>
                </a:lnTo>
                <a:lnTo>
                  <a:pt x="1036" y="214"/>
                </a:lnTo>
                <a:lnTo>
                  <a:pt x="1036" y="235"/>
                </a:lnTo>
                <a:lnTo>
                  <a:pt x="1035" y="256"/>
                </a:lnTo>
                <a:lnTo>
                  <a:pt x="1032" y="277"/>
                </a:lnTo>
                <a:lnTo>
                  <a:pt x="1029" y="298"/>
                </a:lnTo>
                <a:lnTo>
                  <a:pt x="1024" y="318"/>
                </a:lnTo>
                <a:lnTo>
                  <a:pt x="1020" y="338"/>
                </a:lnTo>
                <a:lnTo>
                  <a:pt x="1014" y="357"/>
                </a:lnTo>
                <a:lnTo>
                  <a:pt x="1008" y="376"/>
                </a:lnTo>
                <a:lnTo>
                  <a:pt x="1001" y="395"/>
                </a:lnTo>
                <a:lnTo>
                  <a:pt x="994" y="414"/>
                </a:lnTo>
                <a:lnTo>
                  <a:pt x="987" y="432"/>
                </a:lnTo>
                <a:lnTo>
                  <a:pt x="977" y="450"/>
                </a:lnTo>
                <a:lnTo>
                  <a:pt x="968" y="467"/>
                </a:lnTo>
                <a:lnTo>
                  <a:pt x="958" y="485"/>
                </a:lnTo>
                <a:lnTo>
                  <a:pt x="948" y="501"/>
                </a:lnTo>
                <a:lnTo>
                  <a:pt x="936" y="516"/>
                </a:lnTo>
                <a:lnTo>
                  <a:pt x="924" y="532"/>
                </a:lnTo>
                <a:lnTo>
                  <a:pt x="913" y="548"/>
                </a:lnTo>
                <a:lnTo>
                  <a:pt x="900" y="564"/>
                </a:lnTo>
                <a:lnTo>
                  <a:pt x="887" y="579"/>
                </a:lnTo>
                <a:lnTo>
                  <a:pt x="872" y="593"/>
                </a:lnTo>
                <a:lnTo>
                  <a:pt x="859" y="608"/>
                </a:lnTo>
                <a:lnTo>
                  <a:pt x="845" y="622"/>
                </a:lnTo>
                <a:lnTo>
                  <a:pt x="814" y="648"/>
                </a:lnTo>
                <a:lnTo>
                  <a:pt x="798" y="661"/>
                </a:lnTo>
                <a:lnTo>
                  <a:pt x="782" y="674"/>
                </a:lnTo>
                <a:lnTo>
                  <a:pt x="750" y="699"/>
                </a:lnTo>
                <a:lnTo>
                  <a:pt x="716" y="722"/>
                </a:lnTo>
                <a:lnTo>
                  <a:pt x="681" y="744"/>
                </a:lnTo>
                <a:lnTo>
                  <a:pt x="646" y="766"/>
                </a:lnTo>
                <a:lnTo>
                  <a:pt x="627" y="776"/>
                </a:lnTo>
                <a:lnTo>
                  <a:pt x="610" y="785"/>
                </a:lnTo>
                <a:lnTo>
                  <a:pt x="591" y="795"/>
                </a:lnTo>
                <a:lnTo>
                  <a:pt x="574" y="803"/>
                </a:lnTo>
                <a:lnTo>
                  <a:pt x="536" y="821"/>
                </a:lnTo>
                <a:lnTo>
                  <a:pt x="500" y="837"/>
                </a:lnTo>
                <a:lnTo>
                  <a:pt x="462" y="853"/>
                </a:lnTo>
                <a:lnTo>
                  <a:pt x="426" y="867"/>
                </a:lnTo>
                <a:lnTo>
                  <a:pt x="390" y="880"/>
                </a:lnTo>
                <a:lnTo>
                  <a:pt x="353" y="892"/>
                </a:lnTo>
                <a:lnTo>
                  <a:pt x="319" y="903"/>
                </a:lnTo>
                <a:lnTo>
                  <a:pt x="285" y="914"/>
                </a:lnTo>
                <a:lnTo>
                  <a:pt x="300" y="935"/>
                </a:lnTo>
                <a:lnTo>
                  <a:pt x="316" y="959"/>
                </a:lnTo>
                <a:lnTo>
                  <a:pt x="158" y="959"/>
                </a:lnTo>
                <a:lnTo>
                  <a:pt x="0" y="959"/>
                </a:lnTo>
                <a:lnTo>
                  <a:pt x="10" y="950"/>
                </a:lnTo>
                <a:lnTo>
                  <a:pt x="36" y="928"/>
                </a:lnTo>
                <a:lnTo>
                  <a:pt x="117" y="864"/>
                </a:lnTo>
                <a:lnTo>
                  <a:pt x="236" y="770"/>
                </a:lnTo>
                <a:lnTo>
                  <a:pt x="246" y="825"/>
                </a:lnTo>
                <a:lnTo>
                  <a:pt x="255" y="824"/>
                </a:lnTo>
                <a:lnTo>
                  <a:pt x="284" y="818"/>
                </a:lnTo>
                <a:lnTo>
                  <a:pt x="326" y="808"/>
                </a:lnTo>
                <a:lnTo>
                  <a:pt x="352" y="801"/>
                </a:lnTo>
                <a:lnTo>
                  <a:pt x="381" y="792"/>
                </a:lnTo>
                <a:lnTo>
                  <a:pt x="411" y="782"/>
                </a:lnTo>
                <a:lnTo>
                  <a:pt x="445" y="770"/>
                </a:lnTo>
                <a:lnTo>
                  <a:pt x="479" y="759"/>
                </a:lnTo>
                <a:lnTo>
                  <a:pt x="517" y="744"/>
                </a:lnTo>
                <a:lnTo>
                  <a:pt x="553" y="727"/>
                </a:lnTo>
                <a:lnTo>
                  <a:pt x="572" y="718"/>
                </a:lnTo>
                <a:lnTo>
                  <a:pt x="592" y="709"/>
                </a:lnTo>
                <a:lnTo>
                  <a:pt x="630" y="689"/>
                </a:lnTo>
                <a:lnTo>
                  <a:pt x="668" y="667"/>
                </a:lnTo>
                <a:lnTo>
                  <a:pt x="707" y="644"/>
                </a:lnTo>
                <a:lnTo>
                  <a:pt x="743" y="618"/>
                </a:lnTo>
                <a:lnTo>
                  <a:pt x="762" y="603"/>
                </a:lnTo>
                <a:lnTo>
                  <a:pt x="779" y="589"/>
                </a:lnTo>
                <a:lnTo>
                  <a:pt x="798" y="574"/>
                </a:lnTo>
                <a:lnTo>
                  <a:pt x="814" y="560"/>
                </a:lnTo>
                <a:lnTo>
                  <a:pt x="832" y="544"/>
                </a:lnTo>
                <a:lnTo>
                  <a:pt x="848" y="527"/>
                </a:lnTo>
                <a:lnTo>
                  <a:pt x="864" y="509"/>
                </a:lnTo>
                <a:lnTo>
                  <a:pt x="879" y="492"/>
                </a:lnTo>
                <a:lnTo>
                  <a:pt x="894" y="474"/>
                </a:lnTo>
                <a:lnTo>
                  <a:pt x="908" y="456"/>
                </a:lnTo>
                <a:lnTo>
                  <a:pt x="922" y="435"/>
                </a:lnTo>
                <a:lnTo>
                  <a:pt x="933" y="415"/>
                </a:lnTo>
                <a:lnTo>
                  <a:pt x="946" y="395"/>
                </a:lnTo>
                <a:lnTo>
                  <a:pt x="956" y="373"/>
                </a:lnTo>
                <a:lnTo>
                  <a:pt x="966" y="351"/>
                </a:lnTo>
                <a:lnTo>
                  <a:pt x="977" y="328"/>
                </a:lnTo>
                <a:lnTo>
                  <a:pt x="984" y="305"/>
                </a:lnTo>
                <a:lnTo>
                  <a:pt x="991" y="280"/>
                </a:lnTo>
                <a:lnTo>
                  <a:pt x="998" y="256"/>
                </a:lnTo>
                <a:lnTo>
                  <a:pt x="1003" y="231"/>
                </a:lnTo>
                <a:lnTo>
                  <a:pt x="1007" y="205"/>
                </a:lnTo>
                <a:lnTo>
                  <a:pt x="1010" y="177"/>
                </a:lnTo>
                <a:lnTo>
                  <a:pt x="1011" y="150"/>
                </a:lnTo>
                <a:lnTo>
                  <a:pt x="1013" y="121"/>
                </a:lnTo>
                <a:lnTo>
                  <a:pt x="1011" y="92"/>
                </a:lnTo>
                <a:lnTo>
                  <a:pt x="1008" y="63"/>
                </a:lnTo>
                <a:lnTo>
                  <a:pt x="1006" y="32"/>
                </a:lnTo>
                <a:lnTo>
                  <a:pt x="1001" y="0"/>
                </a:lnTo>
                <a:close/>
              </a:path>
            </a:pathLst>
          </a:custGeom>
          <a:solidFill>
            <a:srgbClr val="FF0000">
              <a:alpha val="75000"/>
            </a:srgbClr>
          </a:solidFill>
          <a:ln w="9525">
            <a:noFill/>
            <a:round/>
            <a:headEnd/>
            <a:tailEnd/>
          </a:ln>
        </p:spPr>
        <p:txBody>
          <a:bodyPr/>
          <a:lstStyle/>
          <a:p>
            <a:endParaRPr lang="en-US"/>
          </a:p>
        </p:txBody>
      </p:sp>
      <p:sp>
        <p:nvSpPr>
          <p:cNvPr id="20" name="AutoShape 14"/>
          <p:cNvSpPr>
            <a:spLocks noChangeArrowheads="1"/>
          </p:cNvSpPr>
          <p:nvPr/>
        </p:nvSpPr>
        <p:spPr bwMode="auto">
          <a:xfrm>
            <a:off x="5367029" y="4727330"/>
            <a:ext cx="728971" cy="55866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lIns="45720" rIns="45720" anchor="ctr"/>
          <a:lstStyle/>
          <a:p>
            <a:pPr algn="ctr"/>
            <a:r>
              <a:rPr lang="en-US" sz="1400" dirty="0" smtClean="0"/>
              <a:t>Port</a:t>
            </a:r>
          </a:p>
          <a:p>
            <a:pPr algn="ctr"/>
            <a:r>
              <a:rPr lang="en-US" sz="1400" dirty="0" smtClean="0"/>
              <a:t>Surface</a:t>
            </a:r>
            <a:endParaRPr lang="en-US" sz="1400" dirty="0"/>
          </a:p>
        </p:txBody>
      </p:sp>
      <p:sp>
        <p:nvSpPr>
          <p:cNvPr id="21" name="AutoShape 87"/>
          <p:cNvSpPr>
            <a:spLocks noChangeArrowheads="1"/>
          </p:cNvSpPr>
          <p:nvPr/>
        </p:nvSpPr>
        <p:spPr bwMode="auto">
          <a:xfrm>
            <a:off x="7163964" y="2105558"/>
            <a:ext cx="1137144" cy="470595"/>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wrap="square" lIns="45720" rIns="45720" anchor="ctr">
            <a:spAutoFit/>
          </a:bodyPr>
          <a:lstStyle/>
          <a:p>
            <a:pPr algn="ctr"/>
            <a:r>
              <a:rPr lang="en-US" sz="1200" dirty="0" smtClean="0"/>
              <a:t>Orchestration View</a:t>
            </a:r>
            <a:endParaRPr lang="en-US" sz="1200" dirty="0"/>
          </a:p>
        </p:txBody>
      </p:sp>
      <p:sp>
        <p:nvSpPr>
          <p:cNvPr id="22" name="AutoShape 87"/>
          <p:cNvSpPr>
            <a:spLocks noChangeArrowheads="1"/>
          </p:cNvSpPr>
          <p:nvPr/>
        </p:nvSpPr>
        <p:spPr bwMode="auto">
          <a:xfrm>
            <a:off x="7213996" y="5443237"/>
            <a:ext cx="1087112" cy="313730"/>
          </a:xfrm>
          <a:prstGeom prst="roundRect">
            <a:avLst>
              <a:gd name="adj" fmla="val 4167"/>
            </a:avLst>
          </a:prstGeom>
          <a:gradFill rotWithShape="1">
            <a:gsLst>
              <a:gs pos="0">
                <a:srgbClr val="D5D69C"/>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wrap="square" lIns="45720" rIns="45720" anchor="ctr">
            <a:spAutoFit/>
          </a:bodyPr>
          <a:lstStyle/>
          <a:p>
            <a:pPr algn="ctr"/>
            <a:r>
              <a:rPr lang="en-US" sz="1400" dirty="0" smtClean="0"/>
              <a:t>Properties</a:t>
            </a:r>
            <a:endParaRPr lang="en-US" sz="1400" dirty="0"/>
          </a:p>
        </p:txBody>
      </p:sp>
    </p:spTree>
    <p:extLst>
      <p:ext uri="{BB962C8B-B14F-4D97-AF65-F5344CB8AC3E}">
        <p14:creationId xmlns:p14="http://schemas.microsoft.com/office/powerpoint/2010/main" val="21723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BizTalk Adapters</a:t>
            </a:r>
          </a:p>
        </p:txBody>
      </p:sp>
      <p:sp>
        <p:nvSpPr>
          <p:cNvPr id="11" name="Subtitle 10"/>
          <p:cNvSpPr>
            <a:spLocks noGrp="1"/>
          </p:cNvSpPr>
          <p:nvPr>
            <p:ph type="subTitle" idx="1"/>
          </p:nvPr>
        </p:nvSpPr>
        <p:spPr/>
        <p:txBody>
          <a:bodyPr/>
          <a:lstStyle/>
          <a:p>
            <a:r>
              <a:rPr lang="en-US" dirty="0"/>
              <a:t>Lesson </a:t>
            </a:r>
            <a:r>
              <a:rPr lang="en-US" dirty="0" smtClean="0"/>
              <a:t>1</a:t>
            </a:r>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76</a:t>
            </a:fld>
            <a:endParaRPr lang="pt-PT" dirty="0"/>
          </a:p>
        </p:txBody>
      </p:sp>
    </p:spTree>
    <p:extLst>
      <p:ext uri="{BB962C8B-B14F-4D97-AF65-F5344CB8AC3E}">
        <p14:creationId xmlns:p14="http://schemas.microsoft.com/office/powerpoint/2010/main" val="1966418263"/>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smtClean="0"/>
              <a:t>What Is an Adapter? </a:t>
            </a:r>
            <a:endParaRPr lang="en-US" dirty="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77</a:t>
            </a:fld>
            <a:endParaRPr lang="pt-PT" dirty="0"/>
          </a:p>
        </p:txBody>
      </p:sp>
      <p:sp>
        <p:nvSpPr>
          <p:cNvPr id="10" name="AutoShape 8"/>
          <p:cNvSpPr>
            <a:spLocks noChangeArrowheads="1"/>
          </p:cNvSpPr>
          <p:nvPr/>
        </p:nvSpPr>
        <p:spPr bwMode="auto">
          <a:xfrm>
            <a:off x="990600" y="2105692"/>
            <a:ext cx="7035800" cy="3075908"/>
          </a:xfrm>
          <a:prstGeom prst="roundRect">
            <a:avLst>
              <a:gd name="adj" fmla="val 3595"/>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Adapters</a:t>
            </a:r>
          </a:p>
        </p:txBody>
      </p:sp>
      <p:sp>
        <p:nvSpPr>
          <p:cNvPr id="11" name="AutoShape 13"/>
          <p:cNvSpPr>
            <a:spLocks noChangeArrowheads="1"/>
          </p:cNvSpPr>
          <p:nvPr/>
        </p:nvSpPr>
        <p:spPr bwMode="auto">
          <a:xfrm>
            <a:off x="1219200" y="2667000"/>
            <a:ext cx="6578600" cy="2200132"/>
          </a:xfrm>
          <a:prstGeom prst="roundRect">
            <a:avLst>
              <a:gd name="adj" fmla="val 3165"/>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lIns="100584"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dirty="0"/>
              <a:t>.NET or COM software components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Connect BizTalk to specific applications and systems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Can use standard protocols (HTTP, FTP, POP3)</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Can use proprietary communication mechanisms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Support one-way or two-way communications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Add metadata to data stream of received messages</a:t>
            </a:r>
          </a:p>
        </p:txBody>
      </p:sp>
    </p:spTree>
    <p:extLst>
      <p:ext uri="{BB962C8B-B14F-4D97-AF65-F5344CB8AC3E}">
        <p14:creationId xmlns:p14="http://schemas.microsoft.com/office/powerpoint/2010/main" val="125015407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smtClean="0"/>
              <a:t>Sources of Adapters</a:t>
            </a:r>
            <a:endParaRPr lang="en-US" dirty="0"/>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78</a:t>
            </a:fld>
            <a:endParaRPr lang="pt-PT" dirty="0"/>
          </a:p>
        </p:txBody>
      </p:sp>
      <p:sp>
        <p:nvSpPr>
          <p:cNvPr id="9" name="AutoShape 7"/>
          <p:cNvSpPr>
            <a:spLocks noChangeArrowheads="1"/>
          </p:cNvSpPr>
          <p:nvPr/>
        </p:nvSpPr>
        <p:spPr bwMode="auto">
          <a:xfrm>
            <a:off x="990600" y="2209800"/>
            <a:ext cx="7035800" cy="2424323"/>
          </a:xfrm>
          <a:prstGeom prst="roundRect">
            <a:avLst>
              <a:gd name="adj" fmla="val 4803"/>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Adapter Sources </a:t>
            </a:r>
          </a:p>
        </p:txBody>
      </p:sp>
      <p:sp>
        <p:nvSpPr>
          <p:cNvPr id="10" name="AutoShape 8"/>
          <p:cNvSpPr>
            <a:spLocks noChangeArrowheads="1"/>
          </p:cNvSpPr>
          <p:nvPr/>
        </p:nvSpPr>
        <p:spPr bwMode="auto">
          <a:xfrm>
            <a:off x="1219200" y="2729123"/>
            <a:ext cx="6578600" cy="1527864"/>
          </a:xfrm>
          <a:prstGeom prst="roundRect">
            <a:avLst>
              <a:gd name="adj" fmla="val 462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Standard BizTalk Server </a:t>
            </a:r>
            <a:r>
              <a:rPr lang="en-US" sz="1600" smtClean="0"/>
              <a:t>2010 </a:t>
            </a:r>
            <a:r>
              <a:rPr lang="en-US" sz="1600"/>
              <a:t>adapters</a:t>
            </a:r>
          </a:p>
          <a:p>
            <a:pPr marL="231775" indent="-231775" algn="l">
              <a:lnSpc>
                <a:spcPct val="90000"/>
              </a:lnSpc>
              <a:spcBef>
                <a:spcPct val="40000"/>
              </a:spcBef>
              <a:buClr>
                <a:srgbClr val="8DACD0"/>
              </a:buClr>
              <a:buSzPct val="80000"/>
              <a:buFont typeface="Wingdings" pitchFamily="2" charset="2"/>
              <a:buBlip>
                <a:blip r:embed="rId3"/>
              </a:buBlip>
            </a:pPr>
            <a:r>
              <a:rPr lang="en-US" sz="1600"/>
              <a:t>Microsoft add-on adapters</a:t>
            </a:r>
          </a:p>
          <a:p>
            <a:pPr marL="231775" indent="-231775" algn="l">
              <a:lnSpc>
                <a:spcPct val="90000"/>
              </a:lnSpc>
              <a:spcBef>
                <a:spcPct val="40000"/>
              </a:spcBef>
              <a:buClr>
                <a:srgbClr val="8DACD0"/>
              </a:buClr>
              <a:buSzPct val="80000"/>
              <a:buFont typeface="Wingdings" pitchFamily="2" charset="2"/>
              <a:buBlip>
                <a:blip r:embed="rId3"/>
              </a:buBlip>
            </a:pPr>
            <a:r>
              <a:rPr lang="en-US" sz="1600"/>
              <a:t>Third-party adapters</a:t>
            </a:r>
          </a:p>
          <a:p>
            <a:pPr marL="231775" indent="-231775" algn="l">
              <a:lnSpc>
                <a:spcPct val="90000"/>
              </a:lnSpc>
              <a:spcBef>
                <a:spcPct val="40000"/>
              </a:spcBef>
              <a:buClr>
                <a:srgbClr val="8DACD0"/>
              </a:buClr>
              <a:buSzPct val="80000"/>
              <a:buFont typeface="Wingdings" pitchFamily="2" charset="2"/>
              <a:buBlip>
                <a:blip r:embed="rId3"/>
              </a:buBlip>
            </a:pPr>
            <a:r>
              <a:rPr lang="en-US" sz="1600"/>
              <a:t>Custom adapters</a:t>
            </a:r>
          </a:p>
        </p:txBody>
      </p:sp>
      <p:sp>
        <p:nvSpPr>
          <p:cNvPr id="11" name="Rectangle 10"/>
          <p:cNvSpPr/>
          <p:nvPr/>
        </p:nvSpPr>
        <p:spPr>
          <a:xfrm>
            <a:off x="76200" y="5181362"/>
            <a:ext cx="7315200" cy="1600438"/>
          </a:xfrm>
          <a:prstGeom prst="rect">
            <a:avLst/>
          </a:prstGeom>
        </p:spPr>
        <p:txBody>
          <a:bodyPr wrap="square">
            <a:spAutoFit/>
          </a:bodyPr>
          <a:lstStyle/>
          <a:p>
            <a:r>
              <a:rPr lang="en-US" sz="1400" b="1" dirty="0"/>
              <a:t>List of Custom Adapters: </a:t>
            </a:r>
            <a:r>
              <a:rPr lang="en-US" sz="1400" u="sng" dirty="0">
                <a:hlinkClick r:id="rId4"/>
              </a:rPr>
              <a:t>http://social.technet.microsoft.com/wiki/contents/articles/12824.biztalk-server-list-of-custom-adapters.aspx</a:t>
            </a:r>
            <a:endParaRPr lang="pt-PT" sz="1400" dirty="0"/>
          </a:p>
          <a:p>
            <a:r>
              <a:rPr lang="en-US" sz="1400" dirty="0"/>
              <a:t> </a:t>
            </a:r>
            <a:endParaRPr lang="pt-PT" sz="1400" dirty="0"/>
          </a:p>
          <a:p>
            <a:r>
              <a:rPr lang="en-US" sz="1400" b="1" dirty="0"/>
              <a:t>List of Third-Party Adapters: </a:t>
            </a:r>
            <a:r>
              <a:rPr lang="en-US" sz="1400" u="sng" dirty="0">
                <a:hlinkClick r:id="rId5"/>
              </a:rPr>
              <a:t>http://social.technet.microsoft.com/wiki/contents/articles/12956.biztalk-server-list-of-third-party-adapters.aspx</a:t>
            </a:r>
            <a:endParaRPr lang="pt-PT" sz="1400" dirty="0"/>
          </a:p>
        </p:txBody>
      </p:sp>
    </p:spTree>
    <p:extLst>
      <p:ext uri="{BB962C8B-B14F-4D97-AF65-F5344CB8AC3E}">
        <p14:creationId xmlns:p14="http://schemas.microsoft.com/office/powerpoint/2010/main" val="62977062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859" y="1684475"/>
            <a:ext cx="2838741" cy="4770577"/>
          </a:xfrm>
        </p:spPr>
        <p:txBody>
          <a:bodyPr>
            <a:normAutofit lnSpcReduction="10000"/>
          </a:bodyPr>
          <a:lstStyle/>
          <a:p>
            <a:pPr defTabSz="684599"/>
            <a:r>
              <a:rPr lang="en-US" b="1" dirty="0">
                <a:gradFill>
                  <a:gsLst>
                    <a:gs pos="0">
                      <a:prstClr val="black"/>
                    </a:gs>
                    <a:gs pos="86000">
                      <a:prstClr val="black"/>
                    </a:gs>
                  </a:gsLst>
                  <a:lin ang="5400000" scaled="0"/>
                </a:gradFill>
              </a:rPr>
              <a:t>Core Adapters</a:t>
            </a:r>
          </a:p>
          <a:p>
            <a:pPr marL="653041" lvl="1" indent="-356535" defTabSz="684599"/>
            <a:r>
              <a:rPr lang="en-US" sz="1900" dirty="0">
                <a:gradFill>
                  <a:gsLst>
                    <a:gs pos="0">
                      <a:prstClr val="black"/>
                    </a:gs>
                    <a:gs pos="86000">
                      <a:prstClr val="black"/>
                    </a:gs>
                  </a:gsLst>
                  <a:lin ang="5400000" scaled="0"/>
                </a:gradFill>
              </a:rPr>
              <a:t>FILE</a:t>
            </a:r>
          </a:p>
          <a:p>
            <a:pPr marL="653041" lvl="1" indent="-356535" defTabSz="684599"/>
            <a:r>
              <a:rPr lang="en-US" sz="1900" dirty="0">
                <a:gradFill>
                  <a:gsLst>
                    <a:gs pos="0">
                      <a:prstClr val="black"/>
                    </a:gs>
                    <a:gs pos="86000">
                      <a:prstClr val="black"/>
                    </a:gs>
                  </a:gsLst>
                  <a:lin ang="5400000" scaled="0"/>
                </a:gradFill>
              </a:rPr>
              <a:t>FTP</a:t>
            </a:r>
          </a:p>
          <a:p>
            <a:pPr marL="653041" lvl="1" indent="-356535" defTabSz="684599"/>
            <a:r>
              <a:rPr lang="en-US" sz="1900" dirty="0">
                <a:gradFill>
                  <a:gsLst>
                    <a:gs pos="0">
                      <a:prstClr val="black"/>
                    </a:gs>
                    <a:gs pos="86000">
                      <a:prstClr val="black"/>
                    </a:gs>
                  </a:gsLst>
                  <a:lin ang="5400000" scaled="0"/>
                </a:gradFill>
              </a:rPr>
              <a:t>SFTP</a:t>
            </a:r>
          </a:p>
          <a:p>
            <a:pPr marL="653041" lvl="1" indent="-356535" defTabSz="684599"/>
            <a:r>
              <a:rPr lang="en-US" sz="1900" dirty="0">
                <a:gradFill>
                  <a:gsLst>
                    <a:gs pos="0">
                      <a:prstClr val="black"/>
                    </a:gs>
                    <a:gs pos="86000">
                      <a:prstClr val="black"/>
                    </a:gs>
                  </a:gsLst>
                  <a:lin ang="5400000" scaled="0"/>
                </a:gradFill>
              </a:rPr>
              <a:t>MQ</a:t>
            </a:r>
          </a:p>
          <a:p>
            <a:pPr marL="653041" lvl="1" indent="-356535" defTabSz="684599"/>
            <a:r>
              <a:rPr lang="en-US" sz="1900" dirty="0">
                <a:gradFill>
                  <a:gsLst>
                    <a:gs pos="0">
                      <a:prstClr val="black"/>
                    </a:gs>
                    <a:gs pos="86000">
                      <a:prstClr val="black"/>
                    </a:gs>
                  </a:gsLst>
                  <a:lin ang="5400000" scaled="0"/>
                </a:gradFill>
              </a:rPr>
              <a:t>SOAP</a:t>
            </a:r>
          </a:p>
          <a:p>
            <a:pPr marL="653041" lvl="1" indent="-356535" defTabSz="684599"/>
            <a:r>
              <a:rPr lang="en-US" sz="1900" dirty="0">
                <a:gradFill>
                  <a:gsLst>
                    <a:gs pos="0">
                      <a:prstClr val="black"/>
                    </a:gs>
                    <a:gs pos="86000">
                      <a:prstClr val="black"/>
                    </a:gs>
                  </a:gsLst>
                  <a:lin ang="5400000" scaled="0"/>
                </a:gradFill>
              </a:rPr>
              <a:t>MSMQ</a:t>
            </a:r>
          </a:p>
          <a:p>
            <a:pPr marL="653041" lvl="1" indent="-356535" defTabSz="684599"/>
            <a:r>
              <a:rPr lang="en-US" sz="1900" dirty="0">
                <a:gradFill>
                  <a:gsLst>
                    <a:gs pos="0">
                      <a:prstClr val="black"/>
                    </a:gs>
                    <a:gs pos="86000">
                      <a:prstClr val="black"/>
                    </a:gs>
                  </a:gsLst>
                  <a:lin ang="5400000" scaled="0"/>
                </a:gradFill>
              </a:rPr>
              <a:t>SMTP</a:t>
            </a:r>
          </a:p>
          <a:p>
            <a:pPr marL="653041" lvl="1" indent="-356535" defTabSz="684599"/>
            <a:r>
              <a:rPr lang="en-US" sz="1900" dirty="0">
                <a:gradFill>
                  <a:gsLst>
                    <a:gs pos="0">
                      <a:prstClr val="black"/>
                    </a:gs>
                    <a:gs pos="86000">
                      <a:prstClr val="black"/>
                    </a:gs>
                  </a:gsLst>
                  <a:lin ang="5400000" scaled="0"/>
                </a:gradFill>
              </a:rPr>
              <a:t>POP3</a:t>
            </a:r>
          </a:p>
          <a:p>
            <a:pPr marL="653041" lvl="1" indent="-356535" defTabSz="684599"/>
            <a:r>
              <a:rPr lang="en-US" sz="1900" dirty="0">
                <a:gradFill>
                  <a:gsLst>
                    <a:gs pos="0">
                      <a:prstClr val="black"/>
                    </a:gs>
                    <a:gs pos="86000">
                      <a:prstClr val="black"/>
                    </a:gs>
                  </a:gsLst>
                  <a:lin ang="5400000" scaled="0"/>
                </a:gradFill>
              </a:rPr>
              <a:t>...</a:t>
            </a:r>
            <a:r>
              <a:rPr lang="en-US" sz="1900" dirty="0" err="1">
                <a:gradFill>
                  <a:gsLst>
                    <a:gs pos="0">
                      <a:prstClr val="black"/>
                    </a:gs>
                    <a:gs pos="86000">
                      <a:prstClr val="black"/>
                    </a:gs>
                  </a:gsLst>
                  <a:lin ang="5400000" scaled="0"/>
                </a:gradFill>
              </a:rPr>
              <a:t>etc</a:t>
            </a:r>
            <a:endParaRPr lang="en-US" sz="1900" dirty="0">
              <a:gradFill>
                <a:gsLst>
                  <a:gs pos="0">
                    <a:prstClr val="black"/>
                  </a:gs>
                  <a:gs pos="86000">
                    <a:prstClr val="black"/>
                  </a:gs>
                </a:gsLst>
                <a:lin ang="5400000" scaled="0"/>
              </a:gradFill>
            </a:endParaRPr>
          </a:p>
        </p:txBody>
      </p:sp>
      <p:sp>
        <p:nvSpPr>
          <p:cNvPr id="351234" name="Rectangle 2"/>
          <p:cNvSpPr>
            <a:spLocks noGrp="1" noChangeArrowheads="1"/>
          </p:cNvSpPr>
          <p:nvPr>
            <p:ph type="title"/>
          </p:nvPr>
        </p:nvSpPr>
        <p:spPr/>
        <p:txBody>
          <a:bodyPr/>
          <a:lstStyle/>
          <a:p>
            <a:r>
              <a:rPr lang="en-US" dirty="0"/>
              <a:t>BizTalk 2010 – Adapters</a:t>
            </a:r>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79</a:t>
            </a:fld>
            <a:endParaRPr lang="pt-PT" dirty="0"/>
          </a:p>
        </p:txBody>
      </p:sp>
      <p:sp>
        <p:nvSpPr>
          <p:cNvPr id="11" name="TextBox 10"/>
          <p:cNvSpPr txBox="1"/>
          <p:nvPr/>
        </p:nvSpPr>
        <p:spPr>
          <a:xfrm>
            <a:off x="3085721" y="1684475"/>
            <a:ext cx="3961271" cy="3711785"/>
          </a:xfrm>
          <a:prstGeom prst="rect">
            <a:avLst/>
          </a:prstGeom>
          <a:noFill/>
        </p:spPr>
        <p:txBody>
          <a:bodyPr wrap="square" lIns="0" tIns="0" rIns="0" bIns="0" rtlCol="0">
            <a:spAutoFit/>
          </a:bodyPr>
          <a:lstStyle/>
          <a:p>
            <a:pPr marL="345327" indent="-345327" defTabSz="684599">
              <a:lnSpc>
                <a:spcPct val="150000"/>
              </a:lnSpc>
              <a:spcBef>
                <a:spcPct val="20000"/>
              </a:spcBef>
              <a:buClr>
                <a:schemeClr val="accent4"/>
              </a:buClr>
              <a:buSzPct val="90000"/>
              <a:buFont typeface="Arial" pitchFamily="34" charset="0"/>
              <a:buChar char="•"/>
            </a:pPr>
            <a:r>
              <a:rPr lang="en-US" b="1" dirty="0">
                <a:gradFill>
                  <a:gsLst>
                    <a:gs pos="0">
                      <a:prstClr val="black"/>
                    </a:gs>
                    <a:gs pos="86000">
                      <a:prstClr val="black"/>
                    </a:gs>
                  </a:gsLst>
                  <a:lin ang="5400000" scaled="0"/>
                </a:gradFill>
                <a:latin typeface="Segoe UI (Body)"/>
              </a:rPr>
              <a:t>WCF Adapters</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WCF-BasicHttp</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WCF-WsHttp</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WCF-NetTcp</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WCF-NetNamedPipe</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WCF-NetMsmq</a:t>
            </a:r>
          </a:p>
          <a:p>
            <a:pPr marL="802527" lvl="1" indent="-345327" defTabSz="684599">
              <a:lnSpc>
                <a:spcPct val="150000"/>
              </a:lnSpc>
              <a:spcBef>
                <a:spcPct val="20000"/>
              </a:spcBef>
              <a:buClr>
                <a:schemeClr val="accent4"/>
              </a:buClr>
              <a:buSzPct val="90000"/>
              <a:buFont typeface="Arial" pitchFamily="34" charset="0"/>
              <a:buChar char="•"/>
            </a:pPr>
            <a:endParaRPr lang="en-US" dirty="0">
              <a:gradFill>
                <a:gsLst>
                  <a:gs pos="0">
                    <a:prstClr val="black"/>
                  </a:gs>
                  <a:gs pos="86000">
                    <a:prstClr val="black"/>
                  </a:gs>
                </a:gsLst>
                <a:lin ang="5400000" scaled="0"/>
              </a:gradFill>
              <a:latin typeface="Segoe UI (Body)"/>
            </a:endParaRPr>
          </a:p>
          <a:p>
            <a:pPr marL="802527" lvl="1" indent="-345327" defTabSz="684599">
              <a:lnSpc>
                <a:spcPct val="150000"/>
              </a:lnSpc>
              <a:spcBef>
                <a:spcPct val="20000"/>
              </a:spcBef>
              <a:buClr>
                <a:schemeClr val="accent4"/>
              </a:buClr>
              <a:buSzPct val="90000"/>
              <a:buFont typeface="Arial" pitchFamily="34" charset="0"/>
              <a:buChar char="•"/>
            </a:pPr>
            <a:r>
              <a:rPr lang="en-US" dirty="0" smtClean="0">
                <a:gradFill>
                  <a:gsLst>
                    <a:gs pos="0">
                      <a:prstClr val="black"/>
                    </a:gs>
                    <a:gs pos="86000">
                      <a:prstClr val="black"/>
                    </a:gs>
                  </a:gsLst>
                  <a:lin ang="5400000" scaled="0"/>
                </a:gradFill>
                <a:latin typeface="Segoe UI (Body)"/>
              </a:rPr>
              <a:t>WCF-Custom</a:t>
            </a:r>
            <a:endParaRPr lang="en-US" dirty="0">
              <a:gradFill>
                <a:gsLst>
                  <a:gs pos="0">
                    <a:prstClr val="black"/>
                  </a:gs>
                  <a:gs pos="86000">
                    <a:prstClr val="black"/>
                  </a:gs>
                </a:gsLst>
                <a:lin ang="5400000" scaled="0"/>
              </a:gradFill>
              <a:latin typeface="Segoe UI (Body)"/>
            </a:endParaRPr>
          </a:p>
        </p:txBody>
      </p:sp>
      <p:sp>
        <p:nvSpPr>
          <p:cNvPr id="12" name="TextBox 11"/>
          <p:cNvSpPr txBox="1"/>
          <p:nvPr/>
        </p:nvSpPr>
        <p:spPr>
          <a:xfrm>
            <a:off x="6477000" y="1684475"/>
            <a:ext cx="2015936" cy="2718693"/>
          </a:xfrm>
          <a:prstGeom prst="rect">
            <a:avLst/>
          </a:prstGeom>
          <a:noFill/>
        </p:spPr>
        <p:txBody>
          <a:bodyPr wrap="none" lIns="0" tIns="0" rIns="0" bIns="0" rtlCol="0">
            <a:spAutoFit/>
          </a:bodyPr>
          <a:lstStyle/>
          <a:p>
            <a:pPr marL="345327" indent="-345327" defTabSz="684599">
              <a:lnSpc>
                <a:spcPct val="150000"/>
              </a:lnSpc>
              <a:spcBef>
                <a:spcPct val="20000"/>
              </a:spcBef>
              <a:buClr>
                <a:schemeClr val="accent4"/>
              </a:buClr>
              <a:buSzPct val="90000"/>
              <a:buFont typeface="Arial" pitchFamily="34" charset="0"/>
              <a:buChar char="•"/>
            </a:pPr>
            <a:r>
              <a:rPr lang="en-US" b="1" dirty="0">
                <a:gradFill>
                  <a:gsLst>
                    <a:gs pos="0">
                      <a:prstClr val="black"/>
                    </a:gs>
                    <a:gs pos="86000">
                      <a:prstClr val="black"/>
                    </a:gs>
                  </a:gsLst>
                  <a:lin ang="5400000" scaled="0"/>
                </a:gradFill>
                <a:latin typeface="Segoe UI (Body)"/>
              </a:rPr>
              <a:t>LOB Adapters</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SQL Server</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Oracle DB</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Oracle EBS</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Siebel</a:t>
            </a:r>
          </a:p>
          <a:p>
            <a:pPr marL="802527" lvl="1" indent="-345327" defTabSz="684599">
              <a:lnSpc>
                <a:spcPct val="150000"/>
              </a:lnSpc>
              <a:spcBef>
                <a:spcPct val="20000"/>
              </a:spcBef>
              <a:buClr>
                <a:schemeClr val="accent4"/>
              </a:buClr>
              <a:buSzPct val="90000"/>
              <a:buFont typeface="Arial" pitchFamily="34" charset="0"/>
              <a:buChar char="•"/>
            </a:pPr>
            <a:r>
              <a:rPr lang="en-US" dirty="0">
                <a:gradFill>
                  <a:gsLst>
                    <a:gs pos="0">
                      <a:prstClr val="black"/>
                    </a:gs>
                    <a:gs pos="86000">
                      <a:prstClr val="black"/>
                    </a:gs>
                  </a:gsLst>
                  <a:lin ang="5400000" scaled="0"/>
                </a:gradFill>
                <a:latin typeface="Segoe UI (Body)"/>
              </a:rPr>
              <a:t>SAP</a:t>
            </a:r>
          </a:p>
        </p:txBody>
      </p:sp>
    </p:spTree>
    <p:extLst>
      <p:ext uri="{BB962C8B-B14F-4D97-AF65-F5344CB8AC3E}">
        <p14:creationId xmlns:p14="http://schemas.microsoft.com/office/powerpoint/2010/main" val="81553624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7579" y="2985906"/>
            <a:ext cx="3573423" cy="747897"/>
          </a:xfrm>
        </p:spPr>
        <p:txBody>
          <a:bodyPr/>
          <a:lstStyle/>
          <a:p>
            <a:pPr algn="r"/>
            <a:r>
              <a:rPr lang="en-US" sz="5400" dirty="0">
                <a:solidFill>
                  <a:schemeClr val="tx1"/>
                </a:solidFill>
              </a:rPr>
              <a:t>software</a:t>
            </a:r>
          </a:p>
        </p:txBody>
      </p:sp>
      <p:sp>
        <p:nvSpPr>
          <p:cNvPr id="23" name="Rectangle 22"/>
          <p:cNvSpPr/>
          <p:nvPr/>
        </p:nvSpPr>
        <p:spPr bwMode="auto">
          <a:xfrm>
            <a:off x="5844962" y="2923417"/>
            <a:ext cx="1422788" cy="1329483"/>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137160" rIns="91440" bIns="137160" numCol="1" rtlCol="0" anchor="b" anchorCtr="0" compatLnSpc="1">
            <a:prstTxWarp prst="textNoShape">
              <a:avLst/>
            </a:prstTxWarp>
          </a:bodyPr>
          <a:lstStyle/>
          <a:p>
            <a:pPr algn="ctr" defTabSz="685603" fontAlgn="base">
              <a:spcBef>
                <a:spcPct val="0"/>
              </a:spcBef>
              <a:spcAft>
                <a:spcPct val="0"/>
              </a:spcAft>
            </a:pPr>
            <a:r>
              <a:rPr lang="en-US" sz="1400" spc="-151" dirty="0" err="1">
                <a:gradFill>
                  <a:gsLst>
                    <a:gs pos="0">
                      <a:srgbClr val="FFFFFF"/>
                    </a:gs>
                    <a:gs pos="100000">
                      <a:srgbClr val="FFFFFF"/>
                    </a:gs>
                  </a:gsLst>
                  <a:lin ang="5400000" scaled="0"/>
                </a:gradFill>
              </a:rPr>
              <a:t>smartdashboards</a:t>
            </a:r>
            <a:endParaRPr lang="en-US" sz="1400" spc="-151" dirty="0">
              <a:gradFill>
                <a:gsLst>
                  <a:gs pos="0">
                    <a:srgbClr val="FFFFFF"/>
                  </a:gs>
                  <a:gs pos="100000">
                    <a:srgbClr val="FFFFFF"/>
                  </a:gs>
                </a:gsLst>
                <a:lin ang="5400000" scaled="0"/>
              </a:gradFill>
            </a:endParaRPr>
          </a:p>
        </p:txBody>
      </p:sp>
      <p:sp>
        <p:nvSpPr>
          <p:cNvPr id="20" name="Rectangle 19"/>
          <p:cNvSpPr/>
          <p:nvPr/>
        </p:nvSpPr>
        <p:spPr bwMode="auto">
          <a:xfrm>
            <a:off x="2904583" y="4309317"/>
            <a:ext cx="1422788" cy="1329483"/>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137160" rIns="91440" bIns="137160" numCol="1" rtlCol="0" anchor="b" anchorCtr="0" compatLnSpc="1">
            <a:prstTxWarp prst="textNoShape">
              <a:avLst/>
            </a:prstTxWarp>
          </a:bodyPr>
          <a:lstStyle/>
          <a:p>
            <a:pPr algn="ctr" defTabSz="685603" fontAlgn="base">
              <a:spcBef>
                <a:spcPct val="0"/>
              </a:spcBef>
              <a:spcAft>
                <a:spcPct val="0"/>
              </a:spcAft>
            </a:pPr>
            <a:r>
              <a:rPr lang="en-US" sz="1400" dirty="0" err="1">
                <a:gradFill>
                  <a:gsLst>
                    <a:gs pos="0">
                      <a:srgbClr val="FFFFFF"/>
                    </a:gs>
                    <a:gs pos="100000">
                      <a:srgbClr val="FFFFFF"/>
                    </a:gs>
                  </a:gsLst>
                  <a:lin ang="5400000" scaled="0"/>
                </a:gradFill>
              </a:rPr>
              <a:t>smartpaste</a:t>
            </a:r>
            <a:endParaRPr lang="en-US" sz="1400" dirty="0">
              <a:gradFill>
                <a:gsLst>
                  <a:gs pos="0">
                    <a:srgbClr val="FFFFFF"/>
                  </a:gs>
                  <a:gs pos="100000">
                    <a:srgbClr val="FFFFFF"/>
                  </a:gs>
                </a:gsLst>
                <a:lin ang="5400000" scaled="0"/>
              </a:gradFill>
            </a:endParaRPr>
          </a:p>
        </p:txBody>
      </p:sp>
      <p:grpSp>
        <p:nvGrpSpPr>
          <p:cNvPr id="10" name="Group 9"/>
          <p:cNvGrpSpPr/>
          <p:nvPr/>
        </p:nvGrpSpPr>
        <p:grpSpPr>
          <a:xfrm>
            <a:off x="1420643" y="1539481"/>
            <a:ext cx="2899287" cy="1329483"/>
            <a:chOff x="1420641" y="682232"/>
            <a:chExt cx="2899287" cy="1329482"/>
          </a:xfrm>
        </p:grpSpPr>
        <p:sp>
          <p:nvSpPr>
            <p:cNvPr id="2" name="Rectangle 1"/>
            <p:cNvSpPr/>
            <p:nvPr/>
          </p:nvSpPr>
          <p:spPr bwMode="auto">
            <a:xfrm>
              <a:off x="1420641" y="682232"/>
              <a:ext cx="2899287" cy="13294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53" fontAlgn="base">
                <a:spcBef>
                  <a:spcPct val="0"/>
                </a:spcBef>
                <a:spcAft>
                  <a:spcPct val="0"/>
                </a:spcAft>
              </a:pPr>
              <a:endParaRPr lang="pt-PT"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234" y="1041566"/>
              <a:ext cx="2130796" cy="610813"/>
            </a:xfrm>
            <a:prstGeom prst="rect">
              <a:avLst/>
            </a:prstGeom>
          </p:spPr>
        </p:pic>
      </p:grpSp>
      <p:grpSp>
        <p:nvGrpSpPr>
          <p:cNvPr id="13" name="Group 12"/>
          <p:cNvGrpSpPr/>
          <p:nvPr/>
        </p:nvGrpSpPr>
        <p:grpSpPr>
          <a:xfrm>
            <a:off x="4373639" y="4309317"/>
            <a:ext cx="2899287" cy="1329483"/>
            <a:chOff x="4373636" y="3452067"/>
            <a:chExt cx="2899287" cy="1329482"/>
          </a:xfrm>
        </p:grpSpPr>
        <p:sp>
          <p:nvSpPr>
            <p:cNvPr id="39" name="Rectangle 38"/>
            <p:cNvSpPr/>
            <p:nvPr/>
          </p:nvSpPr>
          <p:spPr bwMode="auto">
            <a:xfrm>
              <a:off x="4373636" y="3452067"/>
              <a:ext cx="2899287" cy="13294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53" fontAlgn="base">
                <a:spcBef>
                  <a:spcPct val="0"/>
                </a:spcBef>
                <a:spcAft>
                  <a:spcPct val="0"/>
                </a:spcAft>
              </a:pPr>
              <a:endParaRPr lang="pt-PT"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779" y="3840583"/>
              <a:ext cx="1905000" cy="552450"/>
            </a:xfrm>
            <a:prstGeom prst="rect">
              <a:avLst/>
            </a:prstGeom>
          </p:spPr>
        </p:pic>
      </p:grpSp>
      <p:grpSp>
        <p:nvGrpSpPr>
          <p:cNvPr id="15" name="Group 14"/>
          <p:cNvGrpSpPr/>
          <p:nvPr/>
        </p:nvGrpSpPr>
        <p:grpSpPr>
          <a:xfrm>
            <a:off x="5840619" y="1539481"/>
            <a:ext cx="1422788" cy="1329483"/>
            <a:chOff x="5863059" y="682231"/>
            <a:chExt cx="1422788" cy="1329482"/>
          </a:xfrm>
        </p:grpSpPr>
        <p:sp>
          <p:nvSpPr>
            <p:cNvPr id="31" name="Rectangle 30"/>
            <p:cNvSpPr/>
            <p:nvPr/>
          </p:nvSpPr>
          <p:spPr bwMode="auto">
            <a:xfrm>
              <a:off x="5863059" y="682231"/>
              <a:ext cx="1422788" cy="13294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603" fontAlgn="base">
                <a:spcBef>
                  <a:spcPct val="0"/>
                </a:spcBef>
                <a:spcAft>
                  <a:spcPct val="0"/>
                </a:spcAft>
              </a:pPr>
              <a:endParaRPr lang="en-US" sz="1400" dirty="0">
                <a:solidFill>
                  <a:srgbClr val="000000">
                    <a:lumMod val="65000"/>
                    <a:lumOff val="35000"/>
                  </a:srgbClr>
                </a:solidFill>
              </a:endParaRPr>
            </a:p>
          </p:txBody>
        </p:sp>
        <p:pic>
          <p:nvPicPr>
            <p:cNvPr id="2050" name="Picture 2" descr="C:\Users\sgomes.DEVSCOPE\Documents\SoniaGomes\Projectos\Devscope\Branding\ApresentacaoDevscope\images\smartpivot200x15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103" y="910960"/>
              <a:ext cx="1162700" cy="872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315202" y="2923417"/>
            <a:ext cx="1422788" cy="1329483"/>
            <a:chOff x="4693684" y="5047676"/>
            <a:chExt cx="1422788" cy="1329482"/>
          </a:xfrm>
        </p:grpSpPr>
        <p:sp>
          <p:nvSpPr>
            <p:cNvPr id="14" name="Rectangle 13"/>
            <p:cNvSpPr/>
            <p:nvPr/>
          </p:nvSpPr>
          <p:spPr bwMode="auto">
            <a:xfrm>
              <a:off x="4693684" y="5047676"/>
              <a:ext cx="1422788" cy="13294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cloud.facilt.us</a:t>
              </a:r>
            </a:p>
          </p:txBody>
        </p:sp>
        <p:pic>
          <p:nvPicPr>
            <p:cNvPr id="2051" name="Picture 3" descr="C:\Users\sgomes.DEVSCOPE\Documents\SoniaGomes\Projectos\Cloud.facilit.us\cloudfacilitu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394" y="5641073"/>
              <a:ext cx="1267368" cy="142688"/>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p:cNvSpPr/>
          <p:nvPr/>
        </p:nvSpPr>
        <p:spPr bwMode="auto">
          <a:xfrm>
            <a:off x="4373955" y="1540298"/>
            <a:ext cx="1421548" cy="1328668"/>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5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2" name="Rectangle 41"/>
          <p:cNvSpPr/>
          <p:nvPr/>
        </p:nvSpPr>
        <p:spPr bwMode="auto">
          <a:xfrm>
            <a:off x="4368093" y="2920988"/>
            <a:ext cx="1423107" cy="133012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914053"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46"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5268" y="1720715"/>
            <a:ext cx="638925" cy="63892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Jonahs\Dropbox\Projects SCOTT\MEET Windows Azure\source\Background\tile-icon-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4865" y="3136362"/>
            <a:ext cx="638227" cy="6382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Jonahs\Dropbox\Projects SCOTT\MEET Windows Azure\source\Background\tile-icon-cach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0258" y="3136360"/>
            <a:ext cx="638783" cy="638616"/>
          </a:xfrm>
          <a:prstGeom prst="rect">
            <a:avLst/>
          </a:prstGeom>
          <a:noFill/>
          <a:extLst>
            <a:ext uri="{909E8E84-426E-40DD-AFC4-6F175D3DCCD1}">
              <a14:hiddenFill xmlns:a14="http://schemas.microsoft.com/office/drawing/2010/main">
                <a:solidFill>
                  <a:srgbClr val="FFFFFF"/>
                </a:solidFill>
              </a14:hiddenFill>
            </a:ext>
          </a:extLst>
        </p:spPr>
      </p:pic>
      <p:sp>
        <p:nvSpPr>
          <p:cNvPr id="35" name="Freeform 34"/>
          <p:cNvSpPr>
            <a:spLocks noChangeAspect="1" noEditPoints="1"/>
          </p:cNvSpPr>
          <p:nvPr/>
        </p:nvSpPr>
        <p:spPr bwMode="black">
          <a:xfrm>
            <a:off x="3339023" y="4599324"/>
            <a:ext cx="553911" cy="55454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solidFill>
                <a:srgbClr val="FFFFFF"/>
              </a:solidFill>
            </a:endParaRPr>
          </a:p>
        </p:txBody>
      </p:sp>
    </p:spTree>
    <p:extLst>
      <p:ext uri="{BB962C8B-B14F-4D97-AF65-F5344CB8AC3E}">
        <p14:creationId xmlns:p14="http://schemas.microsoft.com/office/powerpoint/2010/main" val="7650909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dirty="0"/>
              <a:t>BizTalk 2010 – Adapters</a:t>
            </a:r>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80</a:t>
            </a:fld>
            <a:endParaRPr lang="pt-PT" dirty="0"/>
          </a:p>
        </p:txBody>
      </p:sp>
      <p:sp>
        <p:nvSpPr>
          <p:cNvPr id="9" name="TextBox 8"/>
          <p:cNvSpPr txBox="1"/>
          <p:nvPr/>
        </p:nvSpPr>
        <p:spPr>
          <a:xfrm>
            <a:off x="574451" y="1763747"/>
            <a:ext cx="5013617" cy="2286010"/>
          </a:xfrm>
          <a:prstGeom prst="rect">
            <a:avLst/>
          </a:prstGeom>
          <a:noFill/>
        </p:spPr>
        <p:txBody>
          <a:bodyPr wrap="none" lIns="0" tIns="0" rIns="0" bIns="0" rtlCol="0">
            <a:spAutoFit/>
          </a:bodyPr>
          <a:lstStyle/>
          <a:p>
            <a:r>
              <a:rPr lang="en-US" sz="2476" b="1" dirty="0">
                <a:gradFill>
                  <a:gsLst>
                    <a:gs pos="0">
                      <a:schemeClr val="tx1"/>
                    </a:gs>
                    <a:gs pos="86000">
                      <a:schemeClr val="tx1"/>
                    </a:gs>
                  </a:gsLst>
                  <a:lin ang="5400000" scaled="0"/>
                </a:gradFill>
                <a:latin typeface="Segoe UI (Body)"/>
              </a:rPr>
              <a:t>Line Of Business Adapters (LOB)</a:t>
            </a:r>
          </a:p>
          <a:p>
            <a:pPr marL="356575" indent="-356575">
              <a:buFont typeface="Arial" pitchFamily="34" charset="0"/>
              <a:buChar char="•"/>
            </a:pPr>
            <a:r>
              <a:rPr lang="en-US" sz="2476" dirty="0">
                <a:gradFill>
                  <a:gsLst>
                    <a:gs pos="0">
                      <a:schemeClr val="tx1"/>
                    </a:gs>
                    <a:gs pos="86000">
                      <a:schemeClr val="tx1"/>
                    </a:gs>
                  </a:gsLst>
                  <a:lin ang="5400000" scaled="0"/>
                </a:gradFill>
                <a:latin typeface="Segoe UI (Body)"/>
              </a:rPr>
              <a:t>SQL Server</a:t>
            </a:r>
          </a:p>
          <a:p>
            <a:pPr marL="356575" indent="-356575">
              <a:buFont typeface="Arial" pitchFamily="34" charset="0"/>
              <a:buChar char="•"/>
            </a:pPr>
            <a:r>
              <a:rPr lang="en-US" sz="2476" dirty="0">
                <a:gradFill>
                  <a:gsLst>
                    <a:gs pos="0">
                      <a:schemeClr val="tx1"/>
                    </a:gs>
                    <a:gs pos="86000">
                      <a:schemeClr val="tx1"/>
                    </a:gs>
                  </a:gsLst>
                  <a:lin ang="5400000" scaled="0"/>
                </a:gradFill>
                <a:latin typeface="Segoe UI (Body)"/>
              </a:rPr>
              <a:t>Oracle DB</a:t>
            </a:r>
          </a:p>
          <a:p>
            <a:pPr marL="356575" indent="-356575">
              <a:buFont typeface="Arial" pitchFamily="34" charset="0"/>
              <a:buChar char="•"/>
            </a:pPr>
            <a:r>
              <a:rPr lang="en-US" sz="2476" dirty="0">
                <a:gradFill>
                  <a:gsLst>
                    <a:gs pos="0">
                      <a:schemeClr val="tx1"/>
                    </a:gs>
                    <a:gs pos="86000">
                      <a:schemeClr val="tx1"/>
                    </a:gs>
                  </a:gsLst>
                  <a:lin ang="5400000" scaled="0"/>
                </a:gradFill>
                <a:latin typeface="Segoe UI (Body)"/>
              </a:rPr>
              <a:t>Oracle eBusiness Suite</a:t>
            </a:r>
          </a:p>
          <a:p>
            <a:pPr marL="356575" indent="-356575">
              <a:buFont typeface="Arial" pitchFamily="34" charset="0"/>
              <a:buChar char="•"/>
            </a:pPr>
            <a:r>
              <a:rPr lang="en-US" sz="2476" dirty="0">
                <a:gradFill>
                  <a:gsLst>
                    <a:gs pos="0">
                      <a:schemeClr val="tx1"/>
                    </a:gs>
                    <a:gs pos="86000">
                      <a:schemeClr val="tx1"/>
                    </a:gs>
                  </a:gsLst>
                  <a:lin ang="5400000" scaled="0"/>
                </a:gradFill>
                <a:latin typeface="Segoe UI (Body)"/>
              </a:rPr>
              <a:t>Siebel eBusiness Applications</a:t>
            </a:r>
          </a:p>
          <a:p>
            <a:pPr marL="356575" indent="-356575">
              <a:buFont typeface="Arial" pitchFamily="34" charset="0"/>
              <a:buChar char="•"/>
            </a:pPr>
            <a:r>
              <a:rPr lang="en-US" sz="2476" dirty="0">
                <a:gradFill>
                  <a:gsLst>
                    <a:gs pos="0">
                      <a:schemeClr val="tx1"/>
                    </a:gs>
                    <a:gs pos="86000">
                      <a:schemeClr val="tx1"/>
                    </a:gs>
                  </a:gsLst>
                  <a:lin ang="5400000" scaled="0"/>
                </a:gradFill>
                <a:latin typeface="Segoe UI (Body)"/>
              </a:rPr>
              <a:t>SAP</a:t>
            </a:r>
          </a:p>
        </p:txBody>
      </p:sp>
      <p:sp>
        <p:nvSpPr>
          <p:cNvPr id="10" name="Explosion 1 9"/>
          <p:cNvSpPr/>
          <p:nvPr/>
        </p:nvSpPr>
        <p:spPr bwMode="auto">
          <a:xfrm rot="945853">
            <a:off x="1531826" y="3331067"/>
            <a:ext cx="3429000" cy="2821949"/>
          </a:xfrm>
          <a:prstGeom prst="irregularSeal1">
            <a:avLst/>
          </a:prstGeom>
          <a:solidFill>
            <a:schemeClr val="accent3"/>
          </a:solidFill>
          <a:ln>
            <a:noFill/>
            <a:headEnd type="none" w="med" len="med"/>
            <a:tailEnd type="none" w="med" len="med"/>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r>
              <a:rPr lang="sv-SE" sz="2251" dirty="0">
                <a:gradFill>
                  <a:gsLst>
                    <a:gs pos="0">
                      <a:srgbClr val="FFFFFF"/>
                    </a:gs>
                    <a:gs pos="100000">
                      <a:srgbClr val="FFFFFF"/>
                    </a:gs>
                  </a:gsLst>
                  <a:lin ang="5400000" scaled="0"/>
                </a:gradFill>
              </a:rPr>
              <a:t>Just Bindings!</a:t>
            </a:r>
            <a:endParaRPr lang="sv-SE" sz="1125" dirty="0">
              <a:gradFill>
                <a:gsLst>
                  <a:gs pos="0">
                    <a:srgbClr val="FFFFFF"/>
                  </a:gs>
                  <a:gs pos="100000">
                    <a:srgbClr val="FFFFFF"/>
                  </a:gs>
                </a:gsLst>
                <a:lin ang="5400000" scaled="0"/>
              </a:gradFill>
            </a:endParaRPr>
          </a:p>
        </p:txBody>
      </p:sp>
      <p:sp>
        <p:nvSpPr>
          <p:cNvPr id="13" name="TextBox 12"/>
          <p:cNvSpPr txBox="1"/>
          <p:nvPr/>
        </p:nvSpPr>
        <p:spPr>
          <a:xfrm>
            <a:off x="5367337" y="2135775"/>
            <a:ext cx="3090863" cy="1905009"/>
          </a:xfrm>
          <a:prstGeom prst="rect">
            <a:avLst/>
          </a:prstGeom>
          <a:noFill/>
        </p:spPr>
        <p:txBody>
          <a:bodyPr wrap="square" lIns="0" tIns="0" rIns="0" bIns="0" rtlCol="0">
            <a:spAutoFit/>
          </a:bodyPr>
          <a:lstStyle/>
          <a:p>
            <a:r>
              <a:rPr lang="sv-SE" sz="2476" b="1" dirty="0">
                <a:gradFill>
                  <a:gsLst>
                    <a:gs pos="0">
                      <a:schemeClr val="tx1"/>
                    </a:gs>
                    <a:gs pos="86000">
                      <a:schemeClr val="tx1"/>
                    </a:gs>
                  </a:gsLst>
                  <a:lin ang="5400000" scaled="0"/>
                </a:gradFill>
                <a:latin typeface="Segoe UI (Body)"/>
              </a:rPr>
              <a:t>sqlBinding</a:t>
            </a:r>
          </a:p>
          <a:p>
            <a:r>
              <a:rPr lang="sv-SE" sz="2476" b="1" dirty="0">
                <a:gradFill>
                  <a:gsLst>
                    <a:gs pos="0">
                      <a:schemeClr val="tx1"/>
                    </a:gs>
                    <a:gs pos="86000">
                      <a:schemeClr val="tx1"/>
                    </a:gs>
                  </a:gsLst>
                  <a:lin ang="5400000" scaled="0"/>
                </a:gradFill>
                <a:latin typeface="Segoe UI (Body)"/>
              </a:rPr>
              <a:t>oracleBinding</a:t>
            </a:r>
          </a:p>
          <a:p>
            <a:r>
              <a:rPr lang="sv-SE" sz="2476" b="1" dirty="0">
                <a:gradFill>
                  <a:gsLst>
                    <a:gs pos="0">
                      <a:schemeClr val="tx1"/>
                    </a:gs>
                    <a:gs pos="86000">
                      <a:schemeClr val="tx1"/>
                    </a:gs>
                  </a:gsLst>
                  <a:lin ang="5400000" scaled="0"/>
                </a:gradFill>
                <a:latin typeface="Segoe UI (Body)"/>
              </a:rPr>
              <a:t>oracleEbsBinding</a:t>
            </a:r>
          </a:p>
          <a:p>
            <a:r>
              <a:rPr lang="sv-SE" sz="2476" b="1" dirty="0">
                <a:gradFill>
                  <a:gsLst>
                    <a:gs pos="0">
                      <a:schemeClr val="tx1"/>
                    </a:gs>
                    <a:gs pos="86000">
                      <a:schemeClr val="tx1"/>
                    </a:gs>
                  </a:gsLst>
                  <a:lin ang="5400000" scaled="0"/>
                </a:gradFill>
                <a:latin typeface="Segoe UI (Body)"/>
              </a:rPr>
              <a:t>siebelBinding</a:t>
            </a:r>
          </a:p>
          <a:p>
            <a:r>
              <a:rPr lang="sv-SE" sz="2476" b="1" dirty="0">
                <a:gradFill>
                  <a:gsLst>
                    <a:gs pos="0">
                      <a:schemeClr val="tx1"/>
                    </a:gs>
                    <a:gs pos="86000">
                      <a:schemeClr val="tx1"/>
                    </a:gs>
                  </a:gsLst>
                  <a:lin ang="5400000" scaled="0"/>
                </a:gradFill>
                <a:latin typeface="Segoe UI (Body)"/>
              </a:rPr>
              <a:t>sapBinding</a:t>
            </a:r>
          </a:p>
        </p:txBody>
      </p:sp>
      <p:sp>
        <p:nvSpPr>
          <p:cNvPr id="14" name="Explosion 1 13"/>
          <p:cNvSpPr/>
          <p:nvPr/>
        </p:nvSpPr>
        <p:spPr bwMode="auto">
          <a:xfrm rot="945853">
            <a:off x="4349407" y="3209858"/>
            <a:ext cx="3952632" cy="2821949"/>
          </a:xfrm>
          <a:prstGeom prst="irregularSeal1">
            <a:avLst/>
          </a:prstGeom>
          <a:solidFill>
            <a:schemeClr val="accent3"/>
          </a:solidFill>
          <a:ln>
            <a:noFill/>
            <a:headEnd type="none" w="med" len="med"/>
            <a:tailEnd type="none" w="med" len="med"/>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57048" tIns="28518" rIns="57048" bIns="28518" numCol="1" rtlCol="0" anchor="ctr" anchorCtr="0" compatLnSpc="1">
            <a:prstTxWarp prst="textNoShape">
              <a:avLst/>
            </a:prstTxWarp>
          </a:bodyPr>
          <a:lstStyle/>
          <a:p>
            <a:pPr algn="ctr" defTabSz="570334"/>
            <a:r>
              <a:rPr lang="sv-SE" sz="2251" dirty="0">
                <a:gradFill>
                  <a:gsLst>
                    <a:gs pos="0">
                      <a:srgbClr val="FFFFFF"/>
                    </a:gs>
                    <a:gs pos="100000">
                      <a:srgbClr val="FFFFFF"/>
                    </a:gs>
                  </a:gsLst>
                  <a:lin ang="5400000" scaled="0"/>
                </a:gradFill>
              </a:rPr>
              <a:t>Works for any .Net application!</a:t>
            </a:r>
            <a:endParaRPr lang="sv-SE" sz="1125"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00158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dirty="0" smtClean="0"/>
              <a:t>Configuring an Adapter </a:t>
            </a:r>
            <a:endParaRPr lang="en-US" dirty="0"/>
          </a:p>
        </p:txBody>
      </p:sp>
      <p:sp>
        <p:nvSpPr>
          <p:cNvPr id="7" name="Footer Placeholder 6"/>
          <p:cNvSpPr>
            <a:spLocks noGrp="1"/>
          </p:cNvSpPr>
          <p:nvPr>
            <p:ph type="ftr" sz="quarter" idx="13"/>
          </p:nvPr>
        </p:nvSpPr>
        <p:spPr/>
        <p:txBody>
          <a:bodyPr/>
          <a:lstStyle/>
          <a:p>
            <a:r>
              <a:rPr lang="pt-PT" noProof="0" smtClean="0"/>
              <a:t>www.devscope.net</a:t>
            </a:r>
            <a:endParaRPr lang="pt-PT" noProof="0" dirty="0"/>
          </a:p>
        </p:txBody>
      </p:sp>
      <p:sp>
        <p:nvSpPr>
          <p:cNvPr id="8" name="Slide Number Placeholder 7"/>
          <p:cNvSpPr>
            <a:spLocks noGrp="1"/>
          </p:cNvSpPr>
          <p:nvPr>
            <p:ph type="sldNum" sz="quarter" idx="14"/>
          </p:nvPr>
        </p:nvSpPr>
        <p:spPr/>
        <p:txBody>
          <a:bodyPr/>
          <a:lstStyle/>
          <a:p>
            <a:fld id="{406BA5C3-4A3D-4FA7-8EA0-AB15012EA744}" type="slidenum">
              <a:rPr lang="pt-PT" smtClean="0"/>
              <a:pPr/>
              <a:t>81</a:t>
            </a:fld>
            <a:endParaRPr lang="pt-PT" dirty="0"/>
          </a:p>
        </p:txBody>
      </p:sp>
      <p:pic>
        <p:nvPicPr>
          <p:cNvPr id="11" name="Picture 2"/>
          <p:cNvPicPr>
            <a:picLocks noChangeAspect="1" noChangeArrowheads="1"/>
          </p:cNvPicPr>
          <p:nvPr/>
        </p:nvPicPr>
        <p:blipFill>
          <a:blip r:embed="rId3" cstate="print"/>
          <a:srcRect/>
          <a:stretch>
            <a:fillRect/>
          </a:stretch>
        </p:blipFill>
        <p:spPr bwMode="auto">
          <a:xfrm>
            <a:off x="838200" y="1600200"/>
            <a:ext cx="4665836" cy="3723975"/>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12" name="AutoShape 8"/>
          <p:cNvSpPr>
            <a:spLocks noChangeArrowheads="1"/>
          </p:cNvSpPr>
          <p:nvPr/>
        </p:nvSpPr>
        <p:spPr bwMode="auto">
          <a:xfrm>
            <a:off x="1619223" y="5562600"/>
            <a:ext cx="2419377" cy="430210"/>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rIns="0" anchor="ctr"/>
          <a:lstStyle/>
          <a:p>
            <a:pPr marL="231775" indent="-231775" algn="ctr">
              <a:lnSpc>
                <a:spcPct val="90000"/>
              </a:lnSpc>
              <a:spcBef>
                <a:spcPct val="40000"/>
              </a:spcBef>
              <a:buClr>
                <a:srgbClr val="8DACD0"/>
              </a:buClr>
              <a:buSzPct val="80000"/>
              <a:buFont typeface="Wingdings" pitchFamily="2" charset="2"/>
              <a:buNone/>
            </a:pPr>
            <a:r>
              <a:rPr lang="en-US" dirty="0"/>
              <a:t>File adapter properties</a:t>
            </a:r>
          </a:p>
        </p:txBody>
      </p:sp>
      <p:sp>
        <p:nvSpPr>
          <p:cNvPr id="13" name="Freeform 10"/>
          <p:cNvSpPr>
            <a:spLocks/>
          </p:cNvSpPr>
          <p:nvPr/>
        </p:nvSpPr>
        <p:spPr bwMode="auto">
          <a:xfrm rot="20651228">
            <a:off x="4218819" y="2668747"/>
            <a:ext cx="768392" cy="346267"/>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pic>
        <p:nvPicPr>
          <p:cNvPr id="14" name="Picture 3"/>
          <p:cNvPicPr>
            <a:picLocks noChangeAspect="1" noChangeArrowheads="1"/>
          </p:cNvPicPr>
          <p:nvPr/>
        </p:nvPicPr>
        <p:blipFill>
          <a:blip r:embed="rId4" cstate="print"/>
          <a:srcRect/>
          <a:stretch>
            <a:fillRect/>
          </a:stretch>
        </p:blipFill>
        <p:spPr bwMode="auto">
          <a:xfrm>
            <a:off x="4946298" y="2190682"/>
            <a:ext cx="3417582" cy="3789794"/>
          </a:xfrm>
          <a:prstGeom prst="rect">
            <a:avLst/>
          </a:prstGeom>
          <a:noFill/>
          <a:ln w="9525">
            <a:no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5677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smtClean="0"/>
              <a:t>Integrating with WCF Adapters</a:t>
            </a:r>
            <a:endParaRPr lang="en-US"/>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82</a:t>
            </a:fld>
            <a:endParaRPr lang="pt-PT" dirty="0"/>
          </a:p>
        </p:txBody>
      </p:sp>
      <p:pic>
        <p:nvPicPr>
          <p:cNvPr id="16" name="Picture 4"/>
          <p:cNvPicPr>
            <a:picLocks noChangeAspect="1" noChangeArrowheads="1"/>
          </p:cNvPicPr>
          <p:nvPr/>
        </p:nvPicPr>
        <p:blipFill>
          <a:blip r:embed="rId3" cstate="print"/>
          <a:srcRect/>
          <a:stretch>
            <a:fillRect/>
          </a:stretch>
        </p:blipFill>
        <p:spPr bwMode="auto">
          <a:xfrm>
            <a:off x="6324600" y="1886270"/>
            <a:ext cx="2668464" cy="3685022"/>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7" name="Picture 2"/>
          <p:cNvPicPr>
            <a:picLocks noChangeAspect="1" noChangeArrowheads="1"/>
          </p:cNvPicPr>
          <p:nvPr/>
        </p:nvPicPr>
        <p:blipFill>
          <a:blip r:embed="rId4" cstate="print"/>
          <a:srcRect/>
          <a:stretch>
            <a:fillRect/>
          </a:stretch>
        </p:blipFill>
        <p:spPr bwMode="auto">
          <a:xfrm>
            <a:off x="304800" y="1400454"/>
            <a:ext cx="4164634" cy="3323946"/>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8" name="Picture 3"/>
          <p:cNvPicPr>
            <a:picLocks noChangeAspect="1" noChangeArrowheads="1"/>
          </p:cNvPicPr>
          <p:nvPr/>
        </p:nvPicPr>
        <p:blipFill>
          <a:blip r:embed="rId5" cstate="print"/>
          <a:srcRect/>
          <a:stretch>
            <a:fillRect/>
          </a:stretch>
        </p:blipFill>
        <p:spPr bwMode="auto">
          <a:xfrm>
            <a:off x="2974464" y="3276600"/>
            <a:ext cx="2569143" cy="3547864"/>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19" name="AutoShape 11"/>
          <p:cNvSpPr>
            <a:spLocks noChangeArrowheads="1"/>
          </p:cNvSpPr>
          <p:nvPr/>
        </p:nvSpPr>
        <p:spPr bwMode="auto">
          <a:xfrm>
            <a:off x="1624936" y="5229186"/>
            <a:ext cx="2011362" cy="684212"/>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rIns="0" anchor="ctr"/>
          <a:lstStyle/>
          <a:p>
            <a:pPr algn="ctr">
              <a:lnSpc>
                <a:spcPct val="90000"/>
              </a:lnSpc>
              <a:spcBef>
                <a:spcPct val="40000"/>
              </a:spcBef>
              <a:buClr>
                <a:srgbClr val="8DACD0"/>
              </a:buClr>
              <a:buSzPct val="80000"/>
              <a:buFont typeface="Wingdings" pitchFamily="2" charset="2"/>
              <a:buNone/>
            </a:pPr>
            <a:r>
              <a:rPr lang="en-US" sz="1600" dirty="0" smtClean="0"/>
              <a:t>WCF-</a:t>
            </a:r>
            <a:r>
              <a:rPr lang="en-US" sz="1600" dirty="0" err="1" smtClean="0"/>
              <a:t>NetMsmq</a:t>
            </a:r>
            <a:r>
              <a:rPr lang="en-US" sz="1600" dirty="0"/>
              <a:t/>
            </a:r>
            <a:br>
              <a:rPr lang="en-US" sz="1600" dirty="0"/>
            </a:br>
            <a:r>
              <a:rPr lang="en-US" sz="1600" dirty="0"/>
              <a:t>adapter properties</a:t>
            </a:r>
          </a:p>
        </p:txBody>
      </p:sp>
      <p:sp>
        <p:nvSpPr>
          <p:cNvPr id="20" name="Freeform 15"/>
          <p:cNvSpPr>
            <a:spLocks/>
          </p:cNvSpPr>
          <p:nvPr/>
        </p:nvSpPr>
        <p:spPr bwMode="auto">
          <a:xfrm rot="21117437">
            <a:off x="5463494" y="2969447"/>
            <a:ext cx="902882" cy="376579"/>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sp>
        <p:nvSpPr>
          <p:cNvPr id="21" name="AutoShape 17"/>
          <p:cNvSpPr>
            <a:spLocks noChangeArrowheads="1"/>
          </p:cNvSpPr>
          <p:nvPr/>
        </p:nvSpPr>
        <p:spPr bwMode="auto">
          <a:xfrm>
            <a:off x="5846481" y="3216836"/>
            <a:ext cx="327025" cy="381000"/>
          </a:xfrm>
          <a:prstGeom prst="roundRect">
            <a:avLst>
              <a:gd name="adj" fmla="val 5000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lnSpc>
                <a:spcPct val="90000"/>
              </a:lnSpc>
              <a:spcBef>
                <a:spcPct val="40000"/>
              </a:spcBef>
            </a:pPr>
            <a:r>
              <a:rPr lang="en-US" sz="1600">
                <a:solidFill>
                  <a:srgbClr val="990033"/>
                </a:solidFill>
              </a:rPr>
              <a:t>2</a:t>
            </a:r>
          </a:p>
        </p:txBody>
      </p:sp>
      <p:sp>
        <p:nvSpPr>
          <p:cNvPr id="22" name="Freeform 16"/>
          <p:cNvSpPr>
            <a:spLocks/>
          </p:cNvSpPr>
          <p:nvPr/>
        </p:nvSpPr>
        <p:spPr bwMode="auto">
          <a:xfrm rot="5400000">
            <a:off x="4009231" y="2790031"/>
            <a:ext cx="655638" cy="317500"/>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alpha val="75000"/>
            </a:srgbClr>
          </a:solidFill>
          <a:ln w="9525">
            <a:noFill/>
            <a:round/>
            <a:headEnd/>
            <a:tailEnd/>
          </a:ln>
        </p:spPr>
        <p:txBody>
          <a:bodyPr/>
          <a:lstStyle/>
          <a:p>
            <a:endParaRPr lang="en-US"/>
          </a:p>
        </p:txBody>
      </p:sp>
      <p:sp>
        <p:nvSpPr>
          <p:cNvPr id="23" name="AutoShape 18"/>
          <p:cNvSpPr>
            <a:spLocks noChangeArrowheads="1"/>
          </p:cNvSpPr>
          <p:nvPr/>
        </p:nvSpPr>
        <p:spPr bwMode="auto">
          <a:xfrm>
            <a:off x="4461497" y="2354262"/>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r>
              <a:rPr lang="en-US" sz="1600" dirty="0">
                <a:solidFill>
                  <a:srgbClr val="990033"/>
                </a:solidFill>
              </a:rPr>
              <a:t>1</a:t>
            </a:r>
          </a:p>
        </p:txBody>
      </p:sp>
    </p:spTree>
    <p:extLst>
      <p:ext uri="{BB962C8B-B14F-4D97-AF65-F5344CB8AC3E}">
        <p14:creationId xmlns:p14="http://schemas.microsoft.com/office/powerpoint/2010/main" val="3148179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Business </a:t>
            </a:r>
            <a:r>
              <a:rPr lang="en-US" dirty="0" smtClean="0"/>
              <a:t>Rules</a:t>
            </a:r>
            <a:endParaRPr lang="en-US" dirty="0"/>
          </a:p>
        </p:txBody>
      </p:sp>
      <p:sp>
        <p:nvSpPr>
          <p:cNvPr id="11" name="Subtitle 10"/>
          <p:cNvSpPr>
            <a:spLocks noGrp="1"/>
          </p:cNvSpPr>
          <p:nvPr>
            <p:ph type="subTitle" idx="1"/>
          </p:nvPr>
        </p:nvSpPr>
        <p:spPr/>
        <p:txBody>
          <a:bodyPr/>
          <a:lstStyle/>
          <a:p>
            <a:endParaRPr lang="en-US" dirty="0" smtClean="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83</a:t>
            </a:fld>
            <a:endParaRPr lang="pt-PT" dirty="0"/>
          </a:p>
        </p:txBody>
      </p:sp>
    </p:spTree>
    <p:extLst>
      <p:ext uri="{BB962C8B-B14F-4D97-AF65-F5344CB8AC3E}">
        <p14:creationId xmlns:p14="http://schemas.microsoft.com/office/powerpoint/2010/main" val="3848801467"/>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Are Business Rules?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84</a:t>
            </a:fld>
            <a:endParaRPr lang="pt-PT" dirty="0"/>
          </a:p>
        </p:txBody>
      </p:sp>
      <p:sp>
        <p:nvSpPr>
          <p:cNvPr id="7" name="AutoShape 31"/>
          <p:cNvSpPr>
            <a:spLocks noChangeArrowheads="1"/>
          </p:cNvSpPr>
          <p:nvPr/>
        </p:nvSpPr>
        <p:spPr bwMode="auto">
          <a:xfrm>
            <a:off x="514350" y="1447800"/>
            <a:ext cx="4079875" cy="2113386"/>
          </a:xfrm>
          <a:prstGeom prst="roundRect">
            <a:avLst>
              <a:gd name="adj" fmla="val 5043"/>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Business Rule Engine:</a:t>
            </a:r>
          </a:p>
        </p:txBody>
      </p:sp>
      <p:sp>
        <p:nvSpPr>
          <p:cNvPr id="8" name="AutoShape 32"/>
          <p:cNvSpPr>
            <a:spLocks noChangeArrowheads="1"/>
          </p:cNvSpPr>
          <p:nvPr/>
        </p:nvSpPr>
        <p:spPr bwMode="auto">
          <a:xfrm>
            <a:off x="742950" y="1857376"/>
            <a:ext cx="3622675" cy="1526524"/>
          </a:xfrm>
          <a:prstGeom prst="roundRect">
            <a:avLst>
              <a:gd name="adj" fmla="val 4886"/>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Enables policy changes in</a:t>
            </a:r>
            <a:br>
              <a:rPr lang="en-US" sz="1600"/>
            </a:br>
            <a:r>
              <a:rPr lang="en-US" sz="1600"/>
              <a:t>real time</a:t>
            </a:r>
          </a:p>
          <a:p>
            <a:pPr marL="231775" indent="-231775" algn="l">
              <a:lnSpc>
                <a:spcPct val="90000"/>
              </a:lnSpc>
              <a:spcBef>
                <a:spcPct val="40000"/>
              </a:spcBef>
              <a:buClr>
                <a:srgbClr val="8DACD0"/>
              </a:buClr>
              <a:buSzPct val="80000"/>
              <a:buFont typeface="Wingdings" pitchFamily="2" charset="2"/>
              <a:buBlip>
                <a:blip r:embed="rId3"/>
              </a:buBlip>
            </a:pPr>
            <a:r>
              <a:rPr lang="en-US" sz="1600"/>
              <a:t>Enables policy changes</a:t>
            </a:r>
            <a:br>
              <a:rPr lang="en-US" sz="1600"/>
            </a:br>
            <a:r>
              <a:rPr lang="en-US" sz="1600"/>
              <a:t>without recoding or</a:t>
            </a:r>
            <a:br>
              <a:rPr lang="en-US" sz="1600"/>
            </a:br>
            <a:r>
              <a:rPr lang="en-US" sz="1600"/>
              <a:t>rebuilding the orchestration</a:t>
            </a:r>
          </a:p>
        </p:txBody>
      </p:sp>
      <p:sp>
        <p:nvSpPr>
          <p:cNvPr id="9" name="AutoShape 33"/>
          <p:cNvSpPr>
            <a:spLocks noChangeArrowheads="1"/>
          </p:cNvSpPr>
          <p:nvPr/>
        </p:nvSpPr>
        <p:spPr bwMode="auto">
          <a:xfrm>
            <a:off x="4805363" y="1698625"/>
            <a:ext cx="3775075" cy="1882775"/>
          </a:xfrm>
          <a:prstGeom prst="roundRect">
            <a:avLst>
              <a:gd name="adj" fmla="val 6109"/>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Use business rules to:</a:t>
            </a:r>
          </a:p>
        </p:txBody>
      </p:sp>
      <p:sp>
        <p:nvSpPr>
          <p:cNvPr id="10" name="AutoShape 34"/>
          <p:cNvSpPr>
            <a:spLocks noChangeArrowheads="1"/>
          </p:cNvSpPr>
          <p:nvPr/>
        </p:nvSpPr>
        <p:spPr bwMode="auto">
          <a:xfrm>
            <a:off x="5033963" y="2133600"/>
            <a:ext cx="3317875" cy="1224385"/>
          </a:xfrm>
          <a:prstGeom prst="roundRect">
            <a:avLst>
              <a:gd name="adj" fmla="val 6440"/>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Trigger notifications</a:t>
            </a:r>
          </a:p>
          <a:p>
            <a:pPr marL="231775" indent="-231775" algn="l">
              <a:lnSpc>
                <a:spcPct val="90000"/>
              </a:lnSpc>
              <a:spcBef>
                <a:spcPct val="40000"/>
              </a:spcBef>
              <a:buClr>
                <a:srgbClr val="8DACD0"/>
              </a:buClr>
              <a:buSzPct val="80000"/>
              <a:buFont typeface="Wingdings" pitchFamily="2" charset="2"/>
              <a:buBlip>
                <a:blip r:embed="rId3"/>
              </a:buBlip>
            </a:pPr>
            <a:r>
              <a:rPr lang="en-US" sz="1600"/>
              <a:t>Automate approvals</a:t>
            </a:r>
          </a:p>
          <a:p>
            <a:pPr marL="231775" indent="-231775" algn="l">
              <a:lnSpc>
                <a:spcPct val="90000"/>
              </a:lnSpc>
              <a:spcBef>
                <a:spcPct val="40000"/>
              </a:spcBef>
              <a:buClr>
                <a:srgbClr val="8DACD0"/>
              </a:buClr>
              <a:buSzPct val="80000"/>
              <a:buFont typeface="Wingdings" pitchFamily="2" charset="2"/>
              <a:buBlip>
                <a:blip r:embed="rId3"/>
              </a:buBlip>
            </a:pPr>
            <a:r>
              <a:rPr lang="en-US" sz="1600"/>
              <a:t>Reroute documents</a:t>
            </a:r>
          </a:p>
        </p:txBody>
      </p:sp>
      <p:graphicFrame>
        <p:nvGraphicFramePr>
          <p:cNvPr id="11" name="Group 221"/>
          <p:cNvGraphicFramePr>
            <a:graphicFrameLocks/>
          </p:cNvGraphicFramePr>
          <p:nvPr>
            <p:extLst/>
          </p:nvPr>
        </p:nvGraphicFramePr>
        <p:xfrm>
          <a:off x="514350" y="3728911"/>
          <a:ext cx="8096250" cy="2290890"/>
        </p:xfrm>
        <a:graphic>
          <a:graphicData uri="http://schemas.openxmlformats.org/drawingml/2006/table">
            <a:tbl>
              <a:tblPr/>
              <a:tblGrid>
                <a:gridCol w="2087562"/>
                <a:gridCol w="2420938"/>
                <a:gridCol w="3587750"/>
              </a:tblGrid>
              <a:tr h="412750">
                <a:tc>
                  <a:txBody>
                    <a:bodyPr/>
                    <a:lstStyle/>
                    <a:p>
                      <a:pPr marL="0" marR="0" lvl="0" indent="0" algn="ctr" defTabSz="914400" rtl="0" eaLnBrk="1" fontAlgn="base" latinLnBrk="0" hangingPunct="1">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Business Event</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1" fontAlgn="base" latinLnBrk="0" hangingPunct="1">
                        <a:lnSpc>
                          <a:spcPct val="90000"/>
                        </a:lnSpc>
                        <a:spcBef>
                          <a:spcPct val="40000"/>
                        </a:spcBef>
                        <a:spcAft>
                          <a:spcPct val="0"/>
                        </a:spcAft>
                        <a:buClrTx/>
                        <a:buSzPct val="70000"/>
                        <a:buFontTx/>
                        <a:buNone/>
                        <a:tabLst/>
                      </a:pPr>
                      <a:r>
                        <a:rPr kumimoji="0" lang="en-US" sz="1800" b="1" i="0" u="none" strike="noStrike" cap="none" normalizeH="0" baseline="0" dirty="0" smtClean="0">
                          <a:ln>
                            <a:noFill/>
                          </a:ln>
                          <a:solidFill>
                            <a:schemeClr val="tx1"/>
                          </a:solidFill>
                          <a:effectLst/>
                          <a:latin typeface="+mn-lt"/>
                        </a:rPr>
                        <a:t>Business Decisions</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1" fontAlgn="base" latinLnBrk="0" hangingPunct="1">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Rules</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rgbClr val="BBCDE3"/>
                    </a:solidFill>
                  </a:tcPr>
                </a:tc>
              </a:tr>
              <a:tr h="674688">
                <a:tc rowSpan="3">
                  <a:txBody>
                    <a:bodyPr/>
                    <a:lstStyle/>
                    <a:p>
                      <a:pPr marL="0" marR="0" lvl="0" indent="0" algn="l" defTabSz="914400" rtl="0" eaLnBrk="1" fontAlgn="base" latinLnBrk="0" hangingPunct="1">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Receive</a:t>
                      </a:r>
                      <a:br>
                        <a:rPr kumimoji="0" lang="en-US" sz="1600" b="1" i="0" u="none" strike="noStrike" cap="none" normalizeH="0" baseline="0" dirty="0" smtClean="0">
                          <a:ln>
                            <a:noFill/>
                          </a:ln>
                          <a:solidFill>
                            <a:schemeClr val="tx1"/>
                          </a:solidFill>
                          <a:effectLst/>
                          <a:latin typeface="+mn-lt"/>
                        </a:rPr>
                      </a:br>
                      <a:r>
                        <a:rPr kumimoji="0" lang="en-US" sz="1600" b="1" i="0" u="none" strike="noStrike" cap="none" normalizeH="0" baseline="0" dirty="0" smtClean="0">
                          <a:ln>
                            <a:noFill/>
                          </a:ln>
                          <a:solidFill>
                            <a:schemeClr val="tx1"/>
                          </a:solidFill>
                          <a:effectLst/>
                          <a:latin typeface="+mn-lt"/>
                        </a:rPr>
                        <a:t>Purchase Order</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171450" marR="0" lvl="0" indent="-17145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mn-lt"/>
                        </a:rPr>
                        <a:t>Is customer known?</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smtClean="0">
                          <a:ln>
                            <a:noFill/>
                          </a:ln>
                          <a:solidFill>
                            <a:schemeClr val="tx1"/>
                          </a:solidFill>
                          <a:effectLst/>
                          <a:latin typeface="+mn-lt"/>
                        </a:rPr>
                        <a:t>If customer ID exists, then customer is known</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r>
              <a:tr h="673100">
                <a:tc vMerge="1">
                  <a:txBody>
                    <a:bodyPr/>
                    <a:lstStyle/>
                    <a:p>
                      <a:endParaRPr lang="en-US"/>
                    </a:p>
                  </a:txBody>
                  <a:tcPr/>
                </a:tc>
                <a:tc>
                  <a:txBody>
                    <a:bodyPr/>
                    <a:lstStyle/>
                    <a:p>
                      <a:pPr marL="0" marR="0" lvl="0" indent="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mn-lt"/>
                        </a:rPr>
                        <a:t>Is product known?</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mn-lt"/>
                        </a:rPr>
                        <a:t>If product ID exists, then product is known</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r>
              <a:tr h="240426">
                <a:tc vMerge="1">
                  <a:txBody>
                    <a:bodyPr/>
                    <a:lstStyle/>
                    <a:p>
                      <a:endParaRPr lang="en-US"/>
                    </a:p>
                  </a:txBody>
                  <a:tcPr/>
                </a:tc>
                <a:tc>
                  <a:txBody>
                    <a:bodyPr/>
                    <a:lstStyle/>
                    <a:p>
                      <a:pPr marL="0" marR="0" lvl="0" indent="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smtClean="0">
                          <a:ln>
                            <a:noFill/>
                          </a:ln>
                          <a:solidFill>
                            <a:schemeClr val="tx1"/>
                          </a:solidFill>
                          <a:effectLst/>
                          <a:latin typeface="+mn-lt"/>
                        </a:rPr>
                        <a:t>Is product available and in inventory?</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40000"/>
                        </a:spcBef>
                        <a:spcAft>
                          <a:spcPct val="0"/>
                        </a:spcAft>
                        <a:buClr>
                          <a:schemeClr val="accent2"/>
                        </a:buClr>
                        <a:buSzPct val="70000"/>
                        <a:buFont typeface="Wingdings" pitchFamily="2" charset="2"/>
                        <a:buNone/>
                        <a:tabLst/>
                      </a:pPr>
                      <a:r>
                        <a:rPr kumimoji="0" lang="en-US" sz="1600" b="0" i="0" u="none" strike="noStrike" cap="none" normalizeH="0" baseline="0" dirty="0" smtClean="0">
                          <a:ln>
                            <a:noFill/>
                          </a:ln>
                          <a:solidFill>
                            <a:schemeClr val="tx1"/>
                          </a:solidFill>
                          <a:effectLst/>
                          <a:latin typeface="+mn-lt"/>
                        </a:rPr>
                        <a:t>If quantity on hand &lt; reorder quantity, then reorder product</a:t>
                      </a:r>
                    </a:p>
                  </a:txBody>
                  <a:tcPr anchor="ctr" horzOverflow="overflow">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12700" cap="flat" cmpd="sng" algn="ctr">
                      <a:solidFill>
                        <a:srgbClr val="777777"/>
                      </a:solidFill>
                      <a:prstDash val="solid"/>
                      <a:round/>
                      <a:headEnd type="none" w="med" len="med"/>
                      <a:tailEnd type="none" w="med" len="med"/>
                    </a:lnT>
                    <a:lnB w="12700" cap="flat" cmpd="sng" algn="ctr">
                      <a:solidFill>
                        <a:srgbClr val="777777"/>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101488528"/>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Are Rules, Policies, and Vocabularies?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85</a:t>
            </a:fld>
            <a:endParaRPr lang="pt-PT" dirty="0"/>
          </a:p>
        </p:txBody>
      </p:sp>
      <p:graphicFrame>
        <p:nvGraphicFramePr>
          <p:cNvPr id="7" name="Group 58"/>
          <p:cNvGraphicFramePr>
            <a:graphicFrameLocks/>
          </p:cNvGraphicFramePr>
          <p:nvPr>
            <p:extLst/>
          </p:nvPr>
        </p:nvGraphicFramePr>
        <p:xfrm>
          <a:off x="1049338" y="1614487"/>
          <a:ext cx="6946900" cy="4176713"/>
        </p:xfrm>
        <a:graphic>
          <a:graphicData uri="http://schemas.openxmlformats.org/drawingml/2006/table">
            <a:tbl>
              <a:tblPr/>
              <a:tblGrid>
                <a:gridCol w="2039937"/>
                <a:gridCol w="4906963"/>
              </a:tblGrid>
              <a:tr h="590550">
                <a:tc>
                  <a:txBody>
                    <a:bodyPr/>
                    <a:lstStyle/>
                    <a:p>
                      <a:pPr marL="0" marR="0" lvl="0" indent="0" algn="ctr" defTabSz="914400" rtl="0" eaLnBrk="1" fontAlgn="base" latinLnBrk="0" hangingPunct="1">
                        <a:lnSpc>
                          <a:spcPct val="90000"/>
                        </a:lnSpc>
                        <a:spcBef>
                          <a:spcPct val="40000"/>
                        </a:spcBef>
                        <a:spcAft>
                          <a:spcPct val="0"/>
                        </a:spcAft>
                        <a:buClr>
                          <a:srgbClr val="8DACD0"/>
                        </a:buClr>
                        <a:buSzPct val="70000"/>
                        <a:buFont typeface="Wingdings" pitchFamily="2" charset="2"/>
                        <a:buNone/>
                        <a:tabLst/>
                      </a:pPr>
                      <a:r>
                        <a:rPr kumimoji="0" lang="en-US" sz="1800" b="1" i="0" u="none" strike="noStrike" cap="none" normalizeH="0" baseline="0" dirty="0" smtClean="0">
                          <a:ln>
                            <a:noFill/>
                          </a:ln>
                          <a:solidFill>
                            <a:schemeClr val="tx1"/>
                          </a:solidFill>
                          <a:effectLst/>
                          <a:latin typeface="+mn-lt"/>
                        </a:rPr>
                        <a:t>Term</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1" fontAlgn="base" latinLnBrk="0" hangingPunct="1">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Description</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1187450">
                <a:tc>
                  <a:txBody>
                    <a:bodyPr/>
                    <a:lstStyle/>
                    <a:p>
                      <a:pPr marL="0" marR="0" lvl="0" indent="0" algn="l" defTabSz="914400" rtl="0" eaLnBrk="1" fontAlgn="base" latinLnBrk="0" hangingPunct="1">
                        <a:lnSpc>
                          <a:spcPct val="90000"/>
                        </a:lnSpc>
                        <a:spcBef>
                          <a:spcPct val="4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mn-lt"/>
                        </a:rPr>
                        <a:t>Rules</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Set of conditions and one or more</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consequent actions</a:t>
                      </a:r>
                    </a:p>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Return either </a:t>
                      </a:r>
                      <a:r>
                        <a:rPr kumimoji="0" lang="en-US" sz="1600" b="1" i="0" u="none" strike="noStrike" cap="none" normalizeH="0" baseline="0" dirty="0" smtClean="0">
                          <a:ln>
                            <a:noFill/>
                          </a:ln>
                          <a:solidFill>
                            <a:schemeClr val="tx1"/>
                          </a:solidFill>
                          <a:effectLst/>
                          <a:latin typeface="+mn-lt"/>
                        </a:rPr>
                        <a:t>True</a:t>
                      </a:r>
                      <a:r>
                        <a:rPr kumimoji="0" lang="en-US" sz="1600" b="0" i="0" u="none" strike="noStrike" cap="none" normalizeH="0" baseline="0" dirty="0" smtClean="0">
                          <a:ln>
                            <a:noFill/>
                          </a:ln>
                          <a:solidFill>
                            <a:schemeClr val="tx1"/>
                          </a:solidFill>
                          <a:effectLst/>
                          <a:latin typeface="+mn-lt"/>
                        </a:rPr>
                        <a:t> or </a:t>
                      </a:r>
                      <a:r>
                        <a:rPr kumimoji="0" lang="en-US" sz="1600" b="1" i="0" u="none" strike="noStrike" cap="none" normalizeH="0" baseline="0" dirty="0" smtClean="0">
                          <a:ln>
                            <a:noFill/>
                          </a:ln>
                          <a:solidFill>
                            <a:schemeClr val="tx1"/>
                          </a:solidFill>
                          <a:effectLst/>
                          <a:latin typeface="+mn-lt"/>
                        </a:rPr>
                        <a:t>False</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187450">
                <a:tc>
                  <a:txBody>
                    <a:bodyPr/>
                    <a:lstStyle/>
                    <a:p>
                      <a:pPr marL="0" marR="0" lvl="0" indent="0" algn="l" defTabSz="914400" rtl="0" eaLnBrk="1" fontAlgn="base" latinLnBrk="0" hangingPunct="1">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Policy</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Contains a logical grouping of rules</a:t>
                      </a:r>
                    </a:p>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Published and deployed to a</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production environment</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1211263">
                <a:tc>
                  <a:txBody>
                    <a:bodyPr/>
                    <a:lstStyle/>
                    <a:p>
                      <a:pPr marL="0" marR="0" lvl="0" indent="0" algn="l" defTabSz="914400" rtl="0" eaLnBrk="1" fontAlgn="base" latinLnBrk="0" hangingPunct="1">
                        <a:lnSpc>
                          <a:spcPct val="90000"/>
                        </a:lnSpc>
                        <a:spcBef>
                          <a:spcPct val="40000"/>
                        </a:spcBef>
                        <a:spcAft>
                          <a:spcPct val="0"/>
                        </a:spcAft>
                        <a:buClrTx/>
                        <a:buSzTx/>
                        <a:buFontTx/>
                        <a:buNone/>
                        <a:tabLst/>
                      </a:pPr>
                      <a:r>
                        <a:rPr kumimoji="0" lang="en-US" sz="1600" b="1" i="0" u="none" strike="noStrike" cap="none" normalizeH="0" baseline="0" smtClean="0">
                          <a:ln>
                            <a:noFill/>
                          </a:ln>
                          <a:solidFill>
                            <a:schemeClr val="tx1"/>
                          </a:solidFill>
                          <a:effectLst/>
                          <a:latin typeface="+mn-lt"/>
                        </a:rPr>
                        <a:t>Vocabulary</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Collection of definitions for rule conditions</a:t>
                      </a:r>
                      <a:br>
                        <a:rPr kumimoji="0" lang="en-US" sz="1600" b="0" i="0" u="none" strike="noStrike" cap="none" normalizeH="0" baseline="0" dirty="0" smtClean="0">
                          <a:ln>
                            <a:noFill/>
                          </a:ln>
                          <a:solidFill>
                            <a:schemeClr val="tx1"/>
                          </a:solidFill>
                          <a:effectLst/>
                          <a:latin typeface="+mn-lt"/>
                        </a:rPr>
                      </a:br>
                      <a:r>
                        <a:rPr kumimoji="0" lang="en-US" sz="1600" b="0" i="0" u="none" strike="noStrike" cap="none" normalizeH="0" baseline="0" dirty="0" smtClean="0">
                          <a:ln>
                            <a:noFill/>
                          </a:ln>
                          <a:solidFill>
                            <a:schemeClr val="tx1"/>
                          </a:solidFill>
                          <a:effectLst/>
                          <a:latin typeface="+mn-lt"/>
                        </a:rPr>
                        <a:t>and actions</a:t>
                      </a:r>
                    </a:p>
                    <a:p>
                      <a:pPr marL="225425" marR="0" lvl="0" indent="-225425" algn="l" defTabSz="914400" rtl="0" eaLnBrk="1" fontAlgn="base" latinLnBrk="0" hangingPunct="1">
                        <a:lnSpc>
                          <a:spcPct val="90000"/>
                        </a:lnSpc>
                        <a:spcBef>
                          <a:spcPct val="40000"/>
                        </a:spcBef>
                        <a:spcAft>
                          <a:spcPct val="0"/>
                        </a:spcAft>
                        <a:buClr>
                          <a:schemeClr val="accent2"/>
                        </a:buClr>
                        <a:buSzPct val="70000"/>
                        <a:buFont typeface="Wingdings" pitchFamily="2" charset="2"/>
                        <a:buBlip>
                          <a:blip r:embed="rId3"/>
                        </a:buBlip>
                        <a:tabLst/>
                      </a:pPr>
                      <a:r>
                        <a:rPr kumimoji="0" lang="en-US" sz="1600" b="0" i="0" u="none" strike="noStrike" cap="none" normalizeH="0" baseline="0" dirty="0" smtClean="0">
                          <a:ln>
                            <a:noFill/>
                          </a:ln>
                          <a:solidFill>
                            <a:schemeClr val="tx1"/>
                          </a:solidFill>
                          <a:effectLst/>
                          <a:latin typeface="+mn-lt"/>
                        </a:rPr>
                        <a:t>Assigns a friendly name to the definition</a:t>
                      </a:r>
                    </a:p>
                  </a:txBody>
                  <a:tcPr marR="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152894874"/>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Rules and Facts Work</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86</a:t>
            </a:fld>
            <a:endParaRPr lang="pt-PT" dirty="0"/>
          </a:p>
        </p:txBody>
      </p:sp>
      <p:pic>
        <p:nvPicPr>
          <p:cNvPr id="7" name="Picture 10" descr="BusinessRulesFacts"/>
          <p:cNvPicPr>
            <a:picLocks noChangeAspect="1" noChangeArrowheads="1"/>
          </p:cNvPicPr>
          <p:nvPr/>
        </p:nvPicPr>
        <p:blipFill>
          <a:blip r:embed="rId3" cstate="print"/>
          <a:srcRect/>
          <a:stretch>
            <a:fillRect/>
          </a:stretch>
        </p:blipFill>
        <p:spPr bwMode="auto">
          <a:xfrm>
            <a:off x="3949700" y="3586162"/>
            <a:ext cx="4618038" cy="2597150"/>
          </a:xfrm>
          <a:prstGeom prst="rect">
            <a:avLst/>
          </a:prstGeom>
          <a:noFill/>
          <a:ln w="12700">
            <a:solidFill>
              <a:srgbClr val="000000"/>
            </a:solidFill>
            <a:miter lim="800000"/>
            <a:headEnd/>
            <a:tailEnd/>
          </a:ln>
          <a:effectLst/>
        </p:spPr>
      </p:pic>
      <p:sp>
        <p:nvSpPr>
          <p:cNvPr id="8" name="Rectangle 11"/>
          <p:cNvSpPr>
            <a:spLocks noChangeArrowheads="1"/>
          </p:cNvSpPr>
          <p:nvPr/>
        </p:nvSpPr>
        <p:spPr bwMode="auto">
          <a:xfrm>
            <a:off x="4038600" y="3910012"/>
            <a:ext cx="4457700" cy="284163"/>
          </a:xfrm>
          <a:prstGeom prst="rect">
            <a:avLst/>
          </a:prstGeom>
          <a:noFill/>
          <a:ln w="38100" algn="ctr">
            <a:solidFill>
              <a:srgbClr val="CC0000"/>
            </a:solidFill>
            <a:miter lim="800000"/>
            <a:headEnd/>
            <a:tailEnd/>
          </a:ln>
          <a:effectLst/>
        </p:spPr>
        <p:txBody>
          <a:bodyPr wrap="none" anchor="ctr"/>
          <a:lstStyle/>
          <a:p>
            <a:endParaRPr lang="en-US"/>
          </a:p>
        </p:txBody>
      </p:sp>
      <p:sp>
        <p:nvSpPr>
          <p:cNvPr id="9" name="Freeform 32"/>
          <p:cNvSpPr>
            <a:spLocks/>
          </p:cNvSpPr>
          <p:nvPr/>
        </p:nvSpPr>
        <p:spPr bwMode="auto">
          <a:xfrm>
            <a:off x="3082925" y="3970337"/>
            <a:ext cx="947738" cy="163513"/>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sp>
        <p:nvSpPr>
          <p:cNvPr id="10" name="AutoShape 18"/>
          <p:cNvSpPr>
            <a:spLocks noChangeArrowheads="1"/>
          </p:cNvSpPr>
          <p:nvPr/>
        </p:nvSpPr>
        <p:spPr bwMode="auto">
          <a:xfrm>
            <a:off x="525462" y="3581400"/>
            <a:ext cx="3155950" cy="2366962"/>
          </a:xfrm>
          <a:prstGeom prst="roundRect">
            <a:avLst>
              <a:gd name="adj" fmla="val 4951"/>
            </a:avLst>
          </a:prstGeom>
          <a:solidFill>
            <a:srgbClr val="BBCDE3"/>
          </a:solidFill>
          <a:ln w="9525">
            <a:solidFill>
              <a:srgbClr val="4D4D4D"/>
            </a:solidFill>
            <a:round/>
            <a:headEnd/>
            <a:tailEnd/>
          </a:ln>
          <a:effectLst>
            <a:outerShdw dist="35921" dir="2700000" algn="ctr" rotWithShape="0">
              <a:srgbClr val="5F5F5F">
                <a:alpha val="50000"/>
              </a:srgbClr>
            </a:outerShdw>
          </a:effectLst>
        </p:spPr>
        <p:txBody>
          <a:bodyPr tIns="45720" bIns="45720"/>
          <a:lstStyle/>
          <a:p>
            <a:pPr marL="58738" algn="l">
              <a:lnSpc>
                <a:spcPct val="90000"/>
              </a:lnSpc>
              <a:spcBef>
                <a:spcPct val="40000"/>
              </a:spcBef>
            </a:pPr>
            <a:r>
              <a:rPr lang="en-US" b="1" dirty="0"/>
              <a:t>Facts derived from:</a:t>
            </a:r>
          </a:p>
        </p:txBody>
      </p:sp>
      <p:sp>
        <p:nvSpPr>
          <p:cNvPr id="11" name="AutoShape 19"/>
          <p:cNvSpPr>
            <a:spLocks noChangeArrowheads="1"/>
          </p:cNvSpPr>
          <p:nvPr/>
        </p:nvSpPr>
        <p:spPr bwMode="auto">
          <a:xfrm>
            <a:off x="754062" y="3967162"/>
            <a:ext cx="2698750" cy="1781985"/>
          </a:xfrm>
          <a:prstGeom prst="roundRect">
            <a:avLst>
              <a:gd name="adj" fmla="val 469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4"/>
              </a:buBlip>
            </a:pPr>
            <a:r>
              <a:rPr lang="en-US" sz="1600"/>
              <a:t>XML schemas</a:t>
            </a:r>
          </a:p>
          <a:p>
            <a:pPr marL="231775" indent="-231775" algn="l">
              <a:lnSpc>
                <a:spcPct val="90000"/>
              </a:lnSpc>
              <a:spcBef>
                <a:spcPct val="40000"/>
              </a:spcBef>
              <a:buClr>
                <a:srgbClr val="8DACD0"/>
              </a:buClr>
              <a:buSzPct val="80000"/>
              <a:buFont typeface="Wingdings" pitchFamily="2" charset="2"/>
              <a:buBlip>
                <a:blip r:embed="rId4"/>
              </a:buBlip>
            </a:pPr>
            <a:r>
              <a:rPr lang="en-US" sz="1600"/>
              <a:t>SQL databases</a:t>
            </a:r>
          </a:p>
          <a:p>
            <a:pPr marL="231775" indent="-231775" algn="l">
              <a:lnSpc>
                <a:spcPct val="90000"/>
              </a:lnSpc>
              <a:spcBef>
                <a:spcPct val="40000"/>
              </a:spcBef>
              <a:buClr>
                <a:srgbClr val="8DACD0"/>
              </a:buClr>
              <a:buSzPct val="80000"/>
              <a:buFont typeface="Wingdings" pitchFamily="2" charset="2"/>
              <a:buBlip>
                <a:blip r:embed="rId4"/>
              </a:buBlip>
            </a:pPr>
            <a:r>
              <a:rPr lang="en-US" sz="1600"/>
              <a:t>.NET classes</a:t>
            </a:r>
          </a:p>
          <a:p>
            <a:pPr marL="231775" indent="-231775" algn="l">
              <a:lnSpc>
                <a:spcPct val="90000"/>
              </a:lnSpc>
              <a:spcBef>
                <a:spcPct val="40000"/>
              </a:spcBef>
              <a:buClr>
                <a:srgbClr val="8DACD0"/>
              </a:buClr>
              <a:buSzPct val="80000"/>
              <a:buFont typeface="Wingdings" pitchFamily="2" charset="2"/>
              <a:buBlip>
                <a:blip r:embed="rId4"/>
              </a:buBlip>
            </a:pPr>
            <a:r>
              <a:rPr lang="en-US" sz="1600"/>
              <a:t>Predefined and</a:t>
            </a:r>
            <a:br>
              <a:rPr lang="en-US" sz="1600"/>
            </a:br>
            <a:r>
              <a:rPr lang="en-US" sz="1600"/>
              <a:t>custom vocabularies</a:t>
            </a:r>
          </a:p>
        </p:txBody>
      </p:sp>
      <p:sp>
        <p:nvSpPr>
          <p:cNvPr id="12" name="AutoShape 20"/>
          <p:cNvSpPr>
            <a:spLocks noChangeArrowheads="1"/>
          </p:cNvSpPr>
          <p:nvPr/>
        </p:nvSpPr>
        <p:spPr bwMode="auto">
          <a:xfrm>
            <a:off x="3114675" y="1402556"/>
            <a:ext cx="4932363" cy="2102644"/>
          </a:xfrm>
          <a:prstGeom prst="roundRect">
            <a:avLst>
              <a:gd name="adj" fmla="val 5778"/>
            </a:avLst>
          </a:prstGeom>
          <a:solidFill>
            <a:srgbClr val="BBCDE3"/>
          </a:solidFill>
          <a:ln w="9525">
            <a:solidFill>
              <a:srgbClr val="4D4D4D"/>
            </a:solidFill>
            <a:round/>
            <a:headEnd/>
            <a:tailEnd/>
          </a:ln>
          <a:effectLst>
            <a:outerShdw dist="35921" dir="2700000" algn="ctr" rotWithShape="0">
              <a:srgbClr val="5F5F5F">
                <a:alpha val="50000"/>
              </a:srgbClr>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Rules</a:t>
            </a:r>
          </a:p>
        </p:txBody>
      </p:sp>
      <p:sp>
        <p:nvSpPr>
          <p:cNvPr id="13" name="AutoShape 21"/>
          <p:cNvSpPr>
            <a:spLocks noChangeArrowheads="1"/>
          </p:cNvSpPr>
          <p:nvPr/>
        </p:nvSpPr>
        <p:spPr bwMode="auto">
          <a:xfrm>
            <a:off x="3343275" y="1791203"/>
            <a:ext cx="4475163" cy="1441013"/>
          </a:xfrm>
          <a:prstGeom prst="roundRect">
            <a:avLst>
              <a:gd name="adj" fmla="val 5831"/>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4"/>
              </a:buBlip>
            </a:pPr>
            <a:r>
              <a:rPr lang="en-US" sz="1600"/>
              <a:t>Conditions: true/false expression</a:t>
            </a:r>
            <a:br>
              <a:rPr lang="en-US" sz="1600"/>
            </a:br>
            <a:r>
              <a:rPr lang="en-US" sz="1600"/>
              <a:t>with predicates</a:t>
            </a:r>
          </a:p>
          <a:p>
            <a:pPr marL="231775" indent="-231775" algn="l">
              <a:lnSpc>
                <a:spcPct val="90000"/>
              </a:lnSpc>
              <a:spcBef>
                <a:spcPct val="40000"/>
              </a:spcBef>
              <a:buClr>
                <a:srgbClr val="8DACD0"/>
              </a:buClr>
              <a:buSzPct val="80000"/>
              <a:buFont typeface="Wingdings" pitchFamily="2" charset="2"/>
              <a:buBlip>
                <a:blip r:embed="rId4"/>
              </a:buBlip>
            </a:pPr>
            <a:r>
              <a:rPr lang="en-US" sz="1600"/>
              <a:t>Actions: initiated when rule condition is met</a:t>
            </a:r>
          </a:p>
          <a:p>
            <a:pPr marL="231775" indent="-231775" algn="l">
              <a:lnSpc>
                <a:spcPct val="90000"/>
              </a:lnSpc>
              <a:spcBef>
                <a:spcPct val="40000"/>
              </a:spcBef>
              <a:buClr>
                <a:srgbClr val="8DACD0"/>
              </a:buClr>
              <a:buSzPct val="80000"/>
              <a:buFont typeface="Wingdings" pitchFamily="2" charset="2"/>
              <a:buBlip>
                <a:blip r:embed="rId4"/>
              </a:buBlip>
            </a:pPr>
            <a:r>
              <a:rPr lang="en-US" sz="1600"/>
              <a:t>Facts: data upon which rules operate</a:t>
            </a:r>
          </a:p>
        </p:txBody>
      </p:sp>
      <p:sp>
        <p:nvSpPr>
          <p:cNvPr id="14" name="Freeform 29"/>
          <p:cNvSpPr>
            <a:spLocks/>
          </p:cNvSpPr>
          <p:nvPr/>
        </p:nvSpPr>
        <p:spPr bwMode="auto">
          <a:xfrm>
            <a:off x="2168525" y="2419713"/>
            <a:ext cx="947738" cy="163512"/>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sp>
        <p:nvSpPr>
          <p:cNvPr id="15" name="AutoShape 22"/>
          <p:cNvSpPr>
            <a:spLocks noChangeArrowheads="1"/>
          </p:cNvSpPr>
          <p:nvPr/>
        </p:nvSpPr>
        <p:spPr bwMode="auto">
          <a:xfrm>
            <a:off x="1004888" y="1400175"/>
            <a:ext cx="1679575" cy="2105025"/>
          </a:xfrm>
          <a:prstGeom prst="roundRect">
            <a:avLst>
              <a:gd name="adj" fmla="val 6163"/>
            </a:avLst>
          </a:prstGeom>
          <a:solidFill>
            <a:srgbClr val="BBCDE3"/>
          </a:solidFill>
          <a:ln w="9525">
            <a:solidFill>
              <a:srgbClr val="4D4D4D"/>
            </a:solidFill>
            <a:round/>
            <a:headEnd/>
            <a:tailEnd/>
          </a:ln>
          <a:effectLst>
            <a:outerShdw dist="35921" dir="2700000" algn="ctr" rotWithShape="0">
              <a:srgbClr val="5F5F5F">
                <a:alpha val="50000"/>
              </a:srgbClr>
            </a:outerShdw>
          </a:effectLst>
        </p:spPr>
        <p:txBody>
          <a:bodyPr tIns="45720" bIns="45720"/>
          <a:lstStyle/>
          <a:p>
            <a:pPr marL="58738" algn="l">
              <a:lnSpc>
                <a:spcPct val="90000"/>
              </a:lnSpc>
              <a:spcBef>
                <a:spcPct val="40000"/>
              </a:spcBef>
            </a:pPr>
            <a:r>
              <a:rPr lang="en-US" b="1" dirty="0"/>
              <a:t>Policy</a:t>
            </a:r>
          </a:p>
        </p:txBody>
      </p:sp>
      <p:sp>
        <p:nvSpPr>
          <p:cNvPr id="16" name="AutoShape 4"/>
          <p:cNvSpPr>
            <a:spLocks noChangeArrowheads="1"/>
          </p:cNvSpPr>
          <p:nvPr/>
        </p:nvSpPr>
        <p:spPr bwMode="auto">
          <a:xfrm>
            <a:off x="1233488" y="1831975"/>
            <a:ext cx="1222375" cy="1529489"/>
          </a:xfrm>
          <a:prstGeom prst="roundRect">
            <a:avLst>
              <a:gd name="adj" fmla="val 6407"/>
            </a:avLst>
          </a:prstGeom>
          <a:solidFill>
            <a:srgbClr val="E4E4BF"/>
          </a:solidFill>
          <a:ln w="9525" algn="ctr">
            <a:solidFill>
              <a:srgbClr val="4D4D4D"/>
            </a:solidFill>
            <a:prstDash val="sysDot"/>
            <a:round/>
            <a:headEnd/>
            <a:tailEnd/>
          </a:ln>
          <a:effectLst/>
        </p:spPr>
        <p:txBody>
          <a:bodyPr wrap="none" tIns="137160" bIns="137160"/>
          <a:lstStyle/>
          <a:p>
            <a:pPr>
              <a:lnSpc>
                <a:spcPct val="90000"/>
              </a:lnSpc>
              <a:spcBef>
                <a:spcPct val="40000"/>
              </a:spcBef>
            </a:pPr>
            <a:r>
              <a:rPr lang="en-US" sz="1600" dirty="0"/>
              <a:t>Rule Set</a:t>
            </a:r>
          </a:p>
        </p:txBody>
      </p:sp>
      <p:grpSp>
        <p:nvGrpSpPr>
          <p:cNvPr id="17" name="Group 27"/>
          <p:cNvGrpSpPr>
            <a:grpSpLocks/>
          </p:cNvGrpSpPr>
          <p:nvPr/>
        </p:nvGrpSpPr>
        <p:grpSpPr bwMode="auto">
          <a:xfrm>
            <a:off x="1454150" y="2268538"/>
            <a:ext cx="695325" cy="1033462"/>
            <a:chOff x="1854" y="1735"/>
            <a:chExt cx="419" cy="622"/>
          </a:xfrm>
        </p:grpSpPr>
        <p:pic>
          <p:nvPicPr>
            <p:cNvPr id="18" name="Picture 24" descr="Document_Document"/>
            <p:cNvPicPr>
              <a:picLocks noChangeAspect="1" noChangeArrowheads="1"/>
            </p:cNvPicPr>
            <p:nvPr/>
          </p:nvPicPr>
          <p:blipFill>
            <a:blip r:embed="rId5" cstate="print"/>
            <a:srcRect/>
            <a:stretch>
              <a:fillRect/>
            </a:stretch>
          </p:blipFill>
          <p:spPr bwMode="auto">
            <a:xfrm>
              <a:off x="1916" y="1735"/>
              <a:ext cx="357" cy="580"/>
            </a:xfrm>
            <a:prstGeom prst="rect">
              <a:avLst/>
            </a:prstGeom>
            <a:noFill/>
          </p:spPr>
        </p:pic>
        <p:pic>
          <p:nvPicPr>
            <p:cNvPr id="19" name="Picture 25" descr="Document_Document"/>
            <p:cNvPicPr>
              <a:picLocks noChangeAspect="1" noChangeArrowheads="1"/>
            </p:cNvPicPr>
            <p:nvPr/>
          </p:nvPicPr>
          <p:blipFill>
            <a:blip r:embed="rId5" cstate="print"/>
            <a:srcRect/>
            <a:stretch>
              <a:fillRect/>
            </a:stretch>
          </p:blipFill>
          <p:spPr bwMode="auto">
            <a:xfrm>
              <a:off x="1884" y="1753"/>
              <a:ext cx="357" cy="580"/>
            </a:xfrm>
            <a:prstGeom prst="rect">
              <a:avLst/>
            </a:prstGeom>
            <a:noFill/>
          </p:spPr>
        </p:pic>
        <p:pic>
          <p:nvPicPr>
            <p:cNvPr id="20" name="Picture 26" descr="Document_Document"/>
            <p:cNvPicPr>
              <a:picLocks noChangeAspect="1" noChangeArrowheads="1"/>
            </p:cNvPicPr>
            <p:nvPr/>
          </p:nvPicPr>
          <p:blipFill>
            <a:blip r:embed="rId5" cstate="print"/>
            <a:srcRect/>
            <a:stretch>
              <a:fillRect/>
            </a:stretch>
          </p:blipFill>
          <p:spPr bwMode="auto">
            <a:xfrm>
              <a:off x="1854" y="1777"/>
              <a:ext cx="357" cy="580"/>
            </a:xfrm>
            <a:prstGeom prst="rect">
              <a:avLst/>
            </a:prstGeom>
            <a:noFill/>
          </p:spPr>
        </p:pic>
      </p:grpSp>
      <p:sp>
        <p:nvSpPr>
          <p:cNvPr id="21" name="Text Box 9"/>
          <p:cNvSpPr txBox="1">
            <a:spLocks noChangeArrowheads="1"/>
          </p:cNvSpPr>
          <p:nvPr/>
        </p:nvSpPr>
        <p:spPr bwMode="auto">
          <a:xfrm>
            <a:off x="1524000" y="2716213"/>
            <a:ext cx="452438" cy="220662"/>
          </a:xfrm>
          <a:prstGeom prst="rect">
            <a:avLst/>
          </a:prstGeom>
          <a:noFill/>
          <a:ln w="9525" algn="ctr">
            <a:noFill/>
            <a:miter lim="800000"/>
            <a:headEnd/>
            <a:tailEnd/>
          </a:ln>
          <a:effectLst/>
        </p:spPr>
        <p:txBody>
          <a:bodyPr wrap="none" lIns="0" tIns="0" rIns="0" bIns="0">
            <a:spAutoFit/>
          </a:bodyPr>
          <a:lstStyle/>
          <a:p>
            <a:pPr>
              <a:lnSpc>
                <a:spcPct val="90000"/>
              </a:lnSpc>
              <a:spcBef>
                <a:spcPct val="40000"/>
              </a:spcBef>
            </a:pPr>
            <a:r>
              <a:rPr lang="en-US" sz="1600"/>
              <a:t>Rules</a:t>
            </a:r>
          </a:p>
        </p:txBody>
      </p:sp>
    </p:spTree>
    <p:extLst>
      <p:ext uri="{BB962C8B-B14F-4D97-AF65-F5344CB8AC3E}">
        <p14:creationId xmlns:p14="http://schemas.microsoft.com/office/powerpoint/2010/main" val="2183748497"/>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Business Rules Orchestration Scenarios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87</a:t>
            </a:fld>
            <a:endParaRPr lang="pt-PT" dirty="0"/>
          </a:p>
        </p:txBody>
      </p:sp>
      <p:sp>
        <p:nvSpPr>
          <p:cNvPr id="7" name="AutoShape 56"/>
          <p:cNvSpPr>
            <a:spLocks noChangeArrowheads="1"/>
          </p:cNvSpPr>
          <p:nvPr/>
        </p:nvSpPr>
        <p:spPr bwMode="auto">
          <a:xfrm>
            <a:off x="1039813" y="2185987"/>
            <a:ext cx="2347912" cy="2349500"/>
          </a:xfrm>
          <a:prstGeom prst="roundRect">
            <a:avLst>
              <a:gd name="adj" fmla="val 4528"/>
            </a:avLst>
          </a:prstGeom>
          <a:solidFill>
            <a:srgbClr val="E8F6E4"/>
          </a:solidFill>
          <a:ln w="9525" algn="ctr">
            <a:solidFill>
              <a:srgbClr val="4D4D4D"/>
            </a:solidFill>
            <a:prstDash val="sysDot"/>
            <a:round/>
            <a:headEnd/>
            <a:tailEnd/>
          </a:ln>
          <a:effectLst>
            <a:outerShdw dist="35921" dir="2700000" algn="ctr" rotWithShape="0">
              <a:srgbClr val="AFAFAF"/>
            </a:outerShdw>
          </a:effectLst>
        </p:spPr>
        <p:txBody>
          <a:bodyPr wrap="none" anchor="ctr"/>
          <a:lstStyle/>
          <a:p>
            <a:endParaRPr lang="en-US"/>
          </a:p>
        </p:txBody>
      </p:sp>
      <p:sp>
        <p:nvSpPr>
          <p:cNvPr id="8" name="Line 57"/>
          <p:cNvSpPr>
            <a:spLocks noChangeShapeType="1"/>
          </p:cNvSpPr>
          <p:nvPr/>
        </p:nvSpPr>
        <p:spPr bwMode="auto">
          <a:xfrm flipH="1">
            <a:off x="2209800" y="1689100"/>
            <a:ext cx="19844" cy="3049587"/>
          </a:xfrm>
          <a:prstGeom prst="line">
            <a:avLst/>
          </a:prstGeom>
          <a:noFill/>
          <a:ln w="38100">
            <a:solidFill>
              <a:srgbClr val="CC0000"/>
            </a:solidFill>
            <a:round/>
            <a:headEnd/>
            <a:tailEnd/>
          </a:ln>
          <a:effectLst/>
        </p:spPr>
        <p:txBody>
          <a:bodyPr wrap="none" anchor="ctr"/>
          <a:lstStyle/>
          <a:p>
            <a:endParaRPr lang="en-US"/>
          </a:p>
        </p:txBody>
      </p:sp>
      <p:grpSp>
        <p:nvGrpSpPr>
          <p:cNvPr id="9" name="Group 67"/>
          <p:cNvGrpSpPr>
            <a:grpSpLocks/>
          </p:cNvGrpSpPr>
          <p:nvPr/>
        </p:nvGrpSpPr>
        <p:grpSpPr bwMode="auto">
          <a:xfrm>
            <a:off x="2145507" y="4648200"/>
            <a:ext cx="136525" cy="136525"/>
            <a:chOff x="4355" y="2025"/>
            <a:chExt cx="86" cy="86"/>
          </a:xfrm>
        </p:grpSpPr>
        <p:sp>
          <p:nvSpPr>
            <p:cNvPr id="10" name="Oval 68"/>
            <p:cNvSpPr>
              <a:spLocks noChangeArrowheads="1"/>
            </p:cNvSpPr>
            <p:nvPr/>
          </p:nvSpPr>
          <p:spPr bwMode="auto">
            <a:xfrm>
              <a:off x="4355" y="2025"/>
              <a:ext cx="86" cy="86"/>
            </a:xfrm>
            <a:prstGeom prst="ellipse">
              <a:avLst/>
            </a:prstGeom>
            <a:solidFill>
              <a:schemeClr val="bg1"/>
            </a:solidFill>
            <a:ln w="9525" algn="ctr">
              <a:solidFill>
                <a:schemeClr val="tx1"/>
              </a:solidFill>
              <a:round/>
              <a:headEnd/>
              <a:tailEnd/>
            </a:ln>
            <a:effectLst/>
          </p:spPr>
          <p:txBody>
            <a:bodyPr wrap="none" anchor="ctr"/>
            <a:lstStyle/>
            <a:p>
              <a:endParaRPr lang="en-US"/>
            </a:p>
          </p:txBody>
        </p:sp>
        <p:sp>
          <p:nvSpPr>
            <p:cNvPr id="11" name="Oval 69"/>
            <p:cNvSpPr>
              <a:spLocks noChangeArrowheads="1"/>
            </p:cNvSpPr>
            <p:nvPr/>
          </p:nvSpPr>
          <p:spPr bwMode="auto">
            <a:xfrm>
              <a:off x="4369" y="2039"/>
              <a:ext cx="58" cy="58"/>
            </a:xfrm>
            <a:prstGeom prst="ellipse">
              <a:avLst/>
            </a:prstGeom>
            <a:solidFill>
              <a:schemeClr val="tx2"/>
            </a:solidFill>
            <a:ln w="9525" algn="ctr">
              <a:solidFill>
                <a:schemeClr val="tx1"/>
              </a:solidFill>
              <a:round/>
              <a:headEnd/>
              <a:tailEnd/>
            </a:ln>
            <a:effectLst/>
          </p:spPr>
          <p:txBody>
            <a:bodyPr wrap="none" anchor="ctr"/>
            <a:lstStyle/>
            <a:p>
              <a:endParaRPr lang="en-US"/>
            </a:p>
          </p:txBody>
        </p:sp>
      </p:grpSp>
      <p:sp>
        <p:nvSpPr>
          <p:cNvPr id="12" name="AutoShape 63"/>
          <p:cNvSpPr>
            <a:spLocks noChangeArrowheads="1"/>
          </p:cNvSpPr>
          <p:nvPr/>
        </p:nvSpPr>
        <p:spPr bwMode="auto">
          <a:xfrm>
            <a:off x="1413669" y="3862387"/>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lIns="0" tIns="0" rIns="0" bIns="0" anchor="ctr"/>
          <a:lstStyle/>
          <a:p>
            <a:pPr algn="ctr">
              <a:lnSpc>
                <a:spcPct val="90000"/>
              </a:lnSpc>
              <a:spcBef>
                <a:spcPct val="40000"/>
              </a:spcBef>
            </a:pPr>
            <a:r>
              <a:rPr lang="en-US" sz="1400" dirty="0"/>
              <a:t> Post-Processing</a:t>
            </a:r>
          </a:p>
        </p:txBody>
      </p:sp>
      <p:sp>
        <p:nvSpPr>
          <p:cNvPr id="13" name="AutoShape 64"/>
          <p:cNvSpPr>
            <a:spLocks noChangeArrowheads="1"/>
          </p:cNvSpPr>
          <p:nvPr/>
        </p:nvSpPr>
        <p:spPr bwMode="auto">
          <a:xfrm>
            <a:off x="1413669" y="2386012"/>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 Preprocessing</a:t>
            </a:r>
          </a:p>
        </p:txBody>
      </p:sp>
      <p:sp>
        <p:nvSpPr>
          <p:cNvPr id="14" name="AutoShape 3"/>
          <p:cNvSpPr>
            <a:spLocks noChangeArrowheads="1"/>
          </p:cNvSpPr>
          <p:nvPr/>
        </p:nvSpPr>
        <p:spPr bwMode="auto">
          <a:xfrm>
            <a:off x="3606800" y="5422037"/>
            <a:ext cx="1770063" cy="781187"/>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5F5F5F">
                <a:alpha val="50000"/>
              </a:srgbClr>
            </a:outerShdw>
          </a:effectLst>
        </p:spPr>
        <p:txBody>
          <a:bodyPr tIns="91440" bIns="91440" anchor="ctr" anchorCtr="1">
            <a:spAutoFit/>
          </a:bodyPr>
          <a:lstStyle/>
          <a:p>
            <a:pPr algn="l">
              <a:lnSpc>
                <a:spcPct val="90000"/>
              </a:lnSpc>
              <a:spcBef>
                <a:spcPct val="40000"/>
              </a:spcBef>
              <a:buClr>
                <a:srgbClr val="8DACD0"/>
              </a:buClr>
              <a:buSzPct val="70000"/>
              <a:buFont typeface="Wingdings" pitchFamily="2" charset="2"/>
              <a:buNone/>
            </a:pPr>
            <a:r>
              <a:rPr lang="en-US" sz="1400" dirty="0"/>
              <a:t>Call rule engine for dynamic or</a:t>
            </a:r>
            <a:br>
              <a:rPr lang="en-US" sz="1400" dirty="0"/>
            </a:br>
            <a:r>
              <a:rPr lang="en-US" sz="1400" dirty="0"/>
              <a:t>variable delays</a:t>
            </a:r>
          </a:p>
        </p:txBody>
      </p:sp>
      <p:sp>
        <p:nvSpPr>
          <p:cNvPr id="15" name="AutoShape 4"/>
          <p:cNvSpPr>
            <a:spLocks noChangeArrowheads="1"/>
          </p:cNvSpPr>
          <p:nvPr/>
        </p:nvSpPr>
        <p:spPr bwMode="auto">
          <a:xfrm>
            <a:off x="5911850" y="5633575"/>
            <a:ext cx="1754188" cy="583537"/>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5F5F5F">
                <a:alpha val="50000"/>
              </a:srgbClr>
            </a:outerShdw>
          </a:effectLst>
        </p:spPr>
        <p:txBody>
          <a:bodyPr tIns="91440" bIns="91440" anchor="ctr" anchorCtr="1">
            <a:spAutoFit/>
          </a:bodyPr>
          <a:lstStyle/>
          <a:p>
            <a:pPr algn="l">
              <a:lnSpc>
                <a:spcPct val="90000"/>
              </a:lnSpc>
              <a:spcBef>
                <a:spcPct val="40000"/>
              </a:spcBef>
              <a:buClr>
                <a:srgbClr val="8DACD0"/>
              </a:buClr>
              <a:buSzPct val="70000"/>
              <a:buFont typeface="Wingdings" pitchFamily="2" charset="2"/>
              <a:buNone/>
            </a:pPr>
            <a:r>
              <a:rPr lang="en-US" sz="1400" dirty="0"/>
              <a:t>Call rule engine and determine path</a:t>
            </a:r>
          </a:p>
        </p:txBody>
      </p:sp>
      <p:sp>
        <p:nvSpPr>
          <p:cNvPr id="16" name="AutoShape 5"/>
          <p:cNvSpPr>
            <a:spLocks noChangeArrowheads="1"/>
          </p:cNvSpPr>
          <p:nvPr/>
        </p:nvSpPr>
        <p:spPr bwMode="auto">
          <a:xfrm>
            <a:off x="1192213" y="5209706"/>
            <a:ext cx="2046287" cy="978837"/>
          </a:xfrm>
          <a:prstGeom prst="roundRect">
            <a:avLst>
              <a:gd name="adj" fmla="val 4167"/>
            </a:avLst>
          </a:prstGeom>
          <a:gradFill rotWithShape="1">
            <a:gsLst>
              <a:gs pos="0">
                <a:srgbClr val="EEEFD7"/>
              </a:gs>
              <a:gs pos="100000">
                <a:srgbClr val="D5D69C"/>
              </a:gs>
            </a:gsLst>
            <a:lin ang="2700000" scaled="1"/>
          </a:gradFill>
          <a:ln w="9525" algn="ctr">
            <a:solidFill>
              <a:srgbClr val="808080"/>
            </a:solidFill>
            <a:round/>
            <a:headEnd/>
            <a:tailEnd/>
          </a:ln>
          <a:effectLst>
            <a:outerShdw dist="35921" dir="2700000" algn="ctr" rotWithShape="0">
              <a:srgbClr val="5F5F5F">
                <a:alpha val="50000"/>
              </a:srgbClr>
            </a:outerShdw>
          </a:effectLst>
        </p:spPr>
        <p:txBody>
          <a:bodyPr tIns="91440" bIns="91440" anchor="ctr" anchorCtr="1">
            <a:spAutoFit/>
          </a:bodyPr>
          <a:lstStyle/>
          <a:p>
            <a:pPr algn="l">
              <a:lnSpc>
                <a:spcPct val="90000"/>
              </a:lnSpc>
              <a:spcBef>
                <a:spcPct val="40000"/>
              </a:spcBef>
              <a:buClr>
                <a:srgbClr val="8DACD0"/>
              </a:buClr>
              <a:buSzPct val="70000"/>
              <a:buFont typeface="Wingdings" pitchFamily="2" charset="2"/>
              <a:buNone/>
            </a:pPr>
            <a:r>
              <a:rPr lang="en-US" sz="1400" dirty="0"/>
              <a:t>Call rule engine to dynamically determine which orchestration to </a:t>
            </a:r>
            <a:r>
              <a:rPr lang="en-US" sz="1400" dirty="0" smtClean="0"/>
              <a:t>process </a:t>
            </a:r>
            <a:r>
              <a:rPr lang="en-US" sz="1400" dirty="0"/>
              <a:t>the next step</a:t>
            </a:r>
          </a:p>
        </p:txBody>
      </p:sp>
      <p:sp>
        <p:nvSpPr>
          <p:cNvPr id="17" name="AutoShape 6"/>
          <p:cNvSpPr>
            <a:spLocks noChangeArrowheads="1"/>
          </p:cNvSpPr>
          <p:nvPr/>
        </p:nvSpPr>
        <p:spPr bwMode="auto">
          <a:xfrm>
            <a:off x="5595938" y="2185987"/>
            <a:ext cx="2387600" cy="2979738"/>
          </a:xfrm>
          <a:prstGeom prst="roundRect">
            <a:avLst>
              <a:gd name="adj" fmla="val 3523"/>
            </a:avLst>
          </a:prstGeom>
          <a:solidFill>
            <a:srgbClr val="E8F6E4"/>
          </a:solidFill>
          <a:ln w="9525" algn="ctr">
            <a:solidFill>
              <a:srgbClr val="4D4D4D"/>
            </a:solidFill>
            <a:prstDash val="sysDot"/>
            <a:round/>
            <a:headEnd/>
            <a:tailEnd/>
          </a:ln>
          <a:effectLst>
            <a:outerShdw dist="35921" dir="2700000" algn="ctr" rotWithShape="0">
              <a:srgbClr val="AFAFAF"/>
            </a:outerShdw>
          </a:effectLst>
        </p:spPr>
        <p:txBody>
          <a:bodyPr wrap="none" anchor="ctr"/>
          <a:lstStyle/>
          <a:p>
            <a:endParaRPr lang="en-US"/>
          </a:p>
        </p:txBody>
      </p:sp>
      <p:sp>
        <p:nvSpPr>
          <p:cNvPr id="18" name="Line 10"/>
          <p:cNvSpPr>
            <a:spLocks noChangeShapeType="1"/>
          </p:cNvSpPr>
          <p:nvPr/>
        </p:nvSpPr>
        <p:spPr bwMode="auto">
          <a:xfrm>
            <a:off x="6789738" y="1862137"/>
            <a:ext cx="0" cy="627063"/>
          </a:xfrm>
          <a:prstGeom prst="line">
            <a:avLst/>
          </a:prstGeom>
          <a:noFill/>
          <a:ln w="38100">
            <a:solidFill>
              <a:srgbClr val="CC0000"/>
            </a:solidFill>
            <a:round/>
            <a:headEnd/>
            <a:tailEnd/>
          </a:ln>
          <a:effectLst/>
        </p:spPr>
        <p:txBody>
          <a:bodyPr wrap="none" anchor="ctr"/>
          <a:lstStyle/>
          <a:p>
            <a:endParaRPr lang="en-US"/>
          </a:p>
        </p:txBody>
      </p:sp>
      <p:sp>
        <p:nvSpPr>
          <p:cNvPr id="19" name="Oval 16"/>
          <p:cNvSpPr>
            <a:spLocks noChangeArrowheads="1"/>
          </p:cNvSpPr>
          <p:nvPr/>
        </p:nvSpPr>
        <p:spPr bwMode="auto">
          <a:xfrm>
            <a:off x="6715125" y="1801812"/>
            <a:ext cx="136525" cy="136525"/>
          </a:xfrm>
          <a:prstGeom prst="ellipse">
            <a:avLst/>
          </a:prstGeom>
          <a:solidFill>
            <a:schemeClr val="tx2"/>
          </a:solidFill>
          <a:ln w="9525" algn="ctr">
            <a:solidFill>
              <a:schemeClr val="tx1"/>
            </a:solidFill>
            <a:round/>
            <a:headEnd/>
            <a:tailEnd/>
          </a:ln>
          <a:effectLst/>
        </p:spPr>
        <p:txBody>
          <a:bodyPr wrap="none" anchor="ctr"/>
          <a:lstStyle/>
          <a:p>
            <a:endParaRPr lang="en-US"/>
          </a:p>
        </p:txBody>
      </p:sp>
      <p:grpSp>
        <p:nvGrpSpPr>
          <p:cNvPr id="20" name="Group 87"/>
          <p:cNvGrpSpPr>
            <a:grpSpLocks/>
          </p:cNvGrpSpPr>
          <p:nvPr/>
        </p:nvGrpSpPr>
        <p:grpSpPr bwMode="auto">
          <a:xfrm>
            <a:off x="6716713" y="4770437"/>
            <a:ext cx="136525" cy="650875"/>
            <a:chOff x="4234" y="2862"/>
            <a:chExt cx="86" cy="410"/>
          </a:xfrm>
        </p:grpSpPr>
        <p:sp>
          <p:nvSpPr>
            <p:cNvPr id="21" name="Line 7"/>
            <p:cNvSpPr>
              <a:spLocks noChangeShapeType="1"/>
            </p:cNvSpPr>
            <p:nvPr/>
          </p:nvSpPr>
          <p:spPr bwMode="auto">
            <a:xfrm>
              <a:off x="4277" y="2862"/>
              <a:ext cx="0" cy="395"/>
            </a:xfrm>
            <a:prstGeom prst="line">
              <a:avLst/>
            </a:prstGeom>
            <a:noFill/>
            <a:ln w="38100">
              <a:solidFill>
                <a:srgbClr val="CC0000"/>
              </a:solidFill>
              <a:round/>
              <a:headEnd/>
              <a:tailEnd/>
            </a:ln>
            <a:effectLst/>
          </p:spPr>
          <p:txBody>
            <a:bodyPr wrap="none" anchor="ctr"/>
            <a:lstStyle/>
            <a:p>
              <a:endParaRPr lang="en-US"/>
            </a:p>
          </p:txBody>
        </p:sp>
        <p:grpSp>
          <p:nvGrpSpPr>
            <p:cNvPr id="22" name="Group 17"/>
            <p:cNvGrpSpPr>
              <a:grpSpLocks/>
            </p:cNvGrpSpPr>
            <p:nvPr/>
          </p:nvGrpSpPr>
          <p:grpSpPr bwMode="auto">
            <a:xfrm>
              <a:off x="4234" y="3186"/>
              <a:ext cx="86" cy="86"/>
              <a:chOff x="4355" y="2025"/>
              <a:chExt cx="86" cy="86"/>
            </a:xfrm>
          </p:grpSpPr>
          <p:sp>
            <p:nvSpPr>
              <p:cNvPr id="23" name="Oval 18"/>
              <p:cNvSpPr>
                <a:spLocks noChangeArrowheads="1"/>
              </p:cNvSpPr>
              <p:nvPr/>
            </p:nvSpPr>
            <p:spPr bwMode="auto">
              <a:xfrm>
                <a:off x="4355" y="2025"/>
                <a:ext cx="86" cy="86"/>
              </a:xfrm>
              <a:prstGeom prst="ellipse">
                <a:avLst/>
              </a:prstGeom>
              <a:solidFill>
                <a:schemeClr val="bg1"/>
              </a:solidFill>
              <a:ln w="9525" algn="ctr">
                <a:solidFill>
                  <a:schemeClr val="tx1"/>
                </a:solidFill>
                <a:round/>
                <a:headEnd/>
                <a:tailEnd/>
              </a:ln>
              <a:effectLst/>
            </p:spPr>
            <p:txBody>
              <a:bodyPr wrap="none" anchor="ctr"/>
              <a:lstStyle/>
              <a:p>
                <a:endParaRPr lang="en-US"/>
              </a:p>
            </p:txBody>
          </p:sp>
          <p:sp>
            <p:nvSpPr>
              <p:cNvPr id="24" name="Oval 19"/>
              <p:cNvSpPr>
                <a:spLocks noChangeArrowheads="1"/>
              </p:cNvSpPr>
              <p:nvPr/>
            </p:nvSpPr>
            <p:spPr bwMode="auto">
              <a:xfrm>
                <a:off x="4369" y="2039"/>
                <a:ext cx="58" cy="58"/>
              </a:xfrm>
              <a:prstGeom prst="ellipse">
                <a:avLst/>
              </a:prstGeom>
              <a:solidFill>
                <a:schemeClr val="tx2"/>
              </a:solidFill>
              <a:ln w="9525" algn="ctr">
                <a:solidFill>
                  <a:schemeClr val="tx1"/>
                </a:solidFill>
                <a:round/>
                <a:headEnd/>
                <a:tailEnd/>
              </a:ln>
              <a:effectLst/>
            </p:spPr>
            <p:txBody>
              <a:bodyPr wrap="none" anchor="ctr"/>
              <a:lstStyle/>
              <a:p>
                <a:endParaRPr lang="en-US"/>
              </a:p>
            </p:txBody>
          </p:sp>
        </p:grpSp>
      </p:grpSp>
      <p:sp>
        <p:nvSpPr>
          <p:cNvPr id="25" name="Line 8"/>
          <p:cNvSpPr>
            <a:spLocks noChangeShapeType="1"/>
          </p:cNvSpPr>
          <p:nvPr/>
        </p:nvSpPr>
        <p:spPr bwMode="auto">
          <a:xfrm flipH="1">
            <a:off x="7380288" y="2735262"/>
            <a:ext cx="0" cy="1809750"/>
          </a:xfrm>
          <a:prstGeom prst="line">
            <a:avLst/>
          </a:prstGeom>
          <a:noFill/>
          <a:ln w="38100">
            <a:solidFill>
              <a:srgbClr val="CC0000"/>
            </a:solidFill>
            <a:round/>
            <a:headEnd/>
            <a:tailEnd/>
          </a:ln>
          <a:effectLst/>
        </p:spPr>
        <p:txBody>
          <a:bodyPr wrap="none" anchor="ctr"/>
          <a:lstStyle/>
          <a:p>
            <a:endParaRPr lang="en-US"/>
          </a:p>
        </p:txBody>
      </p:sp>
      <p:sp>
        <p:nvSpPr>
          <p:cNvPr id="26" name="Line 9"/>
          <p:cNvSpPr>
            <a:spLocks noChangeShapeType="1"/>
          </p:cNvSpPr>
          <p:nvPr/>
        </p:nvSpPr>
        <p:spPr bwMode="auto">
          <a:xfrm>
            <a:off x="6208713" y="2805112"/>
            <a:ext cx="1587" cy="1825625"/>
          </a:xfrm>
          <a:prstGeom prst="line">
            <a:avLst/>
          </a:prstGeom>
          <a:noFill/>
          <a:ln w="38100">
            <a:solidFill>
              <a:srgbClr val="CC0000"/>
            </a:solidFill>
            <a:round/>
            <a:headEnd/>
            <a:tailEnd/>
          </a:ln>
          <a:effectLst/>
        </p:spPr>
        <p:txBody>
          <a:bodyPr wrap="none" anchor="ctr"/>
          <a:lstStyle/>
          <a:p>
            <a:endParaRPr lang="en-US"/>
          </a:p>
        </p:txBody>
      </p:sp>
      <p:sp>
        <p:nvSpPr>
          <p:cNvPr id="27" name="AutoShape 11"/>
          <p:cNvSpPr>
            <a:spLocks noChangeArrowheads="1"/>
          </p:cNvSpPr>
          <p:nvPr/>
        </p:nvSpPr>
        <p:spPr bwMode="auto">
          <a:xfrm>
            <a:off x="5994400" y="2386012"/>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 Decision Branch</a:t>
            </a:r>
          </a:p>
        </p:txBody>
      </p:sp>
      <p:sp>
        <p:nvSpPr>
          <p:cNvPr id="28" name="AutoShape 12"/>
          <p:cNvSpPr>
            <a:spLocks noChangeArrowheads="1"/>
          </p:cNvSpPr>
          <p:nvPr/>
        </p:nvSpPr>
        <p:spPr bwMode="auto">
          <a:xfrm>
            <a:off x="5724525" y="3135312"/>
            <a:ext cx="955675" cy="457200"/>
          </a:xfrm>
          <a:prstGeom prst="roundRect">
            <a:avLst>
              <a:gd name="adj" fmla="val 16667"/>
            </a:avLst>
          </a:prstGeom>
          <a:solidFill>
            <a:srgbClr val="CBEDC3"/>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Rule</a:t>
            </a:r>
            <a:endParaRPr lang="en-US" sz="1600" dirty="0"/>
          </a:p>
        </p:txBody>
      </p:sp>
      <p:sp>
        <p:nvSpPr>
          <p:cNvPr id="29" name="AutoShape 13"/>
          <p:cNvSpPr>
            <a:spLocks noChangeArrowheads="1"/>
          </p:cNvSpPr>
          <p:nvPr/>
        </p:nvSpPr>
        <p:spPr bwMode="auto">
          <a:xfrm>
            <a:off x="6897688" y="3135312"/>
            <a:ext cx="955675"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Else</a:t>
            </a:r>
            <a:endParaRPr lang="en-US" sz="1600" dirty="0"/>
          </a:p>
        </p:txBody>
      </p:sp>
      <p:grpSp>
        <p:nvGrpSpPr>
          <p:cNvPr id="30" name="Group 86"/>
          <p:cNvGrpSpPr>
            <a:grpSpLocks/>
          </p:cNvGrpSpPr>
          <p:nvPr/>
        </p:nvGrpSpPr>
        <p:grpSpPr bwMode="auto">
          <a:xfrm>
            <a:off x="5713413" y="3754437"/>
            <a:ext cx="2152650" cy="457200"/>
            <a:chOff x="3596" y="2163"/>
            <a:chExt cx="1356" cy="288"/>
          </a:xfrm>
        </p:grpSpPr>
        <p:sp>
          <p:nvSpPr>
            <p:cNvPr id="31" name="AutoShape 14"/>
            <p:cNvSpPr>
              <a:spLocks noChangeArrowheads="1"/>
            </p:cNvSpPr>
            <p:nvPr/>
          </p:nvSpPr>
          <p:spPr bwMode="auto">
            <a:xfrm>
              <a:off x="3596" y="2163"/>
              <a:ext cx="617" cy="288"/>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err="1"/>
                <a:t>LogicA</a:t>
              </a:r>
              <a:endParaRPr lang="en-US" sz="1600" dirty="0"/>
            </a:p>
          </p:txBody>
        </p:sp>
        <p:sp>
          <p:nvSpPr>
            <p:cNvPr id="32" name="AutoShape 15"/>
            <p:cNvSpPr>
              <a:spLocks noChangeArrowheads="1"/>
            </p:cNvSpPr>
            <p:nvPr/>
          </p:nvSpPr>
          <p:spPr bwMode="auto">
            <a:xfrm>
              <a:off x="4335" y="2163"/>
              <a:ext cx="617" cy="288"/>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err="1"/>
                <a:t>LogicB</a:t>
              </a:r>
              <a:endParaRPr lang="en-US" sz="1600" dirty="0"/>
            </a:p>
          </p:txBody>
        </p:sp>
      </p:grpSp>
      <p:sp>
        <p:nvSpPr>
          <p:cNvPr id="33" name="AutoShape 20"/>
          <p:cNvSpPr>
            <a:spLocks noChangeArrowheads="1"/>
          </p:cNvSpPr>
          <p:nvPr/>
        </p:nvSpPr>
        <p:spPr bwMode="auto">
          <a:xfrm>
            <a:off x="5989638" y="4413250"/>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 Post-Processing</a:t>
            </a:r>
          </a:p>
        </p:txBody>
      </p:sp>
      <p:sp>
        <p:nvSpPr>
          <p:cNvPr id="34" name="AutoShape 28"/>
          <p:cNvSpPr>
            <a:spLocks noChangeArrowheads="1"/>
          </p:cNvSpPr>
          <p:nvPr/>
        </p:nvSpPr>
        <p:spPr bwMode="auto">
          <a:xfrm>
            <a:off x="3567113" y="2185987"/>
            <a:ext cx="1847850" cy="2311400"/>
          </a:xfrm>
          <a:prstGeom prst="roundRect">
            <a:avLst>
              <a:gd name="adj" fmla="val 4296"/>
            </a:avLst>
          </a:prstGeom>
          <a:solidFill>
            <a:srgbClr val="E8F6E4"/>
          </a:solidFill>
          <a:ln w="9525" algn="ctr">
            <a:solidFill>
              <a:srgbClr val="4D4D4D"/>
            </a:solidFill>
            <a:prstDash val="sysDot"/>
            <a:round/>
            <a:headEnd/>
            <a:tailEnd/>
          </a:ln>
          <a:effectLst>
            <a:outerShdw dist="35921" dir="2700000" algn="ctr" rotWithShape="0">
              <a:srgbClr val="AFAFAF"/>
            </a:outerShdw>
          </a:effectLst>
        </p:spPr>
        <p:txBody>
          <a:bodyPr wrap="none" anchor="ctr"/>
          <a:lstStyle/>
          <a:p>
            <a:endParaRPr lang="en-US"/>
          </a:p>
        </p:txBody>
      </p:sp>
      <p:grpSp>
        <p:nvGrpSpPr>
          <p:cNvPr id="35" name="Group 91"/>
          <p:cNvGrpSpPr>
            <a:grpSpLocks/>
          </p:cNvGrpSpPr>
          <p:nvPr/>
        </p:nvGrpSpPr>
        <p:grpSpPr bwMode="auto">
          <a:xfrm>
            <a:off x="4422775" y="1841500"/>
            <a:ext cx="136525" cy="2905125"/>
            <a:chOff x="2794" y="1087"/>
            <a:chExt cx="86" cy="1830"/>
          </a:xfrm>
        </p:grpSpPr>
        <p:sp>
          <p:nvSpPr>
            <p:cNvPr id="36" name="Line 29"/>
            <p:cNvSpPr>
              <a:spLocks noChangeShapeType="1"/>
            </p:cNvSpPr>
            <p:nvPr/>
          </p:nvSpPr>
          <p:spPr bwMode="auto">
            <a:xfrm>
              <a:off x="2837" y="1087"/>
              <a:ext cx="0" cy="1761"/>
            </a:xfrm>
            <a:prstGeom prst="line">
              <a:avLst/>
            </a:prstGeom>
            <a:noFill/>
            <a:ln w="38100">
              <a:solidFill>
                <a:srgbClr val="CC0000"/>
              </a:solidFill>
              <a:round/>
              <a:headEnd/>
              <a:tailEnd/>
            </a:ln>
            <a:effectLst/>
          </p:spPr>
          <p:txBody>
            <a:bodyPr wrap="none" anchor="ctr"/>
            <a:lstStyle/>
            <a:p>
              <a:endParaRPr lang="en-US"/>
            </a:p>
          </p:txBody>
        </p:sp>
        <p:grpSp>
          <p:nvGrpSpPr>
            <p:cNvPr id="37" name="Group 38"/>
            <p:cNvGrpSpPr>
              <a:grpSpLocks/>
            </p:cNvGrpSpPr>
            <p:nvPr/>
          </p:nvGrpSpPr>
          <p:grpSpPr bwMode="auto">
            <a:xfrm>
              <a:off x="2794" y="2831"/>
              <a:ext cx="86" cy="86"/>
              <a:chOff x="4355" y="2025"/>
              <a:chExt cx="86" cy="86"/>
            </a:xfrm>
          </p:grpSpPr>
          <p:sp>
            <p:nvSpPr>
              <p:cNvPr id="38" name="Oval 39"/>
              <p:cNvSpPr>
                <a:spLocks noChangeArrowheads="1"/>
              </p:cNvSpPr>
              <p:nvPr/>
            </p:nvSpPr>
            <p:spPr bwMode="auto">
              <a:xfrm>
                <a:off x="4355" y="2025"/>
                <a:ext cx="86" cy="86"/>
              </a:xfrm>
              <a:prstGeom prst="ellipse">
                <a:avLst/>
              </a:prstGeom>
              <a:solidFill>
                <a:schemeClr val="bg1"/>
              </a:solidFill>
              <a:ln w="9525" algn="ctr">
                <a:solidFill>
                  <a:schemeClr val="tx1"/>
                </a:solidFill>
                <a:round/>
                <a:headEnd/>
                <a:tailEnd/>
              </a:ln>
              <a:effectLst/>
            </p:spPr>
            <p:txBody>
              <a:bodyPr wrap="none" anchor="ctr"/>
              <a:lstStyle/>
              <a:p>
                <a:endParaRPr lang="en-US"/>
              </a:p>
            </p:txBody>
          </p:sp>
          <p:sp>
            <p:nvSpPr>
              <p:cNvPr id="39" name="Oval 40"/>
              <p:cNvSpPr>
                <a:spLocks noChangeArrowheads="1"/>
              </p:cNvSpPr>
              <p:nvPr/>
            </p:nvSpPr>
            <p:spPr bwMode="auto">
              <a:xfrm>
                <a:off x="4369" y="2039"/>
                <a:ext cx="58" cy="58"/>
              </a:xfrm>
              <a:prstGeom prst="ellipse">
                <a:avLst/>
              </a:prstGeom>
              <a:solidFill>
                <a:schemeClr val="tx2"/>
              </a:solidFill>
              <a:ln w="9525" algn="ctr">
                <a:solidFill>
                  <a:schemeClr val="tx1"/>
                </a:solidFill>
                <a:round/>
                <a:headEnd/>
                <a:tailEnd/>
              </a:ln>
              <a:effectLst/>
            </p:spPr>
            <p:txBody>
              <a:bodyPr wrap="none" anchor="ctr"/>
              <a:lstStyle/>
              <a:p>
                <a:endParaRPr lang="en-US"/>
              </a:p>
            </p:txBody>
          </p:sp>
        </p:grpSp>
      </p:grpSp>
      <p:sp>
        <p:nvSpPr>
          <p:cNvPr id="40" name="AutoShape 34"/>
          <p:cNvSpPr>
            <a:spLocks noChangeArrowheads="1"/>
          </p:cNvSpPr>
          <p:nvPr/>
        </p:nvSpPr>
        <p:spPr bwMode="auto">
          <a:xfrm>
            <a:off x="3690938" y="3851275"/>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 Post-Processing</a:t>
            </a:r>
          </a:p>
        </p:txBody>
      </p:sp>
      <p:sp>
        <p:nvSpPr>
          <p:cNvPr id="41" name="AutoShape 35"/>
          <p:cNvSpPr>
            <a:spLocks noChangeArrowheads="1"/>
          </p:cNvSpPr>
          <p:nvPr/>
        </p:nvSpPr>
        <p:spPr bwMode="auto">
          <a:xfrm>
            <a:off x="3690938" y="2386012"/>
            <a:ext cx="1600200" cy="457200"/>
          </a:xfrm>
          <a:prstGeom prst="roundRect">
            <a:avLst>
              <a:gd name="adj" fmla="val 16667"/>
            </a:avLst>
          </a:prstGeom>
          <a:solidFill>
            <a:schemeClr val="bg1"/>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 Preprocessing</a:t>
            </a:r>
          </a:p>
        </p:txBody>
      </p:sp>
      <p:sp>
        <p:nvSpPr>
          <p:cNvPr id="42" name="AutoShape 36"/>
          <p:cNvSpPr>
            <a:spLocks noChangeArrowheads="1"/>
          </p:cNvSpPr>
          <p:nvPr/>
        </p:nvSpPr>
        <p:spPr bwMode="auto">
          <a:xfrm>
            <a:off x="3690938" y="3135312"/>
            <a:ext cx="1600200" cy="457200"/>
          </a:xfrm>
          <a:prstGeom prst="roundRect">
            <a:avLst>
              <a:gd name="adj" fmla="val 16667"/>
            </a:avLst>
          </a:prstGeom>
          <a:solidFill>
            <a:srgbClr val="CBEDC3"/>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Rule-Based Delay</a:t>
            </a:r>
          </a:p>
        </p:txBody>
      </p:sp>
      <p:grpSp>
        <p:nvGrpSpPr>
          <p:cNvPr id="43" name="Group 41"/>
          <p:cNvGrpSpPr>
            <a:grpSpLocks/>
          </p:cNvGrpSpPr>
          <p:nvPr/>
        </p:nvGrpSpPr>
        <p:grpSpPr bwMode="auto">
          <a:xfrm>
            <a:off x="4397375" y="3078162"/>
            <a:ext cx="182563" cy="182563"/>
            <a:chOff x="4462" y="1641"/>
            <a:chExt cx="123" cy="114"/>
          </a:xfrm>
        </p:grpSpPr>
        <p:sp>
          <p:nvSpPr>
            <p:cNvPr id="44" name="Oval 42"/>
            <p:cNvSpPr>
              <a:spLocks noChangeArrowheads="1"/>
            </p:cNvSpPr>
            <p:nvPr/>
          </p:nvSpPr>
          <p:spPr bwMode="auto">
            <a:xfrm>
              <a:off x="4462" y="1641"/>
              <a:ext cx="123" cy="114"/>
            </a:xfrm>
            <a:prstGeom prst="ellipse">
              <a:avLst/>
            </a:prstGeom>
            <a:gradFill rotWithShape="1">
              <a:gsLst>
                <a:gs pos="0">
                  <a:schemeClr val="bg1"/>
                </a:gs>
                <a:gs pos="100000">
                  <a:schemeClr val="accent2"/>
                </a:gs>
              </a:gsLst>
              <a:lin ang="2700000" scaled="1"/>
            </a:gradFill>
            <a:ln w="12700" algn="ctr">
              <a:solidFill>
                <a:srgbClr val="000099"/>
              </a:solidFill>
              <a:round/>
              <a:headEnd/>
              <a:tailEnd/>
            </a:ln>
            <a:effectLst/>
          </p:spPr>
          <p:txBody>
            <a:bodyPr wrap="none" anchor="ctr"/>
            <a:lstStyle/>
            <a:p>
              <a:endParaRPr lang="en-US"/>
            </a:p>
          </p:txBody>
        </p:sp>
        <p:sp>
          <p:nvSpPr>
            <p:cNvPr id="45" name="Line 43"/>
            <p:cNvSpPr>
              <a:spLocks noChangeShapeType="1"/>
            </p:cNvSpPr>
            <p:nvPr/>
          </p:nvSpPr>
          <p:spPr bwMode="auto">
            <a:xfrm rot="16200000" flipV="1">
              <a:off x="4484" y="1697"/>
              <a:ext cx="6" cy="0"/>
            </a:xfrm>
            <a:prstGeom prst="line">
              <a:avLst/>
            </a:prstGeom>
            <a:noFill/>
            <a:ln w="28575">
              <a:solidFill>
                <a:srgbClr val="4D4D4D"/>
              </a:solidFill>
              <a:round/>
              <a:headEnd/>
              <a:tailEnd/>
            </a:ln>
            <a:effectLst/>
          </p:spPr>
          <p:txBody>
            <a:bodyPr wrap="none" anchor="ctr"/>
            <a:lstStyle/>
            <a:p>
              <a:endParaRPr lang="en-US"/>
            </a:p>
          </p:txBody>
        </p:sp>
        <p:sp>
          <p:nvSpPr>
            <p:cNvPr id="46" name="Line 44"/>
            <p:cNvSpPr>
              <a:spLocks noChangeShapeType="1"/>
            </p:cNvSpPr>
            <p:nvPr/>
          </p:nvSpPr>
          <p:spPr bwMode="auto">
            <a:xfrm rot="5400000" flipV="1">
              <a:off x="4522" y="1739"/>
              <a:ext cx="6" cy="0"/>
            </a:xfrm>
            <a:prstGeom prst="line">
              <a:avLst/>
            </a:prstGeom>
            <a:noFill/>
            <a:ln w="28575">
              <a:solidFill>
                <a:srgbClr val="4D4D4D"/>
              </a:solidFill>
              <a:round/>
              <a:headEnd/>
              <a:tailEnd/>
            </a:ln>
            <a:effectLst/>
          </p:spPr>
          <p:txBody>
            <a:bodyPr wrap="none" anchor="ctr"/>
            <a:lstStyle/>
            <a:p>
              <a:endParaRPr lang="en-US"/>
            </a:p>
          </p:txBody>
        </p:sp>
        <p:sp>
          <p:nvSpPr>
            <p:cNvPr id="47" name="Line 45"/>
            <p:cNvSpPr>
              <a:spLocks noChangeShapeType="1"/>
            </p:cNvSpPr>
            <p:nvPr/>
          </p:nvSpPr>
          <p:spPr bwMode="auto">
            <a:xfrm rot="16200000" flipV="1">
              <a:off x="4562" y="1699"/>
              <a:ext cx="6" cy="0"/>
            </a:xfrm>
            <a:prstGeom prst="line">
              <a:avLst/>
            </a:prstGeom>
            <a:noFill/>
            <a:ln w="28575">
              <a:solidFill>
                <a:srgbClr val="4D4D4D"/>
              </a:solidFill>
              <a:round/>
              <a:headEnd/>
              <a:tailEnd/>
            </a:ln>
            <a:effectLst/>
          </p:spPr>
          <p:txBody>
            <a:bodyPr wrap="none" anchor="ctr"/>
            <a:lstStyle/>
            <a:p>
              <a:endParaRPr lang="en-US"/>
            </a:p>
          </p:txBody>
        </p:sp>
        <p:sp>
          <p:nvSpPr>
            <p:cNvPr id="48" name="Line 46"/>
            <p:cNvSpPr>
              <a:spLocks noChangeShapeType="1"/>
            </p:cNvSpPr>
            <p:nvPr/>
          </p:nvSpPr>
          <p:spPr bwMode="auto">
            <a:xfrm rot="5400000" flipV="1">
              <a:off x="4522" y="1655"/>
              <a:ext cx="6" cy="0"/>
            </a:xfrm>
            <a:prstGeom prst="line">
              <a:avLst/>
            </a:prstGeom>
            <a:noFill/>
            <a:ln w="28575">
              <a:solidFill>
                <a:srgbClr val="4D4D4D"/>
              </a:solidFill>
              <a:round/>
              <a:headEnd/>
              <a:tailEnd/>
            </a:ln>
            <a:effectLst/>
          </p:spPr>
          <p:txBody>
            <a:bodyPr wrap="none" anchor="ctr"/>
            <a:lstStyle/>
            <a:p>
              <a:endParaRPr lang="en-US"/>
            </a:p>
          </p:txBody>
        </p:sp>
        <p:sp>
          <p:nvSpPr>
            <p:cNvPr id="49" name="Line 47"/>
            <p:cNvSpPr>
              <a:spLocks noChangeShapeType="1"/>
            </p:cNvSpPr>
            <p:nvPr/>
          </p:nvSpPr>
          <p:spPr bwMode="auto">
            <a:xfrm>
              <a:off x="4519" y="1698"/>
              <a:ext cx="29" cy="0"/>
            </a:xfrm>
            <a:prstGeom prst="line">
              <a:avLst/>
            </a:prstGeom>
            <a:noFill/>
            <a:ln w="19050">
              <a:solidFill>
                <a:srgbClr val="000080"/>
              </a:solidFill>
              <a:round/>
              <a:headEnd/>
              <a:tailEnd/>
            </a:ln>
            <a:effectLst/>
          </p:spPr>
          <p:txBody>
            <a:bodyPr wrap="none" anchor="ctr"/>
            <a:lstStyle/>
            <a:p>
              <a:endParaRPr lang="en-US"/>
            </a:p>
          </p:txBody>
        </p:sp>
        <p:sp>
          <p:nvSpPr>
            <p:cNvPr id="50" name="Line 48"/>
            <p:cNvSpPr>
              <a:spLocks noChangeShapeType="1"/>
            </p:cNvSpPr>
            <p:nvPr/>
          </p:nvSpPr>
          <p:spPr bwMode="auto">
            <a:xfrm rot="5400000">
              <a:off x="4507" y="1682"/>
              <a:ext cx="35" cy="0"/>
            </a:xfrm>
            <a:prstGeom prst="line">
              <a:avLst/>
            </a:prstGeom>
            <a:noFill/>
            <a:ln w="19050">
              <a:solidFill>
                <a:srgbClr val="000080"/>
              </a:solidFill>
              <a:round/>
              <a:headEnd/>
              <a:tailEnd/>
            </a:ln>
            <a:effectLst/>
          </p:spPr>
          <p:txBody>
            <a:bodyPr wrap="none" anchor="ctr"/>
            <a:lstStyle/>
            <a:p>
              <a:endParaRPr lang="en-US"/>
            </a:p>
          </p:txBody>
        </p:sp>
      </p:grpSp>
      <p:sp>
        <p:nvSpPr>
          <p:cNvPr id="51" name="Rectangle 30"/>
          <p:cNvSpPr>
            <a:spLocks noChangeArrowheads="1"/>
          </p:cNvSpPr>
          <p:nvPr/>
        </p:nvSpPr>
        <p:spPr bwMode="auto">
          <a:xfrm>
            <a:off x="4384675" y="2090737"/>
            <a:ext cx="201613" cy="201613"/>
          </a:xfrm>
          <a:prstGeom prst="rect">
            <a:avLst/>
          </a:prstGeom>
          <a:solidFill>
            <a:schemeClr val="bg1"/>
          </a:solidFill>
          <a:ln w="3175" algn="ctr">
            <a:solidFill>
              <a:srgbClr val="4D4D4D"/>
            </a:solidFill>
            <a:miter lim="800000"/>
            <a:headEnd/>
            <a:tailEnd/>
          </a:ln>
          <a:effectLst/>
        </p:spPr>
        <p:txBody>
          <a:bodyPr wrap="none" lIns="0" tIns="0" rIns="0" bIns="0" anchor="ctr"/>
          <a:lstStyle/>
          <a:p>
            <a:pPr>
              <a:lnSpc>
                <a:spcPct val="90000"/>
              </a:lnSpc>
              <a:spcBef>
                <a:spcPct val="40000"/>
              </a:spcBef>
            </a:pPr>
            <a:r>
              <a:rPr lang="en-US" sz="1000"/>
              <a:t>{ }</a:t>
            </a:r>
          </a:p>
        </p:txBody>
      </p:sp>
      <p:grpSp>
        <p:nvGrpSpPr>
          <p:cNvPr id="52" name="Group 31"/>
          <p:cNvGrpSpPr>
            <a:grpSpLocks/>
          </p:cNvGrpSpPr>
          <p:nvPr/>
        </p:nvGrpSpPr>
        <p:grpSpPr bwMode="auto">
          <a:xfrm>
            <a:off x="4191000" y="2135187"/>
            <a:ext cx="115888" cy="114300"/>
            <a:chOff x="2493" y="975"/>
            <a:chExt cx="73" cy="72"/>
          </a:xfrm>
        </p:grpSpPr>
        <p:sp>
          <p:nvSpPr>
            <p:cNvPr id="53" name="Rectangle 32"/>
            <p:cNvSpPr>
              <a:spLocks noChangeArrowheads="1"/>
            </p:cNvSpPr>
            <p:nvPr/>
          </p:nvSpPr>
          <p:spPr bwMode="auto">
            <a:xfrm>
              <a:off x="2493" y="975"/>
              <a:ext cx="73" cy="72"/>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spcBef>
                  <a:spcPct val="40000"/>
                </a:spcBef>
              </a:pPr>
              <a:endParaRPr lang="en-US"/>
            </a:p>
          </p:txBody>
        </p:sp>
        <p:sp>
          <p:nvSpPr>
            <p:cNvPr id="54" name="Line 33"/>
            <p:cNvSpPr>
              <a:spLocks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grpSp>
        <p:nvGrpSpPr>
          <p:cNvPr id="55" name="Group 60"/>
          <p:cNvGrpSpPr>
            <a:grpSpLocks/>
          </p:cNvGrpSpPr>
          <p:nvPr/>
        </p:nvGrpSpPr>
        <p:grpSpPr bwMode="auto">
          <a:xfrm>
            <a:off x="2155825" y="2135187"/>
            <a:ext cx="115888" cy="114300"/>
            <a:chOff x="2493" y="975"/>
            <a:chExt cx="73" cy="72"/>
          </a:xfrm>
        </p:grpSpPr>
        <p:sp>
          <p:nvSpPr>
            <p:cNvPr id="56" name="Rectangle 61"/>
            <p:cNvSpPr>
              <a:spLocks noChangeArrowheads="1"/>
            </p:cNvSpPr>
            <p:nvPr/>
          </p:nvSpPr>
          <p:spPr bwMode="auto">
            <a:xfrm>
              <a:off x="2493" y="975"/>
              <a:ext cx="73" cy="72"/>
            </a:xfrm>
            <a:prstGeom prst="rect">
              <a:avLst/>
            </a:prstGeom>
            <a:solidFill>
              <a:schemeClr val="bg2"/>
            </a:solidFill>
            <a:ln w="3175" algn="ctr">
              <a:solidFill>
                <a:srgbClr val="4D4D4D"/>
              </a:solidFill>
              <a:miter lim="800000"/>
              <a:headEnd/>
              <a:tailEnd/>
            </a:ln>
            <a:effectLst/>
          </p:spPr>
          <p:txBody>
            <a:bodyPr wrap="none" anchor="ctr"/>
            <a:lstStyle/>
            <a:p>
              <a:pPr>
                <a:lnSpc>
                  <a:spcPct val="90000"/>
                </a:lnSpc>
                <a:spcBef>
                  <a:spcPct val="40000"/>
                </a:spcBef>
              </a:pPr>
              <a:endParaRPr lang="en-US"/>
            </a:p>
          </p:txBody>
        </p:sp>
        <p:sp>
          <p:nvSpPr>
            <p:cNvPr id="57" name="Line 62"/>
            <p:cNvSpPr>
              <a:spLocks noChangeShapeType="1"/>
            </p:cNvSpPr>
            <p:nvPr/>
          </p:nvSpPr>
          <p:spPr bwMode="auto">
            <a:xfrm>
              <a:off x="2506" y="1012"/>
              <a:ext cx="46" cy="0"/>
            </a:xfrm>
            <a:prstGeom prst="line">
              <a:avLst/>
            </a:prstGeom>
            <a:noFill/>
            <a:ln w="12700">
              <a:solidFill>
                <a:srgbClr val="4D4D4D"/>
              </a:solidFill>
              <a:round/>
              <a:headEnd/>
              <a:tailEnd/>
            </a:ln>
            <a:effectLst/>
          </p:spPr>
          <p:txBody>
            <a:bodyPr wrap="none" anchor="ctr"/>
            <a:lstStyle/>
            <a:p>
              <a:endParaRPr lang="en-US"/>
            </a:p>
          </p:txBody>
        </p:sp>
      </p:grpSp>
      <p:sp>
        <p:nvSpPr>
          <p:cNvPr id="58" name="Rectangle 93"/>
          <p:cNvSpPr>
            <a:spLocks noChangeArrowheads="1"/>
          </p:cNvSpPr>
          <p:nvPr/>
        </p:nvSpPr>
        <p:spPr bwMode="auto">
          <a:xfrm>
            <a:off x="2112963" y="2090737"/>
            <a:ext cx="201612" cy="201613"/>
          </a:xfrm>
          <a:prstGeom prst="rect">
            <a:avLst/>
          </a:prstGeom>
          <a:solidFill>
            <a:schemeClr val="bg1"/>
          </a:solidFill>
          <a:ln w="3175" algn="ctr">
            <a:solidFill>
              <a:srgbClr val="4D4D4D"/>
            </a:solidFill>
            <a:miter lim="800000"/>
            <a:headEnd/>
            <a:tailEnd/>
          </a:ln>
          <a:effectLst/>
        </p:spPr>
        <p:txBody>
          <a:bodyPr wrap="none" lIns="0" tIns="0" rIns="0" bIns="0" anchor="ctr"/>
          <a:lstStyle/>
          <a:p>
            <a:pPr>
              <a:lnSpc>
                <a:spcPct val="90000"/>
              </a:lnSpc>
              <a:spcBef>
                <a:spcPct val="40000"/>
              </a:spcBef>
            </a:pPr>
            <a:r>
              <a:rPr lang="en-US" sz="1000"/>
              <a:t>{ }</a:t>
            </a:r>
          </a:p>
        </p:txBody>
      </p:sp>
      <p:sp>
        <p:nvSpPr>
          <p:cNvPr id="59" name="AutoShape 94"/>
          <p:cNvSpPr>
            <a:spLocks noChangeArrowheads="1"/>
          </p:cNvSpPr>
          <p:nvPr/>
        </p:nvSpPr>
        <p:spPr bwMode="auto">
          <a:xfrm>
            <a:off x="6057900" y="1406525"/>
            <a:ext cx="1435100" cy="585787"/>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b"/>
          <a:lstStyle/>
          <a:p>
            <a:pPr algn="ctr">
              <a:lnSpc>
                <a:spcPct val="90000"/>
              </a:lnSpc>
              <a:spcBef>
                <a:spcPct val="40000"/>
              </a:spcBef>
            </a:pPr>
            <a:r>
              <a:rPr lang="en-US" sz="1400" dirty="0"/>
              <a:t>Call Rules</a:t>
            </a:r>
          </a:p>
        </p:txBody>
      </p:sp>
      <p:grpSp>
        <p:nvGrpSpPr>
          <p:cNvPr id="60" name="Group 95"/>
          <p:cNvGrpSpPr>
            <a:grpSpLocks/>
          </p:cNvGrpSpPr>
          <p:nvPr/>
        </p:nvGrpSpPr>
        <p:grpSpPr bwMode="auto">
          <a:xfrm>
            <a:off x="6650038" y="1449387"/>
            <a:ext cx="250825" cy="223838"/>
            <a:chOff x="4174" y="819"/>
            <a:chExt cx="158" cy="141"/>
          </a:xfrm>
        </p:grpSpPr>
        <p:sp>
          <p:nvSpPr>
            <p:cNvPr id="61" name="Rectangle 22"/>
            <p:cNvSpPr>
              <a:spLocks noChangeArrowheads="1"/>
            </p:cNvSpPr>
            <p:nvPr/>
          </p:nvSpPr>
          <p:spPr bwMode="auto">
            <a:xfrm>
              <a:off x="4191" y="819"/>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62" name="Rectangle 23"/>
            <p:cNvSpPr>
              <a:spLocks noChangeArrowheads="1"/>
            </p:cNvSpPr>
            <p:nvPr/>
          </p:nvSpPr>
          <p:spPr bwMode="auto">
            <a:xfrm>
              <a:off x="4174" y="833"/>
              <a:ext cx="112" cy="78"/>
            </a:xfrm>
            <a:prstGeom prst="rect">
              <a:avLst/>
            </a:prstGeom>
            <a:solidFill>
              <a:srgbClr val="FFFF99"/>
            </a:solidFill>
            <a:ln w="6350" algn="ctr">
              <a:solidFill>
                <a:srgbClr val="4D4D4D"/>
              </a:solidFill>
              <a:miter lim="800000"/>
              <a:headEnd/>
              <a:tailEnd/>
            </a:ln>
            <a:effectLst/>
          </p:spPr>
          <p:txBody>
            <a:bodyPr wrap="none" anchor="ctr"/>
            <a:lstStyle/>
            <a:p>
              <a:endParaRPr lang="en-US"/>
            </a:p>
          </p:txBody>
        </p:sp>
        <p:sp>
          <p:nvSpPr>
            <p:cNvPr id="63" name="Line 24"/>
            <p:cNvSpPr>
              <a:spLocks noChangeShapeType="1"/>
            </p:cNvSpPr>
            <p:nvPr/>
          </p:nvSpPr>
          <p:spPr bwMode="auto">
            <a:xfrm flipV="1">
              <a:off x="4174" y="862"/>
              <a:ext cx="58" cy="35"/>
            </a:xfrm>
            <a:prstGeom prst="line">
              <a:avLst/>
            </a:prstGeom>
            <a:noFill/>
            <a:ln w="6350">
              <a:solidFill>
                <a:srgbClr val="4D4D4D"/>
              </a:solidFill>
              <a:round/>
              <a:headEnd/>
              <a:tailEnd/>
            </a:ln>
            <a:effectLst/>
          </p:spPr>
          <p:txBody>
            <a:bodyPr wrap="none" anchor="ctr"/>
            <a:lstStyle/>
            <a:p>
              <a:endParaRPr lang="en-US"/>
            </a:p>
          </p:txBody>
        </p:sp>
        <p:sp>
          <p:nvSpPr>
            <p:cNvPr id="64" name="Line 25"/>
            <p:cNvSpPr>
              <a:spLocks noChangeShapeType="1"/>
            </p:cNvSpPr>
            <p:nvPr/>
          </p:nvSpPr>
          <p:spPr bwMode="auto">
            <a:xfrm flipH="1" flipV="1">
              <a:off x="4227" y="862"/>
              <a:ext cx="59" cy="35"/>
            </a:xfrm>
            <a:prstGeom prst="line">
              <a:avLst/>
            </a:prstGeom>
            <a:noFill/>
            <a:ln w="6350">
              <a:solidFill>
                <a:srgbClr val="4D4D4D"/>
              </a:solidFill>
              <a:round/>
              <a:headEnd/>
              <a:tailEnd/>
            </a:ln>
            <a:effectLst/>
          </p:spPr>
          <p:txBody>
            <a:bodyPr wrap="none" anchor="ctr"/>
            <a:lstStyle/>
            <a:p>
              <a:endParaRPr lang="en-US"/>
            </a:p>
          </p:txBody>
        </p:sp>
        <p:sp>
          <p:nvSpPr>
            <p:cNvPr id="65" name="AutoShape 26"/>
            <p:cNvSpPr>
              <a:spLocks noChangeArrowheads="1"/>
            </p:cNvSpPr>
            <p:nvPr/>
          </p:nvSpPr>
          <p:spPr bwMode="auto">
            <a:xfrm flipV="1">
              <a:off x="4174" y="833"/>
              <a:ext cx="112" cy="43"/>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endParaRPr lang="en-US"/>
            </a:p>
          </p:txBody>
        </p:sp>
        <p:pic>
          <p:nvPicPr>
            <p:cNvPr id="66" name="Picture 27" descr="Policy_Writing01"/>
            <p:cNvPicPr>
              <a:picLocks noChangeAspect="1" noChangeArrowheads="1"/>
            </p:cNvPicPr>
            <p:nvPr/>
          </p:nvPicPr>
          <p:blipFill>
            <a:blip r:embed="rId3" cstate="print"/>
            <a:srcRect/>
            <a:stretch>
              <a:fillRect/>
            </a:stretch>
          </p:blipFill>
          <p:spPr bwMode="auto">
            <a:xfrm>
              <a:off x="4248" y="853"/>
              <a:ext cx="84" cy="107"/>
            </a:xfrm>
            <a:prstGeom prst="rect">
              <a:avLst/>
            </a:prstGeom>
            <a:noFill/>
            <a:ln w="9525">
              <a:noFill/>
              <a:miter lim="800000"/>
              <a:headEnd/>
              <a:tailEnd/>
            </a:ln>
            <a:effectLst/>
          </p:spPr>
        </p:pic>
      </p:grpSp>
      <p:sp>
        <p:nvSpPr>
          <p:cNvPr id="67" name="AutoShape 96"/>
          <p:cNvSpPr>
            <a:spLocks noChangeArrowheads="1"/>
          </p:cNvSpPr>
          <p:nvPr/>
        </p:nvSpPr>
        <p:spPr bwMode="auto">
          <a:xfrm>
            <a:off x="3765550" y="1406525"/>
            <a:ext cx="1435100" cy="585787"/>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b"/>
          <a:lstStyle/>
          <a:p>
            <a:pPr algn="ctr">
              <a:lnSpc>
                <a:spcPct val="90000"/>
              </a:lnSpc>
              <a:spcBef>
                <a:spcPct val="40000"/>
              </a:spcBef>
            </a:pPr>
            <a:r>
              <a:rPr lang="en-US" sz="1400" dirty="0"/>
              <a:t>Call Rules</a:t>
            </a:r>
          </a:p>
        </p:txBody>
      </p:sp>
      <p:grpSp>
        <p:nvGrpSpPr>
          <p:cNvPr id="68" name="Group 97"/>
          <p:cNvGrpSpPr>
            <a:grpSpLocks/>
          </p:cNvGrpSpPr>
          <p:nvPr/>
        </p:nvGrpSpPr>
        <p:grpSpPr bwMode="auto">
          <a:xfrm>
            <a:off x="4357688" y="1449387"/>
            <a:ext cx="250825" cy="223838"/>
            <a:chOff x="4174" y="819"/>
            <a:chExt cx="158" cy="141"/>
          </a:xfrm>
        </p:grpSpPr>
        <p:sp>
          <p:nvSpPr>
            <p:cNvPr id="69" name="Rectangle 98"/>
            <p:cNvSpPr>
              <a:spLocks noChangeArrowheads="1"/>
            </p:cNvSpPr>
            <p:nvPr/>
          </p:nvSpPr>
          <p:spPr bwMode="auto">
            <a:xfrm>
              <a:off x="4191" y="819"/>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70" name="Rectangle 99"/>
            <p:cNvSpPr>
              <a:spLocks noChangeArrowheads="1"/>
            </p:cNvSpPr>
            <p:nvPr/>
          </p:nvSpPr>
          <p:spPr bwMode="auto">
            <a:xfrm>
              <a:off x="4174" y="833"/>
              <a:ext cx="112" cy="78"/>
            </a:xfrm>
            <a:prstGeom prst="rect">
              <a:avLst/>
            </a:prstGeom>
            <a:solidFill>
              <a:srgbClr val="FFFF99"/>
            </a:solidFill>
            <a:ln w="6350" algn="ctr">
              <a:solidFill>
                <a:srgbClr val="4D4D4D"/>
              </a:solidFill>
              <a:miter lim="800000"/>
              <a:headEnd/>
              <a:tailEnd/>
            </a:ln>
            <a:effectLst/>
          </p:spPr>
          <p:txBody>
            <a:bodyPr wrap="none" anchor="ctr"/>
            <a:lstStyle/>
            <a:p>
              <a:endParaRPr lang="en-US"/>
            </a:p>
          </p:txBody>
        </p:sp>
        <p:sp>
          <p:nvSpPr>
            <p:cNvPr id="71" name="Line 100"/>
            <p:cNvSpPr>
              <a:spLocks noChangeShapeType="1"/>
            </p:cNvSpPr>
            <p:nvPr/>
          </p:nvSpPr>
          <p:spPr bwMode="auto">
            <a:xfrm flipV="1">
              <a:off x="4174" y="862"/>
              <a:ext cx="58" cy="35"/>
            </a:xfrm>
            <a:prstGeom prst="line">
              <a:avLst/>
            </a:prstGeom>
            <a:noFill/>
            <a:ln w="6350">
              <a:solidFill>
                <a:srgbClr val="4D4D4D"/>
              </a:solidFill>
              <a:round/>
              <a:headEnd/>
              <a:tailEnd/>
            </a:ln>
            <a:effectLst/>
          </p:spPr>
          <p:txBody>
            <a:bodyPr wrap="none" anchor="ctr"/>
            <a:lstStyle/>
            <a:p>
              <a:endParaRPr lang="en-US"/>
            </a:p>
          </p:txBody>
        </p:sp>
        <p:sp>
          <p:nvSpPr>
            <p:cNvPr id="72" name="Line 101"/>
            <p:cNvSpPr>
              <a:spLocks noChangeShapeType="1"/>
            </p:cNvSpPr>
            <p:nvPr/>
          </p:nvSpPr>
          <p:spPr bwMode="auto">
            <a:xfrm flipH="1" flipV="1">
              <a:off x="4227" y="862"/>
              <a:ext cx="59" cy="35"/>
            </a:xfrm>
            <a:prstGeom prst="line">
              <a:avLst/>
            </a:prstGeom>
            <a:noFill/>
            <a:ln w="6350">
              <a:solidFill>
                <a:srgbClr val="4D4D4D"/>
              </a:solidFill>
              <a:round/>
              <a:headEnd/>
              <a:tailEnd/>
            </a:ln>
            <a:effectLst/>
          </p:spPr>
          <p:txBody>
            <a:bodyPr wrap="none" anchor="ctr"/>
            <a:lstStyle/>
            <a:p>
              <a:endParaRPr lang="en-US"/>
            </a:p>
          </p:txBody>
        </p:sp>
        <p:sp>
          <p:nvSpPr>
            <p:cNvPr id="73" name="AutoShape 102"/>
            <p:cNvSpPr>
              <a:spLocks noChangeArrowheads="1"/>
            </p:cNvSpPr>
            <p:nvPr/>
          </p:nvSpPr>
          <p:spPr bwMode="auto">
            <a:xfrm flipV="1">
              <a:off x="4174" y="833"/>
              <a:ext cx="112" cy="43"/>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endParaRPr lang="en-US"/>
            </a:p>
          </p:txBody>
        </p:sp>
        <p:pic>
          <p:nvPicPr>
            <p:cNvPr id="74" name="Picture 103" descr="Policy_Writing01"/>
            <p:cNvPicPr>
              <a:picLocks noChangeAspect="1" noChangeArrowheads="1"/>
            </p:cNvPicPr>
            <p:nvPr/>
          </p:nvPicPr>
          <p:blipFill>
            <a:blip r:embed="rId3" cstate="print"/>
            <a:srcRect/>
            <a:stretch>
              <a:fillRect/>
            </a:stretch>
          </p:blipFill>
          <p:spPr bwMode="auto">
            <a:xfrm>
              <a:off x="4248" y="853"/>
              <a:ext cx="84" cy="107"/>
            </a:xfrm>
            <a:prstGeom prst="rect">
              <a:avLst/>
            </a:prstGeom>
            <a:noFill/>
            <a:ln w="9525">
              <a:noFill/>
              <a:miter lim="800000"/>
              <a:headEnd/>
              <a:tailEnd/>
            </a:ln>
            <a:effectLst/>
          </p:spPr>
        </p:pic>
      </p:grpSp>
      <p:sp>
        <p:nvSpPr>
          <p:cNvPr id="75" name="AutoShape 104"/>
          <p:cNvSpPr>
            <a:spLocks noChangeArrowheads="1"/>
          </p:cNvSpPr>
          <p:nvPr/>
        </p:nvSpPr>
        <p:spPr bwMode="auto">
          <a:xfrm>
            <a:off x="1496219" y="1406525"/>
            <a:ext cx="1435100" cy="585787"/>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b"/>
          <a:lstStyle/>
          <a:p>
            <a:pPr algn="ctr">
              <a:lnSpc>
                <a:spcPct val="90000"/>
              </a:lnSpc>
              <a:spcBef>
                <a:spcPct val="40000"/>
              </a:spcBef>
            </a:pPr>
            <a:r>
              <a:rPr lang="en-US" sz="1400" dirty="0"/>
              <a:t>Call Rules</a:t>
            </a:r>
          </a:p>
        </p:txBody>
      </p:sp>
      <p:grpSp>
        <p:nvGrpSpPr>
          <p:cNvPr id="76" name="Group 105"/>
          <p:cNvGrpSpPr>
            <a:grpSpLocks/>
          </p:cNvGrpSpPr>
          <p:nvPr/>
        </p:nvGrpSpPr>
        <p:grpSpPr bwMode="auto">
          <a:xfrm>
            <a:off x="2088357" y="1449387"/>
            <a:ext cx="250825" cy="223838"/>
            <a:chOff x="4174" y="819"/>
            <a:chExt cx="158" cy="141"/>
          </a:xfrm>
        </p:grpSpPr>
        <p:sp>
          <p:nvSpPr>
            <p:cNvPr id="77" name="Rectangle 106"/>
            <p:cNvSpPr>
              <a:spLocks noChangeArrowheads="1"/>
            </p:cNvSpPr>
            <p:nvPr/>
          </p:nvSpPr>
          <p:spPr bwMode="auto">
            <a:xfrm>
              <a:off x="4191" y="819"/>
              <a:ext cx="127" cy="127"/>
            </a:xfrm>
            <a:prstGeom prst="rect">
              <a:avLst/>
            </a:prstGeom>
            <a:solidFill>
              <a:schemeClr val="bg1"/>
            </a:solidFill>
            <a:ln w="3175" algn="ctr">
              <a:solidFill>
                <a:srgbClr val="4D4D4D"/>
              </a:solidFill>
              <a:miter lim="800000"/>
              <a:headEnd/>
              <a:tailEnd/>
            </a:ln>
            <a:effectLst/>
          </p:spPr>
          <p:txBody>
            <a:bodyPr wrap="none" anchor="ctr"/>
            <a:lstStyle/>
            <a:p>
              <a:endParaRPr lang="en-US"/>
            </a:p>
          </p:txBody>
        </p:sp>
        <p:sp>
          <p:nvSpPr>
            <p:cNvPr id="78" name="Rectangle 107"/>
            <p:cNvSpPr>
              <a:spLocks noChangeArrowheads="1"/>
            </p:cNvSpPr>
            <p:nvPr/>
          </p:nvSpPr>
          <p:spPr bwMode="auto">
            <a:xfrm>
              <a:off x="4174" y="833"/>
              <a:ext cx="112" cy="78"/>
            </a:xfrm>
            <a:prstGeom prst="rect">
              <a:avLst/>
            </a:prstGeom>
            <a:solidFill>
              <a:srgbClr val="FFFF99"/>
            </a:solidFill>
            <a:ln w="6350" algn="ctr">
              <a:solidFill>
                <a:srgbClr val="4D4D4D"/>
              </a:solidFill>
              <a:miter lim="800000"/>
              <a:headEnd/>
              <a:tailEnd/>
            </a:ln>
            <a:effectLst/>
          </p:spPr>
          <p:txBody>
            <a:bodyPr wrap="none" anchor="ctr"/>
            <a:lstStyle/>
            <a:p>
              <a:endParaRPr lang="en-US"/>
            </a:p>
          </p:txBody>
        </p:sp>
        <p:sp>
          <p:nvSpPr>
            <p:cNvPr id="79" name="Line 108"/>
            <p:cNvSpPr>
              <a:spLocks noChangeShapeType="1"/>
            </p:cNvSpPr>
            <p:nvPr/>
          </p:nvSpPr>
          <p:spPr bwMode="auto">
            <a:xfrm flipV="1">
              <a:off x="4174" y="862"/>
              <a:ext cx="58" cy="35"/>
            </a:xfrm>
            <a:prstGeom prst="line">
              <a:avLst/>
            </a:prstGeom>
            <a:noFill/>
            <a:ln w="6350">
              <a:solidFill>
                <a:srgbClr val="4D4D4D"/>
              </a:solidFill>
              <a:round/>
              <a:headEnd/>
              <a:tailEnd/>
            </a:ln>
            <a:effectLst/>
          </p:spPr>
          <p:txBody>
            <a:bodyPr wrap="none" anchor="ctr"/>
            <a:lstStyle/>
            <a:p>
              <a:endParaRPr lang="en-US"/>
            </a:p>
          </p:txBody>
        </p:sp>
        <p:sp>
          <p:nvSpPr>
            <p:cNvPr id="80" name="Line 109"/>
            <p:cNvSpPr>
              <a:spLocks noChangeShapeType="1"/>
            </p:cNvSpPr>
            <p:nvPr/>
          </p:nvSpPr>
          <p:spPr bwMode="auto">
            <a:xfrm flipH="1" flipV="1">
              <a:off x="4227" y="862"/>
              <a:ext cx="59" cy="35"/>
            </a:xfrm>
            <a:prstGeom prst="line">
              <a:avLst/>
            </a:prstGeom>
            <a:noFill/>
            <a:ln w="6350">
              <a:solidFill>
                <a:srgbClr val="4D4D4D"/>
              </a:solidFill>
              <a:round/>
              <a:headEnd/>
              <a:tailEnd/>
            </a:ln>
            <a:effectLst/>
          </p:spPr>
          <p:txBody>
            <a:bodyPr wrap="none" anchor="ctr"/>
            <a:lstStyle/>
            <a:p>
              <a:endParaRPr lang="en-US"/>
            </a:p>
          </p:txBody>
        </p:sp>
        <p:sp>
          <p:nvSpPr>
            <p:cNvPr id="81" name="AutoShape 110"/>
            <p:cNvSpPr>
              <a:spLocks noChangeArrowheads="1"/>
            </p:cNvSpPr>
            <p:nvPr/>
          </p:nvSpPr>
          <p:spPr bwMode="auto">
            <a:xfrm flipV="1">
              <a:off x="4174" y="833"/>
              <a:ext cx="112" cy="43"/>
            </a:xfrm>
            <a:prstGeom prst="triangle">
              <a:avLst>
                <a:gd name="adj" fmla="val 50000"/>
              </a:avLst>
            </a:prstGeom>
            <a:solidFill>
              <a:srgbClr val="FFFF99"/>
            </a:solidFill>
            <a:ln w="6350" algn="ctr">
              <a:solidFill>
                <a:srgbClr val="4D4D4D"/>
              </a:solidFill>
              <a:miter lim="800000"/>
              <a:headEnd/>
              <a:tailEnd/>
            </a:ln>
            <a:effectLst/>
          </p:spPr>
          <p:txBody>
            <a:bodyPr wrap="none" anchor="ctr"/>
            <a:lstStyle/>
            <a:p>
              <a:endParaRPr lang="en-US"/>
            </a:p>
          </p:txBody>
        </p:sp>
        <p:pic>
          <p:nvPicPr>
            <p:cNvPr id="82" name="Picture 111" descr="Policy_Writing01"/>
            <p:cNvPicPr>
              <a:picLocks noChangeAspect="1" noChangeArrowheads="1"/>
            </p:cNvPicPr>
            <p:nvPr/>
          </p:nvPicPr>
          <p:blipFill>
            <a:blip r:embed="rId3" cstate="print"/>
            <a:srcRect/>
            <a:stretch>
              <a:fillRect/>
            </a:stretch>
          </p:blipFill>
          <p:spPr bwMode="auto">
            <a:xfrm>
              <a:off x="4248" y="853"/>
              <a:ext cx="84" cy="107"/>
            </a:xfrm>
            <a:prstGeom prst="rect">
              <a:avLst/>
            </a:prstGeom>
            <a:noFill/>
            <a:ln w="9525">
              <a:noFill/>
              <a:miter lim="800000"/>
              <a:headEnd/>
              <a:tailEnd/>
            </a:ln>
            <a:effectLst/>
          </p:spPr>
        </p:pic>
      </p:grpSp>
      <p:sp>
        <p:nvSpPr>
          <p:cNvPr id="83" name="AutoShape 36"/>
          <p:cNvSpPr>
            <a:spLocks noChangeArrowheads="1"/>
          </p:cNvSpPr>
          <p:nvPr/>
        </p:nvSpPr>
        <p:spPr bwMode="auto">
          <a:xfrm>
            <a:off x="1413669" y="3135312"/>
            <a:ext cx="1600200" cy="457200"/>
          </a:xfrm>
          <a:prstGeom prst="roundRect">
            <a:avLst>
              <a:gd name="adj" fmla="val 16667"/>
            </a:avLst>
          </a:prstGeom>
          <a:solidFill>
            <a:srgbClr val="CBEDC3"/>
          </a:solidFill>
          <a:ln w="9525" algn="ctr">
            <a:solidFill>
              <a:srgbClr val="4D4D4D"/>
            </a:solidFill>
            <a:round/>
            <a:headEnd/>
            <a:tailEnd/>
          </a:ln>
          <a:effectLst>
            <a:outerShdw dist="35921" dir="2700000" algn="ctr" rotWithShape="0">
              <a:srgbClr val="5F5F5F">
                <a:alpha val="50000"/>
              </a:srgbClr>
            </a:outerShdw>
          </a:effectLst>
        </p:spPr>
        <p:txBody>
          <a:bodyPr wrap="none" lIns="0" tIns="0" rIns="0" bIns="0" anchor="ctr"/>
          <a:lstStyle/>
          <a:p>
            <a:pPr algn="ctr">
              <a:lnSpc>
                <a:spcPct val="90000"/>
              </a:lnSpc>
              <a:spcBef>
                <a:spcPct val="40000"/>
              </a:spcBef>
            </a:pPr>
            <a:r>
              <a:rPr lang="en-US" sz="1400" dirty="0"/>
              <a:t>Rule-Based </a:t>
            </a:r>
            <a:r>
              <a:rPr lang="en-US" sz="1400" dirty="0" smtClean="0"/>
              <a:t>Send</a:t>
            </a:r>
            <a:endParaRPr lang="en-US" sz="1400" dirty="0"/>
          </a:p>
        </p:txBody>
      </p:sp>
    </p:spTree>
    <p:extLst>
      <p:ext uri="{BB962C8B-B14F-4D97-AF65-F5344CB8AC3E}">
        <p14:creationId xmlns:p14="http://schemas.microsoft.com/office/powerpoint/2010/main" val="64577048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Identifying Business Rule Personas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88</a:t>
            </a:fld>
            <a:endParaRPr lang="pt-PT" dirty="0"/>
          </a:p>
        </p:txBody>
      </p:sp>
      <p:sp>
        <p:nvSpPr>
          <p:cNvPr id="8" name="AutoShape 18"/>
          <p:cNvSpPr>
            <a:spLocks noChangeArrowheads="1"/>
          </p:cNvSpPr>
          <p:nvPr/>
        </p:nvSpPr>
        <p:spPr bwMode="auto">
          <a:xfrm>
            <a:off x="658812" y="1865313"/>
            <a:ext cx="3727450" cy="2097088"/>
          </a:xfrm>
          <a:prstGeom prst="roundRect">
            <a:avLst>
              <a:gd name="adj" fmla="val 532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Developers</a:t>
            </a:r>
          </a:p>
        </p:txBody>
      </p:sp>
      <p:sp>
        <p:nvSpPr>
          <p:cNvPr id="9" name="AutoShape 19"/>
          <p:cNvSpPr>
            <a:spLocks noChangeArrowheads="1"/>
          </p:cNvSpPr>
          <p:nvPr/>
        </p:nvSpPr>
        <p:spPr bwMode="auto">
          <a:xfrm>
            <a:off x="887412" y="2347912"/>
            <a:ext cx="3270250" cy="1298496"/>
          </a:xfrm>
          <a:prstGeom prst="roundRect">
            <a:avLst>
              <a:gd name="adj" fmla="val 534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Integrate policies </a:t>
            </a:r>
            <a:br>
              <a:rPr lang="en-US" sz="1600"/>
            </a:br>
            <a:r>
              <a:rPr lang="en-US" sz="1600"/>
              <a:t>within an orchestration</a:t>
            </a:r>
          </a:p>
          <a:p>
            <a:pPr marL="231775" indent="-231775" algn="l">
              <a:lnSpc>
                <a:spcPct val="90000"/>
              </a:lnSpc>
              <a:spcBef>
                <a:spcPct val="40000"/>
              </a:spcBef>
              <a:buClr>
                <a:srgbClr val="8DACD0"/>
              </a:buClr>
              <a:buSzPct val="80000"/>
              <a:buFont typeface="Wingdings" pitchFamily="2" charset="2"/>
              <a:buBlip>
                <a:blip r:embed="rId3"/>
              </a:buBlip>
            </a:pPr>
            <a:r>
              <a:rPr lang="en-US" sz="1600"/>
              <a:t>Define policies</a:t>
            </a:r>
            <a:br>
              <a:rPr lang="en-US" sz="1600"/>
            </a:br>
            <a:r>
              <a:rPr lang="en-US" sz="1600"/>
              <a:t>and vocabularies</a:t>
            </a:r>
          </a:p>
        </p:txBody>
      </p:sp>
      <p:grpSp>
        <p:nvGrpSpPr>
          <p:cNvPr id="10" name="Group 47"/>
          <p:cNvGrpSpPr>
            <a:grpSpLocks/>
          </p:cNvGrpSpPr>
          <p:nvPr/>
        </p:nvGrpSpPr>
        <p:grpSpPr bwMode="auto">
          <a:xfrm>
            <a:off x="3689350" y="1631950"/>
            <a:ext cx="900113" cy="1012825"/>
            <a:chOff x="5423" y="3270"/>
            <a:chExt cx="567" cy="638"/>
          </a:xfrm>
        </p:grpSpPr>
        <p:pic>
          <p:nvPicPr>
            <p:cNvPr id="11" name="Picture 42" descr="Computer_Desktop+Keyboard"/>
            <p:cNvPicPr>
              <a:picLocks noChangeAspect="1" noChangeArrowheads="1"/>
            </p:cNvPicPr>
            <p:nvPr/>
          </p:nvPicPr>
          <p:blipFill>
            <a:blip r:embed="rId4" cstate="print"/>
            <a:srcRect/>
            <a:stretch>
              <a:fillRect/>
            </a:stretch>
          </p:blipFill>
          <p:spPr bwMode="auto">
            <a:xfrm>
              <a:off x="5529" y="3270"/>
              <a:ext cx="461" cy="517"/>
            </a:xfrm>
            <a:prstGeom prst="rect">
              <a:avLst/>
            </a:prstGeom>
            <a:noFill/>
          </p:spPr>
        </p:pic>
        <p:pic>
          <p:nvPicPr>
            <p:cNvPr id="12" name="Picture 44" descr="User_Half04"/>
            <p:cNvPicPr>
              <a:picLocks noChangeAspect="1" noChangeArrowheads="1"/>
            </p:cNvPicPr>
            <p:nvPr/>
          </p:nvPicPr>
          <p:blipFill>
            <a:blip r:embed="rId5" cstate="print"/>
            <a:srcRect/>
            <a:stretch>
              <a:fillRect/>
            </a:stretch>
          </p:blipFill>
          <p:spPr bwMode="auto">
            <a:xfrm>
              <a:off x="5423" y="3382"/>
              <a:ext cx="334" cy="526"/>
            </a:xfrm>
            <a:prstGeom prst="rect">
              <a:avLst/>
            </a:prstGeom>
            <a:noFill/>
          </p:spPr>
        </p:pic>
      </p:grpSp>
      <p:sp>
        <p:nvSpPr>
          <p:cNvPr id="13" name="AutoShape 49"/>
          <p:cNvSpPr>
            <a:spLocks noChangeArrowheads="1"/>
          </p:cNvSpPr>
          <p:nvPr/>
        </p:nvSpPr>
        <p:spPr bwMode="auto">
          <a:xfrm>
            <a:off x="4772025" y="1865311"/>
            <a:ext cx="3571875" cy="2097090"/>
          </a:xfrm>
          <a:prstGeom prst="roundRect">
            <a:avLst>
              <a:gd name="adj" fmla="val 6553"/>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Information Workers</a:t>
            </a:r>
          </a:p>
        </p:txBody>
      </p:sp>
      <p:sp>
        <p:nvSpPr>
          <p:cNvPr id="14" name="AutoShape 50"/>
          <p:cNvSpPr>
            <a:spLocks noChangeArrowheads="1"/>
          </p:cNvSpPr>
          <p:nvPr/>
        </p:nvSpPr>
        <p:spPr bwMode="auto">
          <a:xfrm>
            <a:off x="5000625" y="2347911"/>
            <a:ext cx="3114675" cy="748058"/>
          </a:xfrm>
          <a:prstGeom prst="roundRect">
            <a:avLst>
              <a:gd name="adj" fmla="val 7322"/>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Use business vocabularies to design and test policies</a:t>
            </a:r>
          </a:p>
        </p:txBody>
      </p:sp>
      <p:grpSp>
        <p:nvGrpSpPr>
          <p:cNvPr id="15" name="Group 45"/>
          <p:cNvGrpSpPr>
            <a:grpSpLocks/>
          </p:cNvGrpSpPr>
          <p:nvPr/>
        </p:nvGrpSpPr>
        <p:grpSpPr bwMode="auto">
          <a:xfrm>
            <a:off x="7651750" y="1631950"/>
            <a:ext cx="903288" cy="1011237"/>
            <a:chOff x="4006" y="2753"/>
            <a:chExt cx="569" cy="637"/>
          </a:xfrm>
        </p:grpSpPr>
        <p:pic>
          <p:nvPicPr>
            <p:cNvPr id="16" name="Picture 28" descr="Computer_Desktop+Keyboard"/>
            <p:cNvPicPr>
              <a:picLocks noChangeAspect="1" noChangeArrowheads="1"/>
            </p:cNvPicPr>
            <p:nvPr/>
          </p:nvPicPr>
          <p:blipFill>
            <a:blip r:embed="rId4" cstate="print"/>
            <a:srcRect/>
            <a:stretch>
              <a:fillRect/>
            </a:stretch>
          </p:blipFill>
          <p:spPr bwMode="auto">
            <a:xfrm>
              <a:off x="4114" y="2753"/>
              <a:ext cx="461" cy="517"/>
            </a:xfrm>
            <a:prstGeom prst="rect">
              <a:avLst/>
            </a:prstGeom>
            <a:noFill/>
          </p:spPr>
        </p:pic>
        <p:pic>
          <p:nvPicPr>
            <p:cNvPr id="17" name="Picture 37" descr="User_Half03"/>
            <p:cNvPicPr>
              <a:picLocks noChangeAspect="1" noChangeArrowheads="1"/>
            </p:cNvPicPr>
            <p:nvPr/>
          </p:nvPicPr>
          <p:blipFill>
            <a:blip r:embed="rId6" cstate="print"/>
            <a:srcRect/>
            <a:stretch>
              <a:fillRect/>
            </a:stretch>
          </p:blipFill>
          <p:spPr bwMode="auto">
            <a:xfrm>
              <a:off x="4006" y="2864"/>
              <a:ext cx="334" cy="526"/>
            </a:xfrm>
            <a:prstGeom prst="rect">
              <a:avLst/>
            </a:prstGeom>
            <a:noFill/>
          </p:spPr>
        </p:pic>
      </p:grpSp>
      <p:sp>
        <p:nvSpPr>
          <p:cNvPr id="21" name="AutoShape 61"/>
          <p:cNvSpPr>
            <a:spLocks noChangeArrowheads="1"/>
          </p:cNvSpPr>
          <p:nvPr/>
        </p:nvSpPr>
        <p:spPr bwMode="auto">
          <a:xfrm>
            <a:off x="2724150" y="4478337"/>
            <a:ext cx="3571875" cy="1922463"/>
          </a:xfrm>
          <a:prstGeom prst="roundRect">
            <a:avLst>
              <a:gd name="adj" fmla="val 6121"/>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pPr>
            <a:r>
              <a:rPr lang="en-US" b="1" dirty="0"/>
              <a:t>Administrators</a:t>
            </a:r>
            <a:endParaRPr lang="en-US" sz="2400" b="1" dirty="0"/>
          </a:p>
        </p:txBody>
      </p:sp>
      <p:sp>
        <p:nvSpPr>
          <p:cNvPr id="22" name="AutoShape 62"/>
          <p:cNvSpPr>
            <a:spLocks noChangeArrowheads="1"/>
          </p:cNvSpPr>
          <p:nvPr/>
        </p:nvSpPr>
        <p:spPr bwMode="auto">
          <a:xfrm>
            <a:off x="2952750" y="4960937"/>
            <a:ext cx="3114675" cy="1122087"/>
          </a:xfrm>
          <a:prstGeom prst="roundRect">
            <a:avLst>
              <a:gd name="adj" fmla="val 6580"/>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Secure, deploy, and migrate policies</a:t>
            </a:r>
          </a:p>
          <a:p>
            <a:pPr marL="231775" indent="-231775" algn="l">
              <a:lnSpc>
                <a:spcPct val="90000"/>
              </a:lnSpc>
              <a:spcBef>
                <a:spcPct val="40000"/>
              </a:spcBef>
              <a:buClr>
                <a:srgbClr val="8DACD0"/>
              </a:buClr>
              <a:buSzPct val="80000"/>
              <a:buFont typeface="Wingdings" pitchFamily="2" charset="2"/>
              <a:buBlip>
                <a:blip r:embed="rId3"/>
              </a:buBlip>
            </a:pPr>
            <a:r>
              <a:rPr lang="en-US" sz="1600"/>
              <a:t>Track policy execution</a:t>
            </a:r>
          </a:p>
        </p:txBody>
      </p:sp>
      <p:grpSp>
        <p:nvGrpSpPr>
          <p:cNvPr id="23" name="Group 46"/>
          <p:cNvGrpSpPr>
            <a:grpSpLocks/>
          </p:cNvGrpSpPr>
          <p:nvPr/>
        </p:nvGrpSpPr>
        <p:grpSpPr bwMode="auto">
          <a:xfrm>
            <a:off x="5591175" y="4251325"/>
            <a:ext cx="903288" cy="1008062"/>
            <a:chOff x="4584" y="2834"/>
            <a:chExt cx="569" cy="635"/>
          </a:xfrm>
        </p:grpSpPr>
        <p:pic>
          <p:nvPicPr>
            <p:cNvPr id="24" name="Picture 38" descr="Computer_Desktop+Keyboard"/>
            <p:cNvPicPr>
              <a:picLocks noChangeAspect="1" noChangeArrowheads="1"/>
            </p:cNvPicPr>
            <p:nvPr/>
          </p:nvPicPr>
          <p:blipFill>
            <a:blip r:embed="rId4" cstate="print"/>
            <a:srcRect/>
            <a:stretch>
              <a:fillRect/>
            </a:stretch>
          </p:blipFill>
          <p:spPr bwMode="auto">
            <a:xfrm>
              <a:off x="4692" y="2834"/>
              <a:ext cx="461" cy="517"/>
            </a:xfrm>
            <a:prstGeom prst="rect">
              <a:avLst/>
            </a:prstGeom>
            <a:noFill/>
          </p:spPr>
        </p:pic>
        <p:pic>
          <p:nvPicPr>
            <p:cNvPr id="25" name="Picture 36" descr="User_Half02"/>
            <p:cNvPicPr>
              <a:picLocks noChangeAspect="1" noChangeArrowheads="1"/>
            </p:cNvPicPr>
            <p:nvPr/>
          </p:nvPicPr>
          <p:blipFill>
            <a:blip r:embed="rId7" cstate="print"/>
            <a:srcRect/>
            <a:stretch>
              <a:fillRect/>
            </a:stretch>
          </p:blipFill>
          <p:spPr bwMode="auto">
            <a:xfrm>
              <a:off x="4584" y="2943"/>
              <a:ext cx="334" cy="526"/>
            </a:xfrm>
            <a:prstGeom prst="rect">
              <a:avLst/>
            </a:prstGeom>
            <a:noFill/>
          </p:spPr>
        </p:pic>
      </p:grpSp>
    </p:spTree>
    <p:extLst>
      <p:ext uri="{BB962C8B-B14F-4D97-AF65-F5344CB8AC3E}">
        <p14:creationId xmlns:p14="http://schemas.microsoft.com/office/powerpoint/2010/main" val="1596631579"/>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Composing Business Rules</a:t>
            </a:r>
            <a:endParaRPr lang="pt-PT" dirty="0"/>
          </a:p>
        </p:txBody>
      </p:sp>
      <p:sp>
        <p:nvSpPr>
          <p:cNvPr id="4" name="Footer Placeholder 3"/>
          <p:cNvSpPr>
            <a:spLocks noGrp="1"/>
          </p:cNvSpPr>
          <p:nvPr>
            <p:ph type="ftr" sz="quarter" idx="13"/>
          </p:nvPr>
        </p:nvSpPr>
        <p:spPr>
          <a:xfrm>
            <a:off x="6553200" y="6273800"/>
            <a:ext cx="2895600" cy="203200"/>
          </a:xfrm>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a:xfrm>
            <a:off x="7543800" y="6235424"/>
            <a:ext cx="2226157" cy="241576"/>
          </a:xfrm>
        </p:spPr>
        <p:txBody>
          <a:bodyPr/>
          <a:lstStyle/>
          <a:p>
            <a:fld id="{406BA5C3-4A3D-4FA7-8EA0-AB15012EA744}" type="slidenum">
              <a:rPr lang="pt-PT" smtClean="0"/>
              <a:pPr/>
              <a:t>89</a:t>
            </a:fld>
            <a:endParaRPr lang="pt-PT" dirty="0"/>
          </a:p>
        </p:txBody>
      </p:sp>
      <p:pic>
        <p:nvPicPr>
          <p:cNvPr id="7" name="Picture 3" descr="Bus Rules1"/>
          <p:cNvPicPr>
            <a:picLocks noChangeAspect="1" noChangeArrowheads="1"/>
          </p:cNvPicPr>
          <p:nvPr/>
        </p:nvPicPr>
        <p:blipFill>
          <a:blip r:embed="rId3" cstate="print"/>
          <a:srcRect/>
          <a:stretch>
            <a:fillRect/>
          </a:stretch>
        </p:blipFill>
        <p:spPr bwMode="auto">
          <a:xfrm>
            <a:off x="3190875" y="1588752"/>
            <a:ext cx="5511800" cy="4478337"/>
          </a:xfrm>
          <a:prstGeom prst="rect">
            <a:avLst/>
          </a:prstGeom>
          <a:noFill/>
          <a:ln w="12700">
            <a:solidFill>
              <a:schemeClr val="tx1"/>
            </a:solidFill>
            <a:miter lim="800000"/>
            <a:headEnd/>
            <a:tailEnd/>
          </a:ln>
          <a:effectLst/>
        </p:spPr>
      </p:pic>
      <p:sp>
        <p:nvSpPr>
          <p:cNvPr id="8" name="AutoShape 4"/>
          <p:cNvSpPr>
            <a:spLocks noChangeArrowheads="1"/>
          </p:cNvSpPr>
          <p:nvPr/>
        </p:nvSpPr>
        <p:spPr bwMode="auto">
          <a:xfrm>
            <a:off x="3756025" y="4249402"/>
            <a:ext cx="1162050" cy="385762"/>
          </a:xfrm>
          <a:prstGeom prst="roundRect">
            <a:avLst>
              <a:gd name="adj" fmla="val 8222"/>
            </a:avLst>
          </a:prstGeom>
          <a:noFill/>
          <a:ln w="38100" algn="ctr">
            <a:solidFill>
              <a:srgbClr val="CC0000"/>
            </a:solidFill>
            <a:round/>
            <a:headEnd/>
            <a:tailEnd/>
          </a:ln>
          <a:effectLst/>
        </p:spPr>
        <p:txBody>
          <a:bodyPr wrap="none" anchor="ctr"/>
          <a:lstStyle/>
          <a:p>
            <a:endParaRPr lang="en-US"/>
          </a:p>
        </p:txBody>
      </p:sp>
      <p:sp>
        <p:nvSpPr>
          <p:cNvPr id="9" name="Line 6"/>
          <p:cNvSpPr>
            <a:spLocks noChangeShapeType="1"/>
          </p:cNvSpPr>
          <p:nvPr/>
        </p:nvSpPr>
        <p:spPr bwMode="auto">
          <a:xfrm flipH="1" flipV="1">
            <a:off x="6624638" y="3971589"/>
            <a:ext cx="663575" cy="808038"/>
          </a:xfrm>
          <a:prstGeom prst="line">
            <a:avLst/>
          </a:prstGeom>
          <a:noFill/>
          <a:ln w="38100">
            <a:solidFill>
              <a:srgbClr val="CC0000"/>
            </a:solidFill>
            <a:round/>
            <a:headEnd/>
            <a:tailEnd type="triangle" w="med" len="med"/>
          </a:ln>
          <a:effectLst/>
        </p:spPr>
        <p:txBody>
          <a:bodyPr anchor="ctr"/>
          <a:lstStyle/>
          <a:p>
            <a:endParaRPr lang="en-US"/>
          </a:p>
        </p:txBody>
      </p:sp>
      <p:sp>
        <p:nvSpPr>
          <p:cNvPr id="10" name="AutoShape 10"/>
          <p:cNvSpPr>
            <a:spLocks noChangeArrowheads="1"/>
          </p:cNvSpPr>
          <p:nvPr/>
        </p:nvSpPr>
        <p:spPr bwMode="auto">
          <a:xfrm>
            <a:off x="293688" y="1508460"/>
            <a:ext cx="2697162" cy="2453940"/>
          </a:xfrm>
          <a:prstGeom prst="roundRect">
            <a:avLst>
              <a:gd name="adj" fmla="val 3529"/>
            </a:avLst>
          </a:prstGeom>
          <a:solidFill>
            <a:srgbClr val="BBCDE3"/>
          </a:solidFill>
          <a:ln w="9525">
            <a:solidFill>
              <a:srgbClr val="4D4D4D"/>
            </a:solidFill>
            <a:round/>
            <a:headEnd/>
            <a:tailEnd/>
          </a:ln>
          <a:effectLst>
            <a:outerShdw dist="35921" dir="2700000" algn="ctr" rotWithShape="0">
              <a:srgbClr val="AFAFAF"/>
            </a:outerShdw>
          </a:effectLst>
        </p:spPr>
        <p:txBody>
          <a:bodyPr/>
          <a:lstStyle/>
          <a:p>
            <a:pPr marL="58738" algn="l">
              <a:lnSpc>
                <a:spcPct val="90000"/>
              </a:lnSpc>
              <a:spcBef>
                <a:spcPct val="40000"/>
              </a:spcBef>
              <a:buClr>
                <a:srgbClr val="8DACD0"/>
              </a:buClr>
              <a:buSzPct val="70000"/>
              <a:buFont typeface="Wingdings" pitchFamily="2" charset="2"/>
              <a:buNone/>
            </a:pPr>
            <a:endParaRPr lang="en-US" sz="2200"/>
          </a:p>
        </p:txBody>
      </p:sp>
      <p:sp>
        <p:nvSpPr>
          <p:cNvPr id="11" name="AutoShape 11"/>
          <p:cNvSpPr>
            <a:spLocks noChangeArrowheads="1"/>
          </p:cNvSpPr>
          <p:nvPr/>
        </p:nvSpPr>
        <p:spPr bwMode="auto">
          <a:xfrm>
            <a:off x="438150" y="1640143"/>
            <a:ext cx="2409825" cy="2144197"/>
          </a:xfrm>
          <a:prstGeom prst="roundRect">
            <a:avLst>
              <a:gd name="adj" fmla="val 3065"/>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28600" indent="-228600" algn="l">
              <a:lnSpc>
                <a:spcPct val="90000"/>
              </a:lnSpc>
              <a:spcBef>
                <a:spcPct val="40000"/>
              </a:spcBef>
              <a:buClr>
                <a:srgbClr val="8DACD0"/>
              </a:buClr>
              <a:buSzPct val="80000"/>
              <a:buFont typeface="Wingdings" pitchFamily="2" charset="2"/>
              <a:buBlip>
                <a:blip r:embed="rId4"/>
              </a:buBlip>
            </a:pPr>
            <a:r>
              <a:rPr lang="en-US" sz="1600" dirty="0"/>
              <a:t>Create versions</a:t>
            </a:r>
            <a:br>
              <a:rPr lang="en-US" sz="1600" dirty="0"/>
            </a:br>
            <a:r>
              <a:rPr lang="en-US" sz="1600" dirty="0"/>
              <a:t>of vocabularies</a:t>
            </a:r>
          </a:p>
          <a:p>
            <a:pPr marL="228600" indent="-228600" algn="l">
              <a:lnSpc>
                <a:spcPct val="90000"/>
              </a:lnSpc>
              <a:spcBef>
                <a:spcPct val="40000"/>
              </a:spcBef>
              <a:buClr>
                <a:srgbClr val="8DACD0"/>
              </a:buClr>
              <a:buSzPct val="80000"/>
              <a:buFont typeface="Wingdings" pitchFamily="2" charset="2"/>
              <a:buBlip>
                <a:blip r:embed="rId4"/>
              </a:buBlip>
            </a:pPr>
            <a:r>
              <a:rPr lang="en-US" sz="1600" dirty="0"/>
              <a:t>Create vocabulary definitions</a:t>
            </a:r>
          </a:p>
          <a:p>
            <a:pPr marL="228600" indent="-228600" algn="l">
              <a:lnSpc>
                <a:spcPct val="90000"/>
              </a:lnSpc>
              <a:spcBef>
                <a:spcPct val="40000"/>
              </a:spcBef>
              <a:buClr>
                <a:srgbClr val="8DACD0"/>
              </a:buClr>
              <a:buSzPct val="80000"/>
              <a:buFont typeface="Wingdings" pitchFamily="2" charset="2"/>
              <a:buBlip>
                <a:blip r:embed="rId4"/>
              </a:buBlip>
            </a:pPr>
            <a:r>
              <a:rPr lang="en-US" sz="1600" dirty="0"/>
              <a:t>Compose policies</a:t>
            </a:r>
          </a:p>
          <a:p>
            <a:pPr marL="228600" indent="-228600" algn="l">
              <a:lnSpc>
                <a:spcPct val="90000"/>
              </a:lnSpc>
              <a:spcBef>
                <a:spcPct val="40000"/>
              </a:spcBef>
              <a:buClr>
                <a:srgbClr val="8DACD0"/>
              </a:buClr>
              <a:buSzPct val="80000"/>
              <a:buFont typeface="Wingdings" pitchFamily="2" charset="2"/>
              <a:buBlip>
                <a:blip r:embed="rId4"/>
              </a:buBlip>
            </a:pPr>
            <a:r>
              <a:rPr lang="en-US" sz="1600" dirty="0"/>
              <a:t>Publish vocabularies</a:t>
            </a:r>
            <a:br>
              <a:rPr lang="en-US" sz="1600" dirty="0"/>
            </a:br>
            <a:r>
              <a:rPr lang="en-US" sz="1600" dirty="0"/>
              <a:t>and policies</a:t>
            </a:r>
          </a:p>
        </p:txBody>
      </p:sp>
      <p:sp>
        <p:nvSpPr>
          <p:cNvPr id="12" name="Line 5"/>
          <p:cNvSpPr>
            <a:spLocks noChangeShapeType="1"/>
          </p:cNvSpPr>
          <p:nvPr/>
        </p:nvSpPr>
        <p:spPr bwMode="auto">
          <a:xfrm flipH="1">
            <a:off x="4371974" y="1360406"/>
            <a:ext cx="926306" cy="1123695"/>
          </a:xfrm>
          <a:prstGeom prst="line">
            <a:avLst/>
          </a:prstGeom>
          <a:noFill/>
          <a:ln w="38100">
            <a:solidFill>
              <a:srgbClr val="CC0000"/>
            </a:solidFill>
            <a:round/>
            <a:headEnd/>
            <a:tailEnd type="triangle" w="med" len="med"/>
          </a:ln>
          <a:effectLst/>
        </p:spPr>
        <p:txBody>
          <a:bodyPr anchor="ctr"/>
          <a:lstStyle/>
          <a:p>
            <a:endParaRPr lang="en-US"/>
          </a:p>
        </p:txBody>
      </p:sp>
      <p:sp>
        <p:nvSpPr>
          <p:cNvPr id="13" name="Line 7"/>
          <p:cNvSpPr>
            <a:spLocks noChangeShapeType="1"/>
          </p:cNvSpPr>
          <p:nvPr/>
        </p:nvSpPr>
        <p:spPr bwMode="auto">
          <a:xfrm flipV="1">
            <a:off x="2487613" y="4430377"/>
            <a:ext cx="1244600" cy="374650"/>
          </a:xfrm>
          <a:prstGeom prst="line">
            <a:avLst/>
          </a:prstGeom>
          <a:noFill/>
          <a:ln w="38100">
            <a:solidFill>
              <a:srgbClr val="CC0000"/>
            </a:solidFill>
            <a:round/>
            <a:headEnd/>
            <a:tailEnd type="triangle" w="med" len="med"/>
          </a:ln>
          <a:effectLst/>
        </p:spPr>
        <p:txBody>
          <a:bodyPr anchor="ctr"/>
          <a:lstStyle/>
          <a:p>
            <a:endParaRPr lang="en-US"/>
          </a:p>
        </p:txBody>
      </p:sp>
      <p:sp>
        <p:nvSpPr>
          <p:cNvPr id="14" name="AutoShape 8"/>
          <p:cNvSpPr>
            <a:spLocks noChangeArrowheads="1"/>
          </p:cNvSpPr>
          <p:nvPr/>
        </p:nvSpPr>
        <p:spPr bwMode="auto">
          <a:xfrm>
            <a:off x="6364288" y="4689475"/>
            <a:ext cx="1597025" cy="320004"/>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pPr>
            <a:r>
              <a:rPr lang="en-US" sz="1600"/>
              <a:t>Rule Composer</a:t>
            </a:r>
          </a:p>
        </p:txBody>
      </p:sp>
      <p:sp>
        <p:nvSpPr>
          <p:cNvPr id="15" name="AutoShape 9"/>
          <p:cNvSpPr>
            <a:spLocks noChangeArrowheads="1"/>
          </p:cNvSpPr>
          <p:nvPr/>
        </p:nvSpPr>
        <p:spPr bwMode="auto">
          <a:xfrm>
            <a:off x="5298281" y="1066800"/>
            <a:ext cx="1296987" cy="320004"/>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pPr>
            <a:r>
              <a:rPr lang="en-US" sz="1600"/>
              <a:t>Policies</a:t>
            </a:r>
          </a:p>
        </p:txBody>
      </p:sp>
      <p:sp>
        <p:nvSpPr>
          <p:cNvPr id="16" name="AutoShape 13"/>
          <p:cNvSpPr>
            <a:spLocks noChangeArrowheads="1"/>
          </p:cNvSpPr>
          <p:nvPr/>
        </p:nvSpPr>
        <p:spPr bwMode="auto">
          <a:xfrm>
            <a:off x="1127125" y="4630402"/>
            <a:ext cx="1371600" cy="382587"/>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lstStyle/>
          <a:p>
            <a:pPr algn="ctr">
              <a:lnSpc>
                <a:spcPct val="90000"/>
              </a:lnSpc>
              <a:spcBef>
                <a:spcPct val="40000"/>
              </a:spcBef>
            </a:pPr>
            <a:r>
              <a:rPr lang="en-US" sz="1600" dirty="0"/>
              <a:t>Definitions</a:t>
            </a:r>
          </a:p>
        </p:txBody>
      </p:sp>
      <p:sp>
        <p:nvSpPr>
          <p:cNvPr id="17" name="Line 17"/>
          <p:cNvSpPr>
            <a:spLocks noChangeShapeType="1"/>
          </p:cNvSpPr>
          <p:nvPr/>
        </p:nvSpPr>
        <p:spPr bwMode="auto">
          <a:xfrm flipV="1">
            <a:off x="2182813" y="4060489"/>
            <a:ext cx="1244600" cy="374650"/>
          </a:xfrm>
          <a:prstGeom prst="line">
            <a:avLst/>
          </a:prstGeom>
          <a:noFill/>
          <a:ln w="38100">
            <a:solidFill>
              <a:srgbClr val="CC0000"/>
            </a:solidFill>
            <a:round/>
            <a:headEnd/>
            <a:tailEnd type="triangle" w="med" len="med"/>
          </a:ln>
          <a:effectLst/>
        </p:spPr>
        <p:txBody>
          <a:bodyPr anchor="ctr"/>
          <a:lstStyle/>
          <a:p>
            <a:endParaRPr lang="en-US"/>
          </a:p>
        </p:txBody>
      </p:sp>
      <p:sp>
        <p:nvSpPr>
          <p:cNvPr id="18" name="AutoShape 14"/>
          <p:cNvSpPr>
            <a:spLocks noChangeArrowheads="1"/>
          </p:cNvSpPr>
          <p:nvPr/>
        </p:nvSpPr>
        <p:spPr bwMode="auto">
          <a:xfrm>
            <a:off x="1127125" y="4162089"/>
            <a:ext cx="1371600" cy="382588"/>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lstStyle/>
          <a:p>
            <a:pPr algn="ctr">
              <a:lnSpc>
                <a:spcPct val="90000"/>
              </a:lnSpc>
              <a:spcBef>
                <a:spcPct val="40000"/>
              </a:spcBef>
            </a:pPr>
            <a:r>
              <a:rPr lang="en-US" sz="1600" dirty="0"/>
              <a:t>Vocabularies</a:t>
            </a:r>
            <a:endParaRPr lang="en-US" dirty="0"/>
          </a:p>
        </p:txBody>
      </p:sp>
    </p:spTree>
    <p:extLst>
      <p:ext uri="{BB962C8B-B14F-4D97-AF65-F5344CB8AC3E}">
        <p14:creationId xmlns:p14="http://schemas.microsoft.com/office/powerpoint/2010/main" val="16776109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8753" y="2813784"/>
            <a:ext cx="3573423" cy="1135696"/>
          </a:xfrm>
        </p:spPr>
        <p:txBody>
          <a:bodyPr/>
          <a:lstStyle/>
          <a:p>
            <a:pPr algn="r"/>
            <a:r>
              <a:rPr lang="en-US" dirty="0">
                <a:solidFill>
                  <a:schemeClr val="tx1"/>
                </a:solidFill>
              </a:rPr>
              <a:t>s</a:t>
            </a:r>
            <a:r>
              <a:rPr lang="en-US" dirty="0" smtClean="0">
                <a:solidFill>
                  <a:schemeClr val="tx1"/>
                </a:solidFill>
              </a:rPr>
              <a:t>oftware as a service</a:t>
            </a:r>
            <a:endParaRPr lang="en-US" dirty="0">
              <a:solidFill>
                <a:schemeClr val="tx1"/>
              </a:solidFill>
            </a:endParaRPr>
          </a:p>
        </p:txBody>
      </p:sp>
      <p:sp>
        <p:nvSpPr>
          <p:cNvPr id="29" name="Rectangle 28"/>
          <p:cNvSpPr/>
          <p:nvPr/>
        </p:nvSpPr>
        <p:spPr bwMode="auto">
          <a:xfrm>
            <a:off x="4256591" y="4094124"/>
            <a:ext cx="1422788" cy="1329483"/>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monitoring</a:t>
            </a:r>
          </a:p>
        </p:txBody>
      </p:sp>
      <p:sp>
        <p:nvSpPr>
          <p:cNvPr id="11" name="Rectangle 10"/>
          <p:cNvSpPr/>
          <p:nvPr/>
        </p:nvSpPr>
        <p:spPr bwMode="auto">
          <a:xfrm>
            <a:off x="2780095" y="1324289"/>
            <a:ext cx="1422788" cy="1329483"/>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24/7</a:t>
            </a:r>
          </a:p>
        </p:txBody>
      </p:sp>
      <p:sp>
        <p:nvSpPr>
          <p:cNvPr id="20" name="Rectangle 19"/>
          <p:cNvSpPr/>
          <p:nvPr/>
        </p:nvSpPr>
        <p:spPr bwMode="auto">
          <a:xfrm>
            <a:off x="5739882" y="2706952"/>
            <a:ext cx="1422788" cy="1329483"/>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federation</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099" y="1447800"/>
            <a:ext cx="638783" cy="63861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256911" y="1324288"/>
            <a:ext cx="1422788" cy="1329483"/>
            <a:chOff x="4256910" y="467037"/>
            <a:chExt cx="1422788" cy="1329482"/>
          </a:xfrm>
        </p:grpSpPr>
        <p:sp>
          <p:nvSpPr>
            <p:cNvPr id="17" name="Rectangle 16"/>
            <p:cNvSpPr/>
            <p:nvPr/>
          </p:nvSpPr>
          <p:spPr bwMode="auto">
            <a:xfrm>
              <a:off x="4256910" y="467037"/>
              <a:ext cx="1422788" cy="1329482"/>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operations</a:t>
              </a:r>
            </a:p>
          </p:txBody>
        </p:sp>
        <p:pic>
          <p:nvPicPr>
            <p:cNvPr id="1029" name="Picture 5" descr="C:\Users\Jonahs\Dropbox\Projects SCOTT\MEET Windows Azure\source\Background\tile-icon-CD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913" y="685924"/>
              <a:ext cx="638782" cy="63861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Freeform 164"/>
          <p:cNvSpPr>
            <a:spLocks noEditPoints="1"/>
          </p:cNvSpPr>
          <p:nvPr/>
        </p:nvSpPr>
        <p:spPr bwMode="black">
          <a:xfrm>
            <a:off x="6213365" y="2921570"/>
            <a:ext cx="475823" cy="59971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pic>
        <p:nvPicPr>
          <p:cNvPr id="13" name="Picture 26" descr="Dashboard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2160" y="4257546"/>
            <a:ext cx="771657" cy="771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p:nvPr/>
        </p:nvGrpSpPr>
        <p:grpSpPr>
          <a:xfrm>
            <a:off x="4256594" y="2697427"/>
            <a:ext cx="1422788" cy="1340280"/>
            <a:chOff x="4256592" y="1840176"/>
            <a:chExt cx="1422788" cy="1340280"/>
          </a:xfrm>
        </p:grpSpPr>
        <p:sp>
          <p:nvSpPr>
            <p:cNvPr id="26" name="Rectangle 25"/>
            <p:cNvSpPr/>
            <p:nvPr/>
          </p:nvSpPr>
          <p:spPr bwMode="auto">
            <a:xfrm>
              <a:off x="4256592" y="1850974"/>
              <a:ext cx="1422788" cy="1329482"/>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3600" tIns="136800" rIns="183600" bIns="136800" numCol="1" rtlCol="0" anchor="b" anchorCtr="0" compatLnSpc="1">
              <a:prstTxWarp prst="textNoShape">
                <a:avLst/>
              </a:prstTxWarp>
            </a:bodyPr>
            <a:lstStyle/>
            <a:p>
              <a:pPr algn="ctr" defTabSz="685603" fontAlgn="base">
                <a:spcBef>
                  <a:spcPct val="0"/>
                </a:spcBef>
                <a:spcAft>
                  <a:spcPct val="0"/>
                </a:spcAft>
              </a:pPr>
              <a:r>
                <a:rPr lang="en-US" sz="1400" dirty="0">
                  <a:gradFill>
                    <a:gsLst>
                      <a:gs pos="0">
                        <a:srgbClr val="FFFFFF"/>
                      </a:gs>
                      <a:gs pos="100000">
                        <a:srgbClr val="FFFFFF"/>
                      </a:gs>
                    </a:gsLst>
                    <a:lin ang="5400000" scaled="0"/>
                  </a:gradFill>
                </a:rPr>
                <a:t>automation</a:t>
              </a:r>
            </a:p>
          </p:txBody>
        </p:sp>
        <p:sp>
          <p:nvSpPr>
            <p:cNvPr id="14" name="Rectangle 13"/>
            <p:cNvSpPr/>
            <p:nvPr/>
          </p:nvSpPr>
          <p:spPr bwMode="auto">
            <a:xfrm>
              <a:off x="4327350" y="1840176"/>
              <a:ext cx="1281273" cy="10495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474" fontAlgn="base">
                <a:spcBef>
                  <a:spcPct val="0"/>
                </a:spcBef>
                <a:spcAft>
                  <a:spcPct val="0"/>
                </a:spcAft>
              </a:pPr>
              <a:r>
                <a:rPr lang="en-US" sz="4800" b="1" dirty="0">
                  <a:solidFill>
                    <a:srgbClr val="8CC600">
                      <a:lumMod val="20000"/>
                      <a:lumOff val="80000"/>
                    </a:srgbClr>
                  </a:solidFill>
                </a:rPr>
                <a:t>&gt;_</a:t>
              </a:r>
            </a:p>
          </p:txBody>
        </p:sp>
      </p:grpSp>
    </p:spTree>
    <p:extLst>
      <p:ext uri="{BB962C8B-B14F-4D97-AF65-F5344CB8AC3E}">
        <p14:creationId xmlns:p14="http://schemas.microsoft.com/office/powerpoint/2010/main" val="3181687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Business Activity Monitoring</a:t>
            </a:r>
          </a:p>
        </p:txBody>
      </p:sp>
      <p:sp>
        <p:nvSpPr>
          <p:cNvPr id="11" name="Subtitle 10"/>
          <p:cNvSpPr>
            <a:spLocks noGrp="1"/>
          </p:cNvSpPr>
          <p:nvPr>
            <p:ph type="subTitle" idx="1"/>
          </p:nvPr>
        </p:nvSpPr>
        <p:spPr/>
        <p:txBody>
          <a:bodyPr/>
          <a:lstStyle/>
          <a:p>
            <a:endParaRPr lang="en-US" dirty="0" smtClean="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90</a:t>
            </a:fld>
            <a:endParaRPr lang="pt-PT" dirty="0"/>
          </a:p>
        </p:txBody>
      </p:sp>
    </p:spTree>
    <p:extLst>
      <p:ext uri="{BB962C8B-B14F-4D97-AF65-F5344CB8AC3E}">
        <p14:creationId xmlns:p14="http://schemas.microsoft.com/office/powerpoint/2010/main" val="516479024"/>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Gaining Visibility into Business Processes</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91</a:t>
            </a:fld>
            <a:endParaRPr lang="pt-PT" dirty="0"/>
          </a:p>
        </p:txBody>
      </p:sp>
      <p:sp>
        <p:nvSpPr>
          <p:cNvPr id="7" name="AutoShape 69"/>
          <p:cNvSpPr>
            <a:spLocks noChangeArrowheads="1"/>
          </p:cNvSpPr>
          <p:nvPr/>
        </p:nvSpPr>
        <p:spPr bwMode="auto">
          <a:xfrm>
            <a:off x="2413000" y="1733550"/>
            <a:ext cx="2484438" cy="2000250"/>
          </a:xfrm>
          <a:prstGeom prst="roundRect">
            <a:avLst>
              <a:gd name="adj" fmla="val 2931"/>
            </a:avLst>
          </a:prstGeom>
          <a:gradFill rotWithShape="1">
            <a:gsLst>
              <a:gs pos="0">
                <a:srgbClr val="8DACD0"/>
              </a:gs>
              <a:gs pos="100000">
                <a:srgbClr val="DEE7F1"/>
              </a:gs>
            </a:gsLst>
            <a:lin ang="2700000" scaled="1"/>
          </a:gradFill>
          <a:ln w="9525" algn="ctr">
            <a:solidFill>
              <a:srgbClr val="4D4D4D"/>
            </a:solidFill>
            <a:round/>
            <a:headEnd/>
            <a:tailEnd/>
          </a:ln>
          <a:effectLst>
            <a:outerShdw dist="28398" dir="1593903" algn="ctr" rotWithShape="0">
              <a:schemeClr val="tx1">
                <a:alpha val="50000"/>
              </a:schemeClr>
            </a:outerShdw>
          </a:effectLst>
        </p:spPr>
        <p:txBody>
          <a:bodyPr wrap="none"/>
          <a:lstStyle/>
          <a:p>
            <a:pPr algn="l"/>
            <a:endParaRPr lang="en-US"/>
          </a:p>
        </p:txBody>
      </p:sp>
      <p:sp>
        <p:nvSpPr>
          <p:cNvPr id="8" name="AutoShape 70"/>
          <p:cNvSpPr>
            <a:spLocks noChangeArrowheads="1"/>
          </p:cNvSpPr>
          <p:nvPr/>
        </p:nvSpPr>
        <p:spPr bwMode="auto">
          <a:xfrm>
            <a:off x="1262063" y="4392613"/>
            <a:ext cx="6129337" cy="2312987"/>
          </a:xfrm>
          <a:prstGeom prst="roundRect">
            <a:avLst>
              <a:gd name="adj" fmla="val 2931"/>
            </a:avLst>
          </a:prstGeom>
          <a:gradFill rotWithShape="1">
            <a:gsLst>
              <a:gs pos="0">
                <a:srgbClr val="8DACD0"/>
              </a:gs>
              <a:gs pos="100000">
                <a:srgbClr val="DEE7F1"/>
              </a:gs>
            </a:gsLst>
            <a:lin ang="2700000" scaled="1"/>
          </a:gradFill>
          <a:ln w="9525" algn="ctr">
            <a:solidFill>
              <a:srgbClr val="4D4D4D"/>
            </a:solidFill>
            <a:round/>
            <a:headEnd/>
            <a:tailEnd/>
          </a:ln>
          <a:effectLst>
            <a:outerShdw dist="28398" dir="1593903" algn="ctr" rotWithShape="0">
              <a:schemeClr val="tx1">
                <a:alpha val="50000"/>
              </a:schemeClr>
            </a:outerShdw>
          </a:effectLst>
        </p:spPr>
        <p:txBody>
          <a:bodyPr wrap="none"/>
          <a:lstStyle/>
          <a:p>
            <a:pPr algn="l"/>
            <a:r>
              <a:rPr lang="en-US" b="1" dirty="0"/>
              <a:t>Order Process Milestones</a:t>
            </a:r>
          </a:p>
        </p:txBody>
      </p:sp>
      <p:sp>
        <p:nvSpPr>
          <p:cNvPr id="9" name="AutoShape 71"/>
          <p:cNvSpPr>
            <a:spLocks noChangeArrowheads="1"/>
          </p:cNvSpPr>
          <p:nvPr/>
        </p:nvSpPr>
        <p:spPr bwMode="auto">
          <a:xfrm>
            <a:off x="5216525" y="1507244"/>
            <a:ext cx="1574800" cy="1082850"/>
          </a:xfrm>
          <a:prstGeom prst="wedgeRoundRectCallout">
            <a:avLst>
              <a:gd name="adj1" fmla="val -102319"/>
              <a:gd name="adj2" fmla="val 16079"/>
              <a:gd name="adj3" fmla="val 16667"/>
            </a:avLst>
          </a:prstGeom>
          <a:solidFill>
            <a:schemeClr val="bg1"/>
          </a:solidFill>
          <a:ln w="9525" algn="ctr">
            <a:solidFill>
              <a:srgbClr val="4D4D4D"/>
            </a:solidFill>
            <a:miter lim="800000"/>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pPr>
            <a:r>
              <a:rPr lang="en-US" sz="1600"/>
              <a:t>What is the average cycle duration per order?</a:t>
            </a:r>
          </a:p>
        </p:txBody>
      </p:sp>
      <p:sp>
        <p:nvSpPr>
          <p:cNvPr id="10" name="AutoShape 72"/>
          <p:cNvSpPr>
            <a:spLocks noChangeArrowheads="1"/>
          </p:cNvSpPr>
          <p:nvPr/>
        </p:nvSpPr>
        <p:spPr bwMode="auto">
          <a:xfrm>
            <a:off x="293688" y="1507244"/>
            <a:ext cx="1831975" cy="1082850"/>
          </a:xfrm>
          <a:prstGeom prst="wedgeRoundRectCallout">
            <a:avLst>
              <a:gd name="adj1" fmla="val 95843"/>
              <a:gd name="adj2" fmla="val 30463"/>
              <a:gd name="adj3" fmla="val 16667"/>
            </a:avLst>
          </a:prstGeom>
          <a:solidFill>
            <a:schemeClr val="bg1"/>
          </a:solidFill>
          <a:ln w="9525" algn="ctr">
            <a:solidFill>
              <a:srgbClr val="4D4D4D"/>
            </a:solidFill>
            <a:miter lim="800000"/>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pPr>
            <a:r>
              <a:rPr lang="en-US" sz="1600" dirty="0"/>
              <a:t>How many orders processed were over $10,000?</a:t>
            </a:r>
          </a:p>
        </p:txBody>
      </p:sp>
      <p:sp>
        <p:nvSpPr>
          <p:cNvPr id="11" name="AutoShape 73"/>
          <p:cNvSpPr>
            <a:spLocks noChangeArrowheads="1"/>
          </p:cNvSpPr>
          <p:nvPr/>
        </p:nvSpPr>
        <p:spPr bwMode="auto">
          <a:xfrm>
            <a:off x="293688" y="2860239"/>
            <a:ext cx="1831975" cy="1328023"/>
          </a:xfrm>
          <a:prstGeom prst="wedgeRoundRectCallout">
            <a:avLst>
              <a:gd name="adj1" fmla="val 94019"/>
              <a:gd name="adj2" fmla="val -65454"/>
              <a:gd name="adj3" fmla="val 16667"/>
            </a:avLst>
          </a:prstGeom>
          <a:solidFill>
            <a:schemeClr val="bg1"/>
          </a:solidFill>
          <a:ln w="9525" algn="ctr">
            <a:solidFill>
              <a:srgbClr val="4D4D4D"/>
            </a:solidFill>
            <a:miter lim="800000"/>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pPr>
            <a:r>
              <a:rPr lang="en-US" sz="1600" dirty="0"/>
              <a:t>What is the order trend for product XYZ over the past 24 hours?</a:t>
            </a:r>
          </a:p>
        </p:txBody>
      </p:sp>
      <p:sp>
        <p:nvSpPr>
          <p:cNvPr id="12" name="Rectangle 74"/>
          <p:cNvSpPr>
            <a:spLocks noChangeArrowheads="1"/>
          </p:cNvSpPr>
          <p:nvPr/>
        </p:nvSpPr>
        <p:spPr bwMode="auto">
          <a:xfrm>
            <a:off x="2667000" y="3295650"/>
            <a:ext cx="1976438" cy="341632"/>
          </a:xfrm>
          <a:prstGeom prst="rect">
            <a:avLst/>
          </a:prstGeom>
          <a:noFill/>
          <a:ln w="9525">
            <a:noFill/>
            <a:miter lim="800000"/>
            <a:headEnd/>
            <a:tailEnd/>
          </a:ln>
          <a:effectLst/>
        </p:spPr>
        <p:txBody>
          <a:bodyPr>
            <a:spAutoFit/>
          </a:bodyPr>
          <a:lstStyle/>
          <a:p>
            <a:pPr algn="l" eaLnBrk="1" hangingPunct="1">
              <a:lnSpc>
                <a:spcPct val="90000"/>
              </a:lnSpc>
              <a:spcBef>
                <a:spcPct val="40000"/>
              </a:spcBef>
            </a:pPr>
            <a:r>
              <a:rPr lang="en-US" b="1" dirty="0"/>
              <a:t>Business Analyst</a:t>
            </a:r>
          </a:p>
        </p:txBody>
      </p:sp>
      <p:sp>
        <p:nvSpPr>
          <p:cNvPr id="13" name="AutoShape 128"/>
          <p:cNvSpPr>
            <a:spLocks noChangeArrowheads="1"/>
          </p:cNvSpPr>
          <p:nvPr/>
        </p:nvSpPr>
        <p:spPr bwMode="auto">
          <a:xfrm>
            <a:off x="1403350" y="4829175"/>
            <a:ext cx="1773238" cy="414338"/>
          </a:xfrm>
          <a:prstGeom prst="roundRect">
            <a:avLst>
              <a:gd name="adj" fmla="val 4167"/>
            </a:avLst>
          </a:prstGeom>
          <a:solidFill>
            <a:srgbClr val="F2E7CE"/>
          </a:solidFill>
          <a:ln w="12700" algn="ctr">
            <a:solidFill>
              <a:srgbClr val="808080"/>
            </a:solidFill>
            <a:prstDash val="sysDot"/>
            <a:round/>
            <a:headEnd/>
            <a:tailEnd/>
          </a:ln>
          <a:effectLst>
            <a:outerShdw dist="35921" dir="2700000" algn="ctr" rotWithShape="0">
              <a:srgbClr val="5F5F5F">
                <a:alpha val="50000"/>
              </a:srgbClr>
            </a:outerShdw>
          </a:effectLst>
        </p:spPr>
        <p:txBody>
          <a:bodyPr lIns="0" tIns="0" rIns="0" anchor="ctr"/>
          <a:lstStyle/>
          <a:p>
            <a:pPr algn="ctr">
              <a:buSzPct val="85000"/>
            </a:pPr>
            <a:r>
              <a:rPr lang="en-US" sz="1600" dirty="0"/>
              <a:t>Received Order</a:t>
            </a:r>
          </a:p>
        </p:txBody>
      </p:sp>
      <p:sp>
        <p:nvSpPr>
          <p:cNvPr id="14" name="AutoShape 129"/>
          <p:cNvSpPr>
            <a:spLocks noChangeArrowheads="1"/>
          </p:cNvSpPr>
          <p:nvPr/>
        </p:nvSpPr>
        <p:spPr bwMode="auto">
          <a:xfrm>
            <a:off x="3443288" y="4829175"/>
            <a:ext cx="1773237" cy="414338"/>
          </a:xfrm>
          <a:prstGeom prst="roundRect">
            <a:avLst>
              <a:gd name="adj" fmla="val 4167"/>
            </a:avLst>
          </a:prstGeom>
          <a:solidFill>
            <a:srgbClr val="F2E7CE"/>
          </a:solidFill>
          <a:ln w="12700" algn="ctr">
            <a:solidFill>
              <a:srgbClr val="808080"/>
            </a:solidFill>
            <a:prstDash val="sysDot"/>
            <a:round/>
            <a:headEnd/>
            <a:tailEnd/>
          </a:ln>
          <a:effectLst>
            <a:outerShdw dist="35921" dir="2700000" algn="ctr" rotWithShape="0">
              <a:srgbClr val="5F5F5F">
                <a:alpha val="50000"/>
              </a:srgbClr>
            </a:outerShdw>
          </a:effectLst>
        </p:spPr>
        <p:txBody>
          <a:bodyPr lIns="0" tIns="0" rIns="0" anchor="ctr"/>
          <a:lstStyle/>
          <a:p>
            <a:pPr algn="ctr">
              <a:buSzPct val="85000"/>
            </a:pPr>
            <a:r>
              <a:rPr lang="en-US" sz="1600"/>
              <a:t>Cancelled Order</a:t>
            </a:r>
          </a:p>
        </p:txBody>
      </p:sp>
      <p:sp>
        <p:nvSpPr>
          <p:cNvPr id="15" name="AutoShape 130"/>
          <p:cNvSpPr>
            <a:spLocks noChangeArrowheads="1"/>
          </p:cNvSpPr>
          <p:nvPr/>
        </p:nvSpPr>
        <p:spPr bwMode="auto">
          <a:xfrm>
            <a:off x="5484813" y="4829175"/>
            <a:ext cx="1773237" cy="414338"/>
          </a:xfrm>
          <a:prstGeom prst="roundRect">
            <a:avLst>
              <a:gd name="adj" fmla="val 4167"/>
            </a:avLst>
          </a:prstGeom>
          <a:solidFill>
            <a:srgbClr val="F2E7CE"/>
          </a:solidFill>
          <a:ln w="12700" algn="ctr">
            <a:solidFill>
              <a:srgbClr val="808080"/>
            </a:solidFill>
            <a:prstDash val="sysDot"/>
            <a:round/>
            <a:headEnd/>
            <a:tailEnd/>
          </a:ln>
          <a:effectLst>
            <a:outerShdw dist="35921" dir="2700000" algn="ctr" rotWithShape="0">
              <a:srgbClr val="5F5F5F">
                <a:alpha val="50000"/>
              </a:srgbClr>
            </a:outerShdw>
          </a:effectLst>
        </p:spPr>
        <p:txBody>
          <a:bodyPr lIns="0" tIns="0" rIns="0" anchor="ctr"/>
          <a:lstStyle/>
          <a:p>
            <a:pPr algn="ctr">
              <a:buSzPct val="85000"/>
            </a:pPr>
            <a:r>
              <a:rPr lang="en-US" sz="1600"/>
              <a:t>Delivered Order</a:t>
            </a:r>
          </a:p>
        </p:txBody>
      </p:sp>
      <p:grpSp>
        <p:nvGrpSpPr>
          <p:cNvPr id="16" name="Group 131"/>
          <p:cNvGrpSpPr>
            <a:grpSpLocks/>
          </p:cNvGrpSpPr>
          <p:nvPr/>
        </p:nvGrpSpPr>
        <p:grpSpPr bwMode="auto">
          <a:xfrm rot="2760444">
            <a:off x="4668044" y="3706019"/>
            <a:ext cx="1157288" cy="209550"/>
            <a:chOff x="979" y="3349"/>
            <a:chExt cx="574" cy="104"/>
          </a:xfrm>
        </p:grpSpPr>
        <p:sp>
          <p:nvSpPr>
            <p:cNvPr id="17" name="Freeform 132"/>
            <p:cNvSpPr>
              <a:spLocks/>
            </p:cNvSpPr>
            <p:nvPr/>
          </p:nvSpPr>
          <p:spPr bwMode="auto">
            <a:xfrm>
              <a:off x="1131" y="3349"/>
              <a:ext cx="422" cy="104"/>
            </a:xfrm>
            <a:custGeom>
              <a:avLst/>
              <a:gdLst/>
              <a:ahLst/>
              <a:cxnLst>
                <a:cxn ang="0">
                  <a:pos x="571" y="59"/>
                </a:cxn>
                <a:cxn ang="0">
                  <a:pos x="566" y="30"/>
                </a:cxn>
                <a:cxn ang="0">
                  <a:pos x="561" y="0"/>
                </a:cxn>
                <a:cxn ang="0">
                  <a:pos x="703" y="53"/>
                </a:cxn>
                <a:cxn ang="0">
                  <a:pos x="800" y="91"/>
                </a:cxn>
                <a:cxn ang="0">
                  <a:pos x="843" y="108"/>
                </a:cxn>
                <a:cxn ang="0">
                  <a:pos x="832" y="113"/>
                </a:cxn>
                <a:cxn ang="0">
                  <a:pos x="800" y="124"/>
                </a:cxn>
                <a:cxn ang="0">
                  <a:pos x="703" y="158"/>
                </a:cxn>
                <a:cxn ang="0">
                  <a:pos x="561" y="207"/>
                </a:cxn>
                <a:cxn ang="0">
                  <a:pos x="571" y="149"/>
                </a:cxn>
                <a:cxn ang="0">
                  <a:pos x="0" y="108"/>
                </a:cxn>
                <a:cxn ang="0">
                  <a:pos x="571" y="59"/>
                </a:cxn>
              </a:cxnLst>
              <a:rect l="0" t="0" r="r" b="b"/>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5000"/>
              </a:srgbClr>
            </a:solidFill>
            <a:ln w="9525">
              <a:noFill/>
              <a:round/>
              <a:headEnd/>
              <a:tailEnd/>
            </a:ln>
          </p:spPr>
          <p:txBody>
            <a:bodyPr/>
            <a:lstStyle/>
            <a:p>
              <a:endParaRPr lang="en-US"/>
            </a:p>
          </p:txBody>
        </p:sp>
        <p:sp>
          <p:nvSpPr>
            <p:cNvPr id="18" name="Freeform 133"/>
            <p:cNvSpPr>
              <a:spLocks/>
            </p:cNvSpPr>
            <p:nvPr/>
          </p:nvSpPr>
          <p:spPr bwMode="auto">
            <a:xfrm>
              <a:off x="979" y="3349"/>
              <a:ext cx="422" cy="104"/>
            </a:xfrm>
            <a:custGeom>
              <a:avLst/>
              <a:gdLst/>
              <a:ahLst/>
              <a:cxnLst>
                <a:cxn ang="0">
                  <a:pos x="274" y="59"/>
                </a:cxn>
                <a:cxn ang="0">
                  <a:pos x="278" y="30"/>
                </a:cxn>
                <a:cxn ang="0">
                  <a:pos x="282" y="0"/>
                </a:cxn>
                <a:cxn ang="0">
                  <a:pos x="140" y="53"/>
                </a:cxn>
                <a:cxn ang="0">
                  <a:pos x="43" y="91"/>
                </a:cxn>
                <a:cxn ang="0">
                  <a:pos x="0" y="108"/>
                </a:cxn>
                <a:cxn ang="0">
                  <a:pos x="13" y="113"/>
                </a:cxn>
                <a:cxn ang="0">
                  <a:pos x="45" y="124"/>
                </a:cxn>
                <a:cxn ang="0">
                  <a:pos x="142" y="158"/>
                </a:cxn>
                <a:cxn ang="0">
                  <a:pos x="284" y="207"/>
                </a:cxn>
                <a:cxn ang="0">
                  <a:pos x="272" y="149"/>
                </a:cxn>
                <a:cxn ang="0">
                  <a:pos x="843" y="108"/>
                </a:cxn>
                <a:cxn ang="0">
                  <a:pos x="274" y="59"/>
                </a:cxn>
              </a:cxnLst>
              <a:rect l="0" t="0" r="r" b="b"/>
              <a:pathLst>
                <a:path w="843" h="207">
                  <a:moveTo>
                    <a:pt x="274" y="59"/>
                  </a:moveTo>
                  <a:lnTo>
                    <a:pt x="278" y="30"/>
                  </a:lnTo>
                  <a:lnTo>
                    <a:pt x="282" y="0"/>
                  </a:lnTo>
                  <a:lnTo>
                    <a:pt x="140" y="53"/>
                  </a:lnTo>
                  <a:lnTo>
                    <a:pt x="43" y="91"/>
                  </a:lnTo>
                  <a:lnTo>
                    <a:pt x="0" y="108"/>
                  </a:lnTo>
                  <a:lnTo>
                    <a:pt x="13" y="113"/>
                  </a:lnTo>
                  <a:lnTo>
                    <a:pt x="45" y="124"/>
                  </a:lnTo>
                  <a:lnTo>
                    <a:pt x="142" y="158"/>
                  </a:lnTo>
                  <a:lnTo>
                    <a:pt x="284" y="207"/>
                  </a:lnTo>
                  <a:lnTo>
                    <a:pt x="272" y="149"/>
                  </a:lnTo>
                  <a:lnTo>
                    <a:pt x="843" y="108"/>
                  </a:lnTo>
                  <a:lnTo>
                    <a:pt x="274" y="59"/>
                  </a:lnTo>
                  <a:close/>
                </a:path>
              </a:pathLst>
            </a:custGeom>
            <a:solidFill>
              <a:srgbClr val="FF0000">
                <a:alpha val="75000"/>
              </a:srgbClr>
            </a:solidFill>
            <a:ln w="9525">
              <a:noFill/>
              <a:round/>
              <a:headEnd/>
              <a:tailEnd/>
            </a:ln>
          </p:spPr>
          <p:txBody>
            <a:bodyPr/>
            <a:lstStyle/>
            <a:p>
              <a:endParaRPr lang="en-US"/>
            </a:p>
          </p:txBody>
        </p:sp>
      </p:grpSp>
      <p:pic>
        <p:nvPicPr>
          <p:cNvPr id="19" name="Picture 134" descr="UserWithDesktopComputer"/>
          <p:cNvPicPr>
            <a:picLocks noChangeAspect="1" noChangeArrowheads="1"/>
          </p:cNvPicPr>
          <p:nvPr/>
        </p:nvPicPr>
        <p:blipFill>
          <a:blip r:embed="rId3" cstate="print"/>
          <a:srcRect/>
          <a:stretch>
            <a:fillRect/>
          </a:stretch>
        </p:blipFill>
        <p:spPr bwMode="auto">
          <a:xfrm>
            <a:off x="3016250" y="1846263"/>
            <a:ext cx="1279525" cy="1485900"/>
          </a:xfrm>
          <a:prstGeom prst="rect">
            <a:avLst/>
          </a:prstGeom>
          <a:noFill/>
        </p:spPr>
      </p:pic>
      <p:grpSp>
        <p:nvGrpSpPr>
          <p:cNvPr id="20" name="Group 135"/>
          <p:cNvGrpSpPr>
            <a:grpSpLocks/>
          </p:cNvGrpSpPr>
          <p:nvPr/>
        </p:nvGrpSpPr>
        <p:grpSpPr bwMode="auto">
          <a:xfrm>
            <a:off x="1555750" y="5397500"/>
            <a:ext cx="877888" cy="868363"/>
            <a:chOff x="4116" y="930"/>
            <a:chExt cx="782" cy="771"/>
          </a:xfrm>
        </p:grpSpPr>
        <p:sp>
          <p:nvSpPr>
            <p:cNvPr id="21" name="Line 136"/>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22" name="Line 137"/>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23" name="Line 138"/>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24" name="Line 139"/>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25" name="Oval 140"/>
            <p:cNvSpPr>
              <a:spLocks noChangeArrowheads="1"/>
            </p:cNvSpPr>
            <p:nvPr/>
          </p:nvSpPr>
          <p:spPr bwMode="auto">
            <a:xfrm>
              <a:off x="4377" y="930"/>
              <a:ext cx="269" cy="180"/>
            </a:xfrm>
            <a:prstGeom prst="ellipse">
              <a:avLst/>
            </a:prstGeom>
            <a:solidFill>
              <a:srgbClr val="F2C9C2"/>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26" name="AutoShape 141"/>
            <p:cNvSpPr>
              <a:spLocks noChangeArrowheads="1"/>
            </p:cNvSpPr>
            <p:nvPr/>
          </p:nvSpPr>
          <p:spPr bwMode="auto">
            <a:xfrm>
              <a:off x="4343" y="1218"/>
              <a:ext cx="334" cy="196"/>
            </a:xfrm>
            <a:prstGeom prst="flowChartDecision">
              <a:avLst/>
            </a:prstGeom>
            <a:solidFill>
              <a:srgbClr val="CBEDC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27" name="AutoShape 142"/>
            <p:cNvSpPr>
              <a:spLocks noChangeArrowheads="1"/>
            </p:cNvSpPr>
            <p:nvPr/>
          </p:nvSpPr>
          <p:spPr bwMode="auto">
            <a:xfrm>
              <a:off x="411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28" name="AutoShape 143"/>
            <p:cNvSpPr>
              <a:spLocks noChangeArrowheads="1"/>
            </p:cNvSpPr>
            <p:nvPr/>
          </p:nvSpPr>
          <p:spPr bwMode="auto">
            <a:xfrm>
              <a:off x="439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29" name="AutoShape 144"/>
            <p:cNvSpPr>
              <a:spLocks noChangeArrowheads="1"/>
            </p:cNvSpPr>
            <p:nvPr/>
          </p:nvSpPr>
          <p:spPr bwMode="auto">
            <a:xfrm>
              <a:off x="4670"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30" name="Group 185"/>
          <p:cNvGrpSpPr>
            <a:grpSpLocks/>
          </p:cNvGrpSpPr>
          <p:nvPr/>
        </p:nvGrpSpPr>
        <p:grpSpPr bwMode="auto">
          <a:xfrm>
            <a:off x="2727325" y="5702300"/>
            <a:ext cx="877888" cy="868363"/>
            <a:chOff x="4116" y="930"/>
            <a:chExt cx="782" cy="771"/>
          </a:xfrm>
        </p:grpSpPr>
        <p:sp>
          <p:nvSpPr>
            <p:cNvPr id="31" name="Line 186"/>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32" name="Line 187"/>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33" name="Line 188"/>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34" name="Line 189"/>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35" name="Oval 190"/>
            <p:cNvSpPr>
              <a:spLocks noChangeArrowheads="1"/>
            </p:cNvSpPr>
            <p:nvPr/>
          </p:nvSpPr>
          <p:spPr bwMode="auto">
            <a:xfrm>
              <a:off x="4377" y="930"/>
              <a:ext cx="269" cy="180"/>
            </a:xfrm>
            <a:prstGeom prst="ellipse">
              <a:avLst/>
            </a:prstGeom>
            <a:solidFill>
              <a:srgbClr val="F2C9C2"/>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36" name="AutoShape 191"/>
            <p:cNvSpPr>
              <a:spLocks noChangeArrowheads="1"/>
            </p:cNvSpPr>
            <p:nvPr/>
          </p:nvSpPr>
          <p:spPr bwMode="auto">
            <a:xfrm>
              <a:off x="4343" y="1218"/>
              <a:ext cx="334" cy="196"/>
            </a:xfrm>
            <a:prstGeom prst="flowChartDecision">
              <a:avLst/>
            </a:prstGeom>
            <a:solidFill>
              <a:srgbClr val="CBEDC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7" name="AutoShape 192"/>
            <p:cNvSpPr>
              <a:spLocks noChangeArrowheads="1"/>
            </p:cNvSpPr>
            <p:nvPr/>
          </p:nvSpPr>
          <p:spPr bwMode="auto">
            <a:xfrm>
              <a:off x="411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8" name="AutoShape 193"/>
            <p:cNvSpPr>
              <a:spLocks noChangeArrowheads="1"/>
            </p:cNvSpPr>
            <p:nvPr/>
          </p:nvSpPr>
          <p:spPr bwMode="auto">
            <a:xfrm>
              <a:off x="439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9" name="AutoShape 194"/>
            <p:cNvSpPr>
              <a:spLocks noChangeArrowheads="1"/>
            </p:cNvSpPr>
            <p:nvPr/>
          </p:nvSpPr>
          <p:spPr bwMode="auto">
            <a:xfrm>
              <a:off x="4670"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40" name="Group 196"/>
          <p:cNvGrpSpPr>
            <a:grpSpLocks/>
          </p:cNvGrpSpPr>
          <p:nvPr/>
        </p:nvGrpSpPr>
        <p:grpSpPr bwMode="auto">
          <a:xfrm>
            <a:off x="3898900" y="5397500"/>
            <a:ext cx="877888" cy="868363"/>
            <a:chOff x="4116" y="930"/>
            <a:chExt cx="782" cy="771"/>
          </a:xfrm>
        </p:grpSpPr>
        <p:sp>
          <p:nvSpPr>
            <p:cNvPr id="41" name="Line 197"/>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42" name="Line 198"/>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43" name="Line 199"/>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44" name="Line 200"/>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45" name="Oval 201"/>
            <p:cNvSpPr>
              <a:spLocks noChangeArrowheads="1"/>
            </p:cNvSpPr>
            <p:nvPr/>
          </p:nvSpPr>
          <p:spPr bwMode="auto">
            <a:xfrm>
              <a:off x="4377" y="930"/>
              <a:ext cx="269" cy="180"/>
            </a:xfrm>
            <a:prstGeom prst="ellipse">
              <a:avLst/>
            </a:prstGeom>
            <a:solidFill>
              <a:srgbClr val="F2C9C2"/>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46" name="AutoShape 202"/>
            <p:cNvSpPr>
              <a:spLocks noChangeArrowheads="1"/>
            </p:cNvSpPr>
            <p:nvPr/>
          </p:nvSpPr>
          <p:spPr bwMode="auto">
            <a:xfrm>
              <a:off x="4343" y="1218"/>
              <a:ext cx="334" cy="196"/>
            </a:xfrm>
            <a:prstGeom prst="flowChartDecision">
              <a:avLst/>
            </a:prstGeom>
            <a:solidFill>
              <a:srgbClr val="CBEDC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7" name="AutoShape 203"/>
            <p:cNvSpPr>
              <a:spLocks noChangeArrowheads="1"/>
            </p:cNvSpPr>
            <p:nvPr/>
          </p:nvSpPr>
          <p:spPr bwMode="auto">
            <a:xfrm>
              <a:off x="411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8" name="AutoShape 204"/>
            <p:cNvSpPr>
              <a:spLocks noChangeArrowheads="1"/>
            </p:cNvSpPr>
            <p:nvPr/>
          </p:nvSpPr>
          <p:spPr bwMode="auto">
            <a:xfrm>
              <a:off x="439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9" name="AutoShape 205"/>
            <p:cNvSpPr>
              <a:spLocks noChangeArrowheads="1"/>
            </p:cNvSpPr>
            <p:nvPr/>
          </p:nvSpPr>
          <p:spPr bwMode="auto">
            <a:xfrm>
              <a:off x="4670"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50" name="Group 206"/>
          <p:cNvGrpSpPr>
            <a:grpSpLocks/>
          </p:cNvGrpSpPr>
          <p:nvPr/>
        </p:nvGrpSpPr>
        <p:grpSpPr bwMode="auto">
          <a:xfrm>
            <a:off x="5070475" y="5702300"/>
            <a:ext cx="877888" cy="868363"/>
            <a:chOff x="4116" y="930"/>
            <a:chExt cx="782" cy="771"/>
          </a:xfrm>
        </p:grpSpPr>
        <p:sp>
          <p:nvSpPr>
            <p:cNvPr id="51" name="Line 207"/>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52" name="Line 208"/>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53" name="Line 209"/>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54" name="Line 210"/>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55" name="Oval 211"/>
            <p:cNvSpPr>
              <a:spLocks noChangeArrowheads="1"/>
            </p:cNvSpPr>
            <p:nvPr/>
          </p:nvSpPr>
          <p:spPr bwMode="auto">
            <a:xfrm>
              <a:off x="4377" y="930"/>
              <a:ext cx="269" cy="180"/>
            </a:xfrm>
            <a:prstGeom prst="ellipse">
              <a:avLst/>
            </a:prstGeom>
            <a:solidFill>
              <a:srgbClr val="F2C9C2"/>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56" name="AutoShape 212"/>
            <p:cNvSpPr>
              <a:spLocks noChangeArrowheads="1"/>
            </p:cNvSpPr>
            <p:nvPr/>
          </p:nvSpPr>
          <p:spPr bwMode="auto">
            <a:xfrm>
              <a:off x="4343" y="1218"/>
              <a:ext cx="334" cy="196"/>
            </a:xfrm>
            <a:prstGeom prst="flowChartDecision">
              <a:avLst/>
            </a:prstGeom>
            <a:solidFill>
              <a:srgbClr val="CBEDC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57" name="AutoShape 213"/>
            <p:cNvSpPr>
              <a:spLocks noChangeArrowheads="1"/>
            </p:cNvSpPr>
            <p:nvPr/>
          </p:nvSpPr>
          <p:spPr bwMode="auto">
            <a:xfrm>
              <a:off x="411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58" name="AutoShape 214"/>
            <p:cNvSpPr>
              <a:spLocks noChangeArrowheads="1"/>
            </p:cNvSpPr>
            <p:nvPr/>
          </p:nvSpPr>
          <p:spPr bwMode="auto">
            <a:xfrm>
              <a:off x="439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59" name="AutoShape 215"/>
            <p:cNvSpPr>
              <a:spLocks noChangeArrowheads="1"/>
            </p:cNvSpPr>
            <p:nvPr/>
          </p:nvSpPr>
          <p:spPr bwMode="auto">
            <a:xfrm>
              <a:off x="4670"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60" name="Group 216"/>
          <p:cNvGrpSpPr>
            <a:grpSpLocks/>
          </p:cNvGrpSpPr>
          <p:nvPr/>
        </p:nvGrpSpPr>
        <p:grpSpPr bwMode="auto">
          <a:xfrm>
            <a:off x="6243638" y="5397500"/>
            <a:ext cx="877887" cy="868363"/>
            <a:chOff x="4116" y="930"/>
            <a:chExt cx="782" cy="771"/>
          </a:xfrm>
        </p:grpSpPr>
        <p:sp>
          <p:nvSpPr>
            <p:cNvPr id="61" name="Line 217"/>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62" name="Line 218"/>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63" name="Line 219"/>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64" name="Line 220"/>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65" name="Oval 221"/>
            <p:cNvSpPr>
              <a:spLocks noChangeArrowheads="1"/>
            </p:cNvSpPr>
            <p:nvPr/>
          </p:nvSpPr>
          <p:spPr bwMode="auto">
            <a:xfrm>
              <a:off x="4377" y="930"/>
              <a:ext cx="269" cy="180"/>
            </a:xfrm>
            <a:prstGeom prst="ellipse">
              <a:avLst/>
            </a:prstGeom>
            <a:solidFill>
              <a:srgbClr val="F2C9C2"/>
            </a:solidFill>
            <a:ln w="12700" algn="ctr">
              <a:solidFill>
                <a:srgbClr val="333333"/>
              </a:solidFill>
              <a:round/>
              <a:headEnd/>
              <a:tailEnd/>
            </a:ln>
            <a:effectLst>
              <a:outerShdw dist="35921" dir="2700000" algn="ctr" rotWithShape="0">
                <a:srgbClr val="5F5F5F">
                  <a:alpha val="50000"/>
                </a:srgbClr>
              </a:outerShdw>
            </a:effectLst>
          </p:spPr>
          <p:txBody>
            <a:bodyPr/>
            <a:lstStyle/>
            <a:p>
              <a:endParaRPr lang="en-US"/>
            </a:p>
          </p:txBody>
        </p:sp>
        <p:sp>
          <p:nvSpPr>
            <p:cNvPr id="66" name="AutoShape 222"/>
            <p:cNvSpPr>
              <a:spLocks noChangeArrowheads="1"/>
            </p:cNvSpPr>
            <p:nvPr/>
          </p:nvSpPr>
          <p:spPr bwMode="auto">
            <a:xfrm>
              <a:off x="4343" y="1218"/>
              <a:ext cx="334" cy="196"/>
            </a:xfrm>
            <a:prstGeom prst="flowChartDecision">
              <a:avLst/>
            </a:prstGeom>
            <a:solidFill>
              <a:srgbClr val="CBEDC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67" name="AutoShape 223"/>
            <p:cNvSpPr>
              <a:spLocks noChangeArrowheads="1"/>
            </p:cNvSpPr>
            <p:nvPr/>
          </p:nvSpPr>
          <p:spPr bwMode="auto">
            <a:xfrm>
              <a:off x="411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68" name="AutoShape 224"/>
            <p:cNvSpPr>
              <a:spLocks noChangeArrowheads="1"/>
            </p:cNvSpPr>
            <p:nvPr/>
          </p:nvSpPr>
          <p:spPr bwMode="auto">
            <a:xfrm>
              <a:off x="4396"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69" name="AutoShape 225"/>
            <p:cNvSpPr>
              <a:spLocks noChangeArrowheads="1"/>
            </p:cNvSpPr>
            <p:nvPr/>
          </p:nvSpPr>
          <p:spPr bwMode="auto">
            <a:xfrm>
              <a:off x="4670" y="1544"/>
              <a:ext cx="228" cy="157"/>
            </a:xfrm>
            <a:prstGeom prst="flowChartAlternateProcess">
              <a:avLst/>
            </a:prstGeom>
            <a:solidFill>
              <a:srgbClr val="CCB8E4"/>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spTree>
    <p:extLst>
      <p:ext uri="{BB962C8B-B14F-4D97-AF65-F5344CB8AC3E}">
        <p14:creationId xmlns:p14="http://schemas.microsoft.com/office/powerpoint/2010/main" val="24971238"/>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Business Activity Monitoring (BAM)?</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92</a:t>
            </a:fld>
            <a:endParaRPr lang="pt-PT" dirty="0"/>
          </a:p>
        </p:txBody>
      </p:sp>
      <p:sp>
        <p:nvSpPr>
          <p:cNvPr id="7" name="AutoShape 79"/>
          <p:cNvSpPr>
            <a:spLocks noChangeArrowheads="1"/>
          </p:cNvSpPr>
          <p:nvPr/>
        </p:nvSpPr>
        <p:spPr bwMode="auto">
          <a:xfrm>
            <a:off x="4430713" y="5222875"/>
            <a:ext cx="2225675" cy="1482725"/>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a:t>Real-Time Monitoring</a:t>
            </a:r>
          </a:p>
        </p:txBody>
      </p:sp>
      <p:sp>
        <p:nvSpPr>
          <p:cNvPr id="8" name="Freeform 80"/>
          <p:cNvSpPr>
            <a:spLocks/>
          </p:cNvSpPr>
          <p:nvPr/>
        </p:nvSpPr>
        <p:spPr bwMode="auto">
          <a:xfrm rot="5400000">
            <a:off x="6953250" y="2822575"/>
            <a:ext cx="947738" cy="163512"/>
          </a:xfrm>
          <a:custGeom>
            <a:avLst/>
            <a:gdLst/>
            <a:ahLst/>
            <a:cxnLst>
              <a:cxn ang="0">
                <a:pos x="920" y="59"/>
              </a:cxn>
              <a:cxn ang="0">
                <a:pos x="916" y="29"/>
              </a:cxn>
              <a:cxn ang="0">
                <a:pos x="912" y="0"/>
              </a:cxn>
              <a:cxn ang="0">
                <a:pos x="1052" y="53"/>
              </a:cxn>
              <a:cxn ang="0">
                <a:pos x="1149" y="89"/>
              </a:cxn>
              <a:cxn ang="0">
                <a:pos x="1193" y="107"/>
              </a:cxn>
              <a:cxn ang="0">
                <a:pos x="1181" y="111"/>
              </a:cxn>
              <a:cxn ang="0">
                <a:pos x="1149" y="123"/>
              </a:cxn>
              <a:cxn ang="0">
                <a:pos x="1052" y="156"/>
              </a:cxn>
              <a:cxn ang="0">
                <a:pos x="910" y="205"/>
              </a:cxn>
              <a:cxn ang="0">
                <a:pos x="922" y="149"/>
              </a:cxn>
              <a:cxn ang="0">
                <a:pos x="0" y="107"/>
              </a:cxn>
              <a:cxn ang="0">
                <a:pos x="920" y="59"/>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5000"/>
            </a:srgbClr>
          </a:solidFill>
          <a:ln w="9525">
            <a:noFill/>
            <a:round/>
            <a:headEnd/>
            <a:tailEnd/>
          </a:ln>
        </p:spPr>
        <p:txBody>
          <a:bodyPr/>
          <a:lstStyle/>
          <a:p>
            <a:endParaRPr lang="en-US"/>
          </a:p>
        </p:txBody>
      </p:sp>
      <p:sp>
        <p:nvSpPr>
          <p:cNvPr id="9" name="AutoShape 81"/>
          <p:cNvSpPr>
            <a:spLocks noChangeArrowheads="1"/>
          </p:cNvSpPr>
          <p:nvPr/>
        </p:nvSpPr>
        <p:spPr bwMode="auto">
          <a:xfrm>
            <a:off x="6313488" y="1468437"/>
            <a:ext cx="2225675" cy="1522413"/>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a:t>Business Processes</a:t>
            </a:r>
          </a:p>
        </p:txBody>
      </p:sp>
      <p:sp>
        <p:nvSpPr>
          <p:cNvPr id="10" name="AutoShape 143"/>
          <p:cNvSpPr>
            <a:spLocks noChangeArrowheads="1"/>
          </p:cNvSpPr>
          <p:nvPr/>
        </p:nvSpPr>
        <p:spPr bwMode="auto">
          <a:xfrm>
            <a:off x="6313488" y="3370262"/>
            <a:ext cx="2225675" cy="1522413"/>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a:t>Business Activity</a:t>
            </a:r>
            <a:br>
              <a:rPr lang="en-US" sz="1400" b="1"/>
            </a:br>
            <a:r>
              <a:rPr lang="en-US" sz="1400" b="1"/>
              <a:t>Monitoring Databases</a:t>
            </a:r>
          </a:p>
        </p:txBody>
      </p:sp>
      <p:pic>
        <p:nvPicPr>
          <p:cNvPr id="11" name="Picture 144" descr="Database"/>
          <p:cNvPicPr>
            <a:picLocks noChangeAspect="1" noChangeArrowheads="1"/>
          </p:cNvPicPr>
          <p:nvPr/>
        </p:nvPicPr>
        <p:blipFill>
          <a:blip r:embed="rId3" cstate="print"/>
          <a:srcRect/>
          <a:stretch>
            <a:fillRect/>
          </a:stretch>
        </p:blipFill>
        <p:spPr bwMode="auto">
          <a:xfrm>
            <a:off x="6967538" y="4000500"/>
            <a:ext cx="917575" cy="742950"/>
          </a:xfrm>
          <a:prstGeom prst="rect">
            <a:avLst/>
          </a:prstGeom>
          <a:noFill/>
        </p:spPr>
      </p:pic>
      <p:sp>
        <p:nvSpPr>
          <p:cNvPr id="12" name="Freeform 145"/>
          <p:cNvSpPr>
            <a:spLocks/>
          </p:cNvSpPr>
          <p:nvPr/>
        </p:nvSpPr>
        <p:spPr bwMode="auto">
          <a:xfrm>
            <a:off x="6675438" y="4786312"/>
            <a:ext cx="822325" cy="760413"/>
          </a:xfrm>
          <a:custGeom>
            <a:avLst/>
            <a:gdLst/>
            <a:ahLst/>
            <a:cxnLst>
              <a:cxn ang="0">
                <a:pos x="1008" y="25"/>
              </a:cxn>
              <a:cxn ang="0">
                <a:pos x="1022" y="74"/>
              </a:cxn>
              <a:cxn ang="0">
                <a:pos x="1030" y="122"/>
              </a:cxn>
              <a:cxn ang="0">
                <a:pos x="1035" y="169"/>
              </a:cxn>
              <a:cxn ang="0">
                <a:pos x="1036" y="214"/>
              </a:cxn>
              <a:cxn ang="0">
                <a:pos x="1035" y="256"/>
              </a:cxn>
              <a:cxn ang="0">
                <a:pos x="1029" y="298"/>
              </a:cxn>
              <a:cxn ang="0">
                <a:pos x="1020" y="338"/>
              </a:cxn>
              <a:cxn ang="0">
                <a:pos x="1008" y="376"/>
              </a:cxn>
              <a:cxn ang="0">
                <a:pos x="994" y="414"/>
              </a:cxn>
              <a:cxn ang="0">
                <a:pos x="977" y="450"/>
              </a:cxn>
              <a:cxn ang="0">
                <a:pos x="958" y="485"/>
              </a:cxn>
              <a:cxn ang="0">
                <a:pos x="936" y="516"/>
              </a:cxn>
              <a:cxn ang="0">
                <a:pos x="913" y="548"/>
              </a:cxn>
              <a:cxn ang="0">
                <a:pos x="887" y="579"/>
              </a:cxn>
              <a:cxn ang="0">
                <a:pos x="859" y="608"/>
              </a:cxn>
              <a:cxn ang="0">
                <a:pos x="814" y="648"/>
              </a:cxn>
              <a:cxn ang="0">
                <a:pos x="782" y="674"/>
              </a:cxn>
              <a:cxn ang="0">
                <a:pos x="716" y="722"/>
              </a:cxn>
              <a:cxn ang="0">
                <a:pos x="646" y="766"/>
              </a:cxn>
              <a:cxn ang="0">
                <a:pos x="610" y="785"/>
              </a:cxn>
              <a:cxn ang="0">
                <a:pos x="574" y="803"/>
              </a:cxn>
              <a:cxn ang="0">
                <a:pos x="500" y="837"/>
              </a:cxn>
              <a:cxn ang="0">
                <a:pos x="426" y="867"/>
              </a:cxn>
              <a:cxn ang="0">
                <a:pos x="353" y="892"/>
              </a:cxn>
              <a:cxn ang="0">
                <a:pos x="285" y="914"/>
              </a:cxn>
              <a:cxn ang="0">
                <a:pos x="316" y="959"/>
              </a:cxn>
              <a:cxn ang="0">
                <a:pos x="0" y="959"/>
              </a:cxn>
              <a:cxn ang="0">
                <a:pos x="36" y="928"/>
              </a:cxn>
              <a:cxn ang="0">
                <a:pos x="236" y="770"/>
              </a:cxn>
              <a:cxn ang="0">
                <a:pos x="255" y="824"/>
              </a:cxn>
              <a:cxn ang="0">
                <a:pos x="326" y="808"/>
              </a:cxn>
              <a:cxn ang="0">
                <a:pos x="381" y="792"/>
              </a:cxn>
              <a:cxn ang="0">
                <a:pos x="445" y="770"/>
              </a:cxn>
              <a:cxn ang="0">
                <a:pos x="517" y="744"/>
              </a:cxn>
              <a:cxn ang="0">
                <a:pos x="572" y="718"/>
              </a:cxn>
              <a:cxn ang="0">
                <a:pos x="630" y="689"/>
              </a:cxn>
              <a:cxn ang="0">
                <a:pos x="707" y="644"/>
              </a:cxn>
              <a:cxn ang="0">
                <a:pos x="762" y="603"/>
              </a:cxn>
              <a:cxn ang="0">
                <a:pos x="798" y="574"/>
              </a:cxn>
              <a:cxn ang="0">
                <a:pos x="832" y="544"/>
              </a:cxn>
              <a:cxn ang="0">
                <a:pos x="864" y="509"/>
              </a:cxn>
              <a:cxn ang="0">
                <a:pos x="894" y="474"/>
              </a:cxn>
              <a:cxn ang="0">
                <a:pos x="922" y="435"/>
              </a:cxn>
              <a:cxn ang="0">
                <a:pos x="946" y="395"/>
              </a:cxn>
              <a:cxn ang="0">
                <a:pos x="966" y="351"/>
              </a:cxn>
              <a:cxn ang="0">
                <a:pos x="984" y="305"/>
              </a:cxn>
              <a:cxn ang="0">
                <a:pos x="998" y="256"/>
              </a:cxn>
              <a:cxn ang="0">
                <a:pos x="1007" y="205"/>
              </a:cxn>
              <a:cxn ang="0">
                <a:pos x="1011" y="150"/>
              </a:cxn>
              <a:cxn ang="0">
                <a:pos x="1011" y="92"/>
              </a:cxn>
              <a:cxn ang="0">
                <a:pos x="1006" y="32"/>
              </a:cxn>
            </a:cxnLst>
            <a:rect l="0" t="0" r="r" b="b"/>
            <a:pathLst>
              <a:path w="1036" h="959">
                <a:moveTo>
                  <a:pt x="1001" y="0"/>
                </a:moveTo>
                <a:lnTo>
                  <a:pt x="1008" y="25"/>
                </a:lnTo>
                <a:lnTo>
                  <a:pt x="1016" y="50"/>
                </a:lnTo>
                <a:lnTo>
                  <a:pt x="1022" y="74"/>
                </a:lnTo>
                <a:lnTo>
                  <a:pt x="1026" y="99"/>
                </a:lnTo>
                <a:lnTo>
                  <a:pt x="1030" y="122"/>
                </a:lnTo>
                <a:lnTo>
                  <a:pt x="1033" y="145"/>
                </a:lnTo>
                <a:lnTo>
                  <a:pt x="1035" y="169"/>
                </a:lnTo>
                <a:lnTo>
                  <a:pt x="1036" y="192"/>
                </a:lnTo>
                <a:lnTo>
                  <a:pt x="1036" y="214"/>
                </a:lnTo>
                <a:lnTo>
                  <a:pt x="1036" y="235"/>
                </a:lnTo>
                <a:lnTo>
                  <a:pt x="1035" y="256"/>
                </a:lnTo>
                <a:lnTo>
                  <a:pt x="1032" y="277"/>
                </a:lnTo>
                <a:lnTo>
                  <a:pt x="1029" y="298"/>
                </a:lnTo>
                <a:lnTo>
                  <a:pt x="1024" y="318"/>
                </a:lnTo>
                <a:lnTo>
                  <a:pt x="1020" y="338"/>
                </a:lnTo>
                <a:lnTo>
                  <a:pt x="1014" y="357"/>
                </a:lnTo>
                <a:lnTo>
                  <a:pt x="1008" y="376"/>
                </a:lnTo>
                <a:lnTo>
                  <a:pt x="1001" y="395"/>
                </a:lnTo>
                <a:lnTo>
                  <a:pt x="994" y="414"/>
                </a:lnTo>
                <a:lnTo>
                  <a:pt x="987" y="432"/>
                </a:lnTo>
                <a:lnTo>
                  <a:pt x="977" y="450"/>
                </a:lnTo>
                <a:lnTo>
                  <a:pt x="968" y="467"/>
                </a:lnTo>
                <a:lnTo>
                  <a:pt x="958" y="485"/>
                </a:lnTo>
                <a:lnTo>
                  <a:pt x="948" y="501"/>
                </a:lnTo>
                <a:lnTo>
                  <a:pt x="936" y="516"/>
                </a:lnTo>
                <a:lnTo>
                  <a:pt x="924" y="532"/>
                </a:lnTo>
                <a:lnTo>
                  <a:pt x="913" y="548"/>
                </a:lnTo>
                <a:lnTo>
                  <a:pt x="900" y="564"/>
                </a:lnTo>
                <a:lnTo>
                  <a:pt x="887" y="579"/>
                </a:lnTo>
                <a:lnTo>
                  <a:pt x="872" y="593"/>
                </a:lnTo>
                <a:lnTo>
                  <a:pt x="859" y="608"/>
                </a:lnTo>
                <a:lnTo>
                  <a:pt x="845" y="622"/>
                </a:lnTo>
                <a:lnTo>
                  <a:pt x="814" y="648"/>
                </a:lnTo>
                <a:lnTo>
                  <a:pt x="798" y="661"/>
                </a:lnTo>
                <a:lnTo>
                  <a:pt x="782" y="674"/>
                </a:lnTo>
                <a:lnTo>
                  <a:pt x="750" y="699"/>
                </a:lnTo>
                <a:lnTo>
                  <a:pt x="716" y="722"/>
                </a:lnTo>
                <a:lnTo>
                  <a:pt x="681" y="744"/>
                </a:lnTo>
                <a:lnTo>
                  <a:pt x="646" y="766"/>
                </a:lnTo>
                <a:lnTo>
                  <a:pt x="627" y="776"/>
                </a:lnTo>
                <a:lnTo>
                  <a:pt x="610" y="785"/>
                </a:lnTo>
                <a:lnTo>
                  <a:pt x="591" y="795"/>
                </a:lnTo>
                <a:lnTo>
                  <a:pt x="574" y="803"/>
                </a:lnTo>
                <a:lnTo>
                  <a:pt x="536" y="821"/>
                </a:lnTo>
                <a:lnTo>
                  <a:pt x="500" y="837"/>
                </a:lnTo>
                <a:lnTo>
                  <a:pt x="462" y="853"/>
                </a:lnTo>
                <a:lnTo>
                  <a:pt x="426" y="867"/>
                </a:lnTo>
                <a:lnTo>
                  <a:pt x="390" y="880"/>
                </a:lnTo>
                <a:lnTo>
                  <a:pt x="353" y="892"/>
                </a:lnTo>
                <a:lnTo>
                  <a:pt x="319" y="903"/>
                </a:lnTo>
                <a:lnTo>
                  <a:pt x="285" y="914"/>
                </a:lnTo>
                <a:lnTo>
                  <a:pt x="300" y="935"/>
                </a:lnTo>
                <a:lnTo>
                  <a:pt x="316" y="959"/>
                </a:lnTo>
                <a:lnTo>
                  <a:pt x="158" y="959"/>
                </a:lnTo>
                <a:lnTo>
                  <a:pt x="0" y="959"/>
                </a:lnTo>
                <a:lnTo>
                  <a:pt x="10" y="950"/>
                </a:lnTo>
                <a:lnTo>
                  <a:pt x="36" y="928"/>
                </a:lnTo>
                <a:lnTo>
                  <a:pt x="117" y="864"/>
                </a:lnTo>
                <a:lnTo>
                  <a:pt x="236" y="770"/>
                </a:lnTo>
                <a:lnTo>
                  <a:pt x="246" y="825"/>
                </a:lnTo>
                <a:lnTo>
                  <a:pt x="255" y="824"/>
                </a:lnTo>
                <a:lnTo>
                  <a:pt x="284" y="818"/>
                </a:lnTo>
                <a:lnTo>
                  <a:pt x="326" y="808"/>
                </a:lnTo>
                <a:lnTo>
                  <a:pt x="352" y="801"/>
                </a:lnTo>
                <a:lnTo>
                  <a:pt x="381" y="792"/>
                </a:lnTo>
                <a:lnTo>
                  <a:pt x="411" y="782"/>
                </a:lnTo>
                <a:lnTo>
                  <a:pt x="445" y="770"/>
                </a:lnTo>
                <a:lnTo>
                  <a:pt x="479" y="759"/>
                </a:lnTo>
                <a:lnTo>
                  <a:pt x="517" y="744"/>
                </a:lnTo>
                <a:lnTo>
                  <a:pt x="553" y="727"/>
                </a:lnTo>
                <a:lnTo>
                  <a:pt x="572" y="718"/>
                </a:lnTo>
                <a:lnTo>
                  <a:pt x="592" y="709"/>
                </a:lnTo>
                <a:lnTo>
                  <a:pt x="630" y="689"/>
                </a:lnTo>
                <a:lnTo>
                  <a:pt x="668" y="667"/>
                </a:lnTo>
                <a:lnTo>
                  <a:pt x="707" y="644"/>
                </a:lnTo>
                <a:lnTo>
                  <a:pt x="743" y="618"/>
                </a:lnTo>
                <a:lnTo>
                  <a:pt x="762" y="603"/>
                </a:lnTo>
                <a:lnTo>
                  <a:pt x="779" y="589"/>
                </a:lnTo>
                <a:lnTo>
                  <a:pt x="798" y="574"/>
                </a:lnTo>
                <a:lnTo>
                  <a:pt x="814" y="560"/>
                </a:lnTo>
                <a:lnTo>
                  <a:pt x="832" y="544"/>
                </a:lnTo>
                <a:lnTo>
                  <a:pt x="848" y="527"/>
                </a:lnTo>
                <a:lnTo>
                  <a:pt x="864" y="509"/>
                </a:lnTo>
                <a:lnTo>
                  <a:pt x="879" y="492"/>
                </a:lnTo>
                <a:lnTo>
                  <a:pt x="894" y="474"/>
                </a:lnTo>
                <a:lnTo>
                  <a:pt x="908" y="456"/>
                </a:lnTo>
                <a:lnTo>
                  <a:pt x="922" y="435"/>
                </a:lnTo>
                <a:lnTo>
                  <a:pt x="933" y="415"/>
                </a:lnTo>
                <a:lnTo>
                  <a:pt x="946" y="395"/>
                </a:lnTo>
                <a:lnTo>
                  <a:pt x="956" y="373"/>
                </a:lnTo>
                <a:lnTo>
                  <a:pt x="966" y="351"/>
                </a:lnTo>
                <a:lnTo>
                  <a:pt x="977" y="328"/>
                </a:lnTo>
                <a:lnTo>
                  <a:pt x="984" y="305"/>
                </a:lnTo>
                <a:lnTo>
                  <a:pt x="991" y="280"/>
                </a:lnTo>
                <a:lnTo>
                  <a:pt x="998" y="256"/>
                </a:lnTo>
                <a:lnTo>
                  <a:pt x="1003" y="231"/>
                </a:lnTo>
                <a:lnTo>
                  <a:pt x="1007" y="205"/>
                </a:lnTo>
                <a:lnTo>
                  <a:pt x="1010" y="177"/>
                </a:lnTo>
                <a:lnTo>
                  <a:pt x="1011" y="150"/>
                </a:lnTo>
                <a:lnTo>
                  <a:pt x="1013" y="121"/>
                </a:lnTo>
                <a:lnTo>
                  <a:pt x="1011" y="92"/>
                </a:lnTo>
                <a:lnTo>
                  <a:pt x="1008" y="63"/>
                </a:lnTo>
                <a:lnTo>
                  <a:pt x="1006" y="32"/>
                </a:lnTo>
                <a:lnTo>
                  <a:pt x="1001" y="0"/>
                </a:lnTo>
                <a:close/>
              </a:path>
            </a:pathLst>
          </a:custGeom>
          <a:solidFill>
            <a:srgbClr val="FF0000">
              <a:alpha val="75000"/>
            </a:srgbClr>
          </a:solidFill>
          <a:ln w="9525">
            <a:noFill/>
            <a:round/>
            <a:headEnd/>
            <a:tailEnd/>
          </a:ln>
        </p:spPr>
        <p:txBody>
          <a:bodyPr/>
          <a:lstStyle/>
          <a:p>
            <a:endParaRPr lang="en-US"/>
          </a:p>
        </p:txBody>
      </p:sp>
      <p:sp>
        <p:nvSpPr>
          <p:cNvPr id="13" name="AutoShape 146"/>
          <p:cNvSpPr>
            <a:spLocks noChangeArrowheads="1"/>
          </p:cNvSpPr>
          <p:nvPr/>
        </p:nvSpPr>
        <p:spPr bwMode="auto">
          <a:xfrm>
            <a:off x="1466850" y="5222875"/>
            <a:ext cx="2035175" cy="1482725"/>
          </a:xfrm>
          <a:prstGeom prst="roundRect">
            <a:avLst>
              <a:gd name="adj" fmla="val 2931"/>
            </a:avLst>
          </a:prstGeom>
          <a:gradFill rotWithShape="1">
            <a:gsLst>
              <a:gs pos="0">
                <a:srgbClr val="F0F1FF"/>
              </a:gs>
              <a:gs pos="100000">
                <a:srgbClr val="BBCDE3"/>
              </a:gs>
            </a:gsLst>
            <a:lin ang="5400000" scaled="1"/>
          </a:gradFill>
          <a:ln w="9525" algn="ctr">
            <a:solidFill>
              <a:srgbClr val="808080"/>
            </a:solidFill>
            <a:round/>
            <a:headEnd/>
            <a:tailEnd/>
          </a:ln>
          <a:effectLst>
            <a:outerShdw dist="35921" dir="2700000" algn="ctr" rotWithShape="0">
              <a:srgbClr val="ADADAD"/>
            </a:outerShdw>
          </a:effectLst>
        </p:spPr>
        <p:txBody>
          <a:bodyPr/>
          <a:lstStyle/>
          <a:p>
            <a:pPr algn="ctr">
              <a:lnSpc>
                <a:spcPct val="90000"/>
              </a:lnSpc>
              <a:spcBef>
                <a:spcPct val="40000"/>
              </a:spcBef>
            </a:pPr>
            <a:r>
              <a:rPr lang="en-US" sz="1400" b="1"/>
              <a:t>Business Analyst</a:t>
            </a:r>
          </a:p>
        </p:txBody>
      </p:sp>
      <p:sp>
        <p:nvSpPr>
          <p:cNvPr id="14" name="Freeform 150"/>
          <p:cNvSpPr>
            <a:spLocks/>
          </p:cNvSpPr>
          <p:nvPr/>
        </p:nvSpPr>
        <p:spPr bwMode="auto">
          <a:xfrm>
            <a:off x="3746500" y="5862637"/>
            <a:ext cx="669925" cy="165100"/>
          </a:xfrm>
          <a:custGeom>
            <a:avLst/>
            <a:gdLst/>
            <a:ahLst/>
            <a:cxnLst>
              <a:cxn ang="0">
                <a:pos x="571" y="59"/>
              </a:cxn>
              <a:cxn ang="0">
                <a:pos x="566" y="30"/>
              </a:cxn>
              <a:cxn ang="0">
                <a:pos x="561" y="0"/>
              </a:cxn>
              <a:cxn ang="0">
                <a:pos x="703" y="53"/>
              </a:cxn>
              <a:cxn ang="0">
                <a:pos x="800" y="91"/>
              </a:cxn>
              <a:cxn ang="0">
                <a:pos x="843" y="108"/>
              </a:cxn>
              <a:cxn ang="0">
                <a:pos x="832" y="113"/>
              </a:cxn>
              <a:cxn ang="0">
                <a:pos x="800" y="124"/>
              </a:cxn>
              <a:cxn ang="0">
                <a:pos x="703" y="158"/>
              </a:cxn>
              <a:cxn ang="0">
                <a:pos x="561" y="207"/>
              </a:cxn>
              <a:cxn ang="0">
                <a:pos x="571" y="149"/>
              </a:cxn>
              <a:cxn ang="0">
                <a:pos x="0" y="108"/>
              </a:cxn>
              <a:cxn ang="0">
                <a:pos x="571" y="59"/>
              </a:cxn>
            </a:cxnLst>
            <a:rect l="0" t="0" r="r" b="b"/>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5000"/>
            </a:srgbClr>
          </a:solidFill>
          <a:ln w="9525">
            <a:noFill/>
            <a:round/>
            <a:headEnd/>
            <a:tailEnd/>
          </a:ln>
        </p:spPr>
        <p:txBody>
          <a:bodyPr/>
          <a:lstStyle/>
          <a:p>
            <a:endParaRPr lang="en-US"/>
          </a:p>
        </p:txBody>
      </p:sp>
      <p:sp>
        <p:nvSpPr>
          <p:cNvPr id="15" name="Freeform 151"/>
          <p:cNvSpPr>
            <a:spLocks/>
          </p:cNvSpPr>
          <p:nvPr/>
        </p:nvSpPr>
        <p:spPr bwMode="auto">
          <a:xfrm>
            <a:off x="3505200" y="5862637"/>
            <a:ext cx="669925" cy="165100"/>
          </a:xfrm>
          <a:custGeom>
            <a:avLst/>
            <a:gdLst/>
            <a:ahLst/>
            <a:cxnLst>
              <a:cxn ang="0">
                <a:pos x="274" y="59"/>
              </a:cxn>
              <a:cxn ang="0">
                <a:pos x="278" y="30"/>
              </a:cxn>
              <a:cxn ang="0">
                <a:pos x="282" y="0"/>
              </a:cxn>
              <a:cxn ang="0">
                <a:pos x="140" y="53"/>
              </a:cxn>
              <a:cxn ang="0">
                <a:pos x="43" y="91"/>
              </a:cxn>
              <a:cxn ang="0">
                <a:pos x="0" y="108"/>
              </a:cxn>
              <a:cxn ang="0">
                <a:pos x="13" y="113"/>
              </a:cxn>
              <a:cxn ang="0">
                <a:pos x="45" y="124"/>
              </a:cxn>
              <a:cxn ang="0">
                <a:pos x="142" y="158"/>
              </a:cxn>
              <a:cxn ang="0">
                <a:pos x="284" y="207"/>
              </a:cxn>
              <a:cxn ang="0">
                <a:pos x="272" y="149"/>
              </a:cxn>
              <a:cxn ang="0">
                <a:pos x="843" y="108"/>
              </a:cxn>
              <a:cxn ang="0">
                <a:pos x="274" y="59"/>
              </a:cxn>
            </a:cxnLst>
            <a:rect l="0" t="0" r="r" b="b"/>
            <a:pathLst>
              <a:path w="843" h="207">
                <a:moveTo>
                  <a:pt x="274" y="59"/>
                </a:moveTo>
                <a:lnTo>
                  <a:pt x="278" y="30"/>
                </a:lnTo>
                <a:lnTo>
                  <a:pt x="282" y="0"/>
                </a:lnTo>
                <a:lnTo>
                  <a:pt x="140" y="53"/>
                </a:lnTo>
                <a:lnTo>
                  <a:pt x="43" y="91"/>
                </a:lnTo>
                <a:lnTo>
                  <a:pt x="0" y="108"/>
                </a:lnTo>
                <a:lnTo>
                  <a:pt x="13" y="113"/>
                </a:lnTo>
                <a:lnTo>
                  <a:pt x="45" y="124"/>
                </a:lnTo>
                <a:lnTo>
                  <a:pt x="142" y="158"/>
                </a:lnTo>
                <a:lnTo>
                  <a:pt x="284" y="207"/>
                </a:lnTo>
                <a:lnTo>
                  <a:pt x="272" y="149"/>
                </a:lnTo>
                <a:lnTo>
                  <a:pt x="843" y="108"/>
                </a:lnTo>
                <a:lnTo>
                  <a:pt x="274" y="59"/>
                </a:lnTo>
                <a:close/>
              </a:path>
            </a:pathLst>
          </a:custGeom>
          <a:solidFill>
            <a:srgbClr val="FF0000">
              <a:alpha val="75000"/>
            </a:srgbClr>
          </a:solidFill>
          <a:ln w="9525">
            <a:noFill/>
            <a:round/>
            <a:headEnd/>
            <a:tailEnd/>
          </a:ln>
        </p:spPr>
        <p:txBody>
          <a:bodyPr/>
          <a:lstStyle/>
          <a:p>
            <a:endParaRPr lang="en-US"/>
          </a:p>
        </p:txBody>
      </p:sp>
      <p:sp>
        <p:nvSpPr>
          <p:cNvPr id="16" name="AutoShape 152"/>
          <p:cNvSpPr>
            <a:spLocks noChangeArrowheads="1"/>
          </p:cNvSpPr>
          <p:nvPr/>
        </p:nvSpPr>
        <p:spPr bwMode="auto">
          <a:xfrm>
            <a:off x="431800" y="1468437"/>
            <a:ext cx="5611813" cy="3424238"/>
          </a:xfrm>
          <a:prstGeom prst="roundRect">
            <a:avLst>
              <a:gd name="adj" fmla="val 3240"/>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BAM allows users to:</a:t>
            </a:r>
          </a:p>
        </p:txBody>
      </p:sp>
      <p:sp>
        <p:nvSpPr>
          <p:cNvPr id="17" name="AutoShape 153"/>
          <p:cNvSpPr>
            <a:spLocks noChangeArrowheads="1"/>
          </p:cNvSpPr>
          <p:nvPr/>
        </p:nvSpPr>
        <p:spPr bwMode="auto">
          <a:xfrm>
            <a:off x="660400" y="1910596"/>
            <a:ext cx="5154613" cy="2890004"/>
          </a:xfrm>
          <a:prstGeom prst="roundRect">
            <a:avLst>
              <a:gd name="adj" fmla="val 2738"/>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4"/>
              </a:buBlip>
            </a:pPr>
            <a:r>
              <a:rPr lang="en-US" sz="1600" dirty="0"/>
              <a:t>View aggregate data related to thousands of instances of a business process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View a single instance of a business activity </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Browse to related instances of business activities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Search for instances of a specific business activity</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Browse aggregations by using key performance indicators (KPIs)</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Filter activities at a given stage of completion</a:t>
            </a:r>
          </a:p>
          <a:p>
            <a:pPr marL="231775" indent="-231775" algn="l">
              <a:lnSpc>
                <a:spcPct val="90000"/>
              </a:lnSpc>
              <a:spcBef>
                <a:spcPct val="40000"/>
              </a:spcBef>
              <a:buClr>
                <a:srgbClr val="8DACD0"/>
              </a:buClr>
              <a:buSzPct val="80000"/>
              <a:buFont typeface="Wingdings" pitchFamily="2" charset="2"/>
              <a:buBlip>
                <a:blip r:embed="rId4"/>
              </a:buBlip>
            </a:pPr>
            <a:r>
              <a:rPr lang="en-US" sz="1600" dirty="0"/>
              <a:t>Define charts, reports, KPIs, and alerts</a:t>
            </a:r>
          </a:p>
        </p:txBody>
      </p:sp>
      <p:grpSp>
        <p:nvGrpSpPr>
          <p:cNvPr id="18" name="Group 205"/>
          <p:cNvGrpSpPr>
            <a:grpSpLocks/>
          </p:cNvGrpSpPr>
          <p:nvPr/>
        </p:nvGrpSpPr>
        <p:grpSpPr bwMode="auto">
          <a:xfrm>
            <a:off x="6450013" y="1833562"/>
            <a:ext cx="1952625" cy="1063625"/>
            <a:chOff x="4054" y="1026"/>
            <a:chExt cx="1230" cy="670"/>
          </a:xfrm>
        </p:grpSpPr>
        <p:grpSp>
          <p:nvGrpSpPr>
            <p:cNvPr id="19" name="Group 154"/>
            <p:cNvGrpSpPr>
              <a:grpSpLocks/>
            </p:cNvGrpSpPr>
            <p:nvPr/>
          </p:nvGrpSpPr>
          <p:grpSpPr bwMode="auto">
            <a:xfrm>
              <a:off x="4054" y="1299"/>
              <a:ext cx="397" cy="397"/>
              <a:chOff x="4116" y="930"/>
              <a:chExt cx="782" cy="771"/>
            </a:xfrm>
          </p:grpSpPr>
          <p:sp>
            <p:nvSpPr>
              <p:cNvPr id="40" name="Line 155"/>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41" name="Line 156"/>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42" name="Line 157"/>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43" name="Line 158"/>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44" name="Oval 159"/>
              <p:cNvSpPr>
                <a:spLocks noChangeArrowheads="1"/>
              </p:cNvSpPr>
              <p:nvPr/>
            </p:nvSpPr>
            <p:spPr bwMode="auto">
              <a:xfrm>
                <a:off x="4377" y="930"/>
                <a:ext cx="269" cy="180"/>
              </a:xfrm>
              <a:prstGeom prst="ellipse">
                <a:avLst/>
              </a:prstGeom>
              <a:solidFill>
                <a:srgbClr val="F2C9C2"/>
              </a:solidFill>
              <a:ln w="9525" algn="ctr">
                <a:solidFill>
                  <a:srgbClr val="5F5F5F"/>
                </a:solidFill>
                <a:round/>
                <a:headEnd/>
                <a:tailEnd/>
              </a:ln>
              <a:effectLst>
                <a:outerShdw dist="35921" dir="2700000" algn="ctr" rotWithShape="0">
                  <a:srgbClr val="5F5F5F">
                    <a:alpha val="50000"/>
                  </a:srgbClr>
                </a:outerShdw>
              </a:effectLst>
            </p:spPr>
            <p:txBody>
              <a:bodyPr/>
              <a:lstStyle/>
              <a:p>
                <a:endParaRPr lang="en-US"/>
              </a:p>
            </p:txBody>
          </p:sp>
          <p:sp>
            <p:nvSpPr>
              <p:cNvPr id="45" name="AutoShape 160"/>
              <p:cNvSpPr>
                <a:spLocks noChangeArrowheads="1"/>
              </p:cNvSpPr>
              <p:nvPr/>
            </p:nvSpPr>
            <p:spPr bwMode="auto">
              <a:xfrm>
                <a:off x="4343" y="1218"/>
                <a:ext cx="334" cy="196"/>
              </a:xfrm>
              <a:prstGeom prst="flowChartDecision">
                <a:avLst/>
              </a:prstGeom>
              <a:solidFill>
                <a:srgbClr val="CBEDC3"/>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6" name="AutoShape 161"/>
              <p:cNvSpPr>
                <a:spLocks noChangeArrowheads="1"/>
              </p:cNvSpPr>
              <p:nvPr/>
            </p:nvSpPr>
            <p:spPr bwMode="auto">
              <a:xfrm>
                <a:off x="411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7" name="AutoShape 162"/>
              <p:cNvSpPr>
                <a:spLocks noChangeArrowheads="1"/>
              </p:cNvSpPr>
              <p:nvPr/>
            </p:nvSpPr>
            <p:spPr bwMode="auto">
              <a:xfrm>
                <a:off x="439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48" name="AutoShape 163"/>
              <p:cNvSpPr>
                <a:spLocks noChangeArrowheads="1"/>
              </p:cNvSpPr>
              <p:nvPr/>
            </p:nvSpPr>
            <p:spPr bwMode="auto">
              <a:xfrm>
                <a:off x="4670"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20" name="Group 184"/>
            <p:cNvGrpSpPr>
              <a:grpSpLocks/>
            </p:cNvGrpSpPr>
            <p:nvPr/>
          </p:nvGrpSpPr>
          <p:grpSpPr bwMode="auto">
            <a:xfrm>
              <a:off x="4470" y="1026"/>
              <a:ext cx="397" cy="397"/>
              <a:chOff x="4116" y="930"/>
              <a:chExt cx="782" cy="771"/>
            </a:xfrm>
          </p:grpSpPr>
          <p:sp>
            <p:nvSpPr>
              <p:cNvPr id="31" name="Line 185"/>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32" name="Line 186"/>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33" name="Line 187"/>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34" name="Line 188"/>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35" name="Oval 189"/>
              <p:cNvSpPr>
                <a:spLocks noChangeArrowheads="1"/>
              </p:cNvSpPr>
              <p:nvPr/>
            </p:nvSpPr>
            <p:spPr bwMode="auto">
              <a:xfrm>
                <a:off x="4377" y="930"/>
                <a:ext cx="269" cy="180"/>
              </a:xfrm>
              <a:prstGeom prst="ellipse">
                <a:avLst/>
              </a:prstGeom>
              <a:solidFill>
                <a:srgbClr val="F2C9C2"/>
              </a:solidFill>
              <a:ln w="9525" algn="ctr">
                <a:solidFill>
                  <a:srgbClr val="5F5F5F"/>
                </a:solidFill>
                <a:round/>
                <a:headEnd/>
                <a:tailEnd/>
              </a:ln>
              <a:effectLst>
                <a:outerShdw dist="35921" dir="2700000" algn="ctr" rotWithShape="0">
                  <a:srgbClr val="5F5F5F">
                    <a:alpha val="50000"/>
                  </a:srgbClr>
                </a:outerShdw>
              </a:effectLst>
            </p:spPr>
            <p:txBody>
              <a:bodyPr/>
              <a:lstStyle/>
              <a:p>
                <a:endParaRPr lang="en-US"/>
              </a:p>
            </p:txBody>
          </p:sp>
          <p:sp>
            <p:nvSpPr>
              <p:cNvPr id="36" name="AutoShape 190"/>
              <p:cNvSpPr>
                <a:spLocks noChangeArrowheads="1"/>
              </p:cNvSpPr>
              <p:nvPr/>
            </p:nvSpPr>
            <p:spPr bwMode="auto">
              <a:xfrm>
                <a:off x="4343" y="1218"/>
                <a:ext cx="334" cy="196"/>
              </a:xfrm>
              <a:prstGeom prst="flowChartDecision">
                <a:avLst/>
              </a:prstGeom>
              <a:solidFill>
                <a:srgbClr val="CBEDC3"/>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7" name="AutoShape 191"/>
              <p:cNvSpPr>
                <a:spLocks noChangeArrowheads="1"/>
              </p:cNvSpPr>
              <p:nvPr/>
            </p:nvSpPr>
            <p:spPr bwMode="auto">
              <a:xfrm>
                <a:off x="411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8" name="AutoShape 192"/>
              <p:cNvSpPr>
                <a:spLocks noChangeArrowheads="1"/>
              </p:cNvSpPr>
              <p:nvPr/>
            </p:nvSpPr>
            <p:spPr bwMode="auto">
              <a:xfrm>
                <a:off x="439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9" name="AutoShape 193"/>
              <p:cNvSpPr>
                <a:spLocks noChangeArrowheads="1"/>
              </p:cNvSpPr>
              <p:nvPr/>
            </p:nvSpPr>
            <p:spPr bwMode="auto">
              <a:xfrm>
                <a:off x="4670"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nvGrpSpPr>
            <p:cNvPr id="21" name="Group 194"/>
            <p:cNvGrpSpPr>
              <a:grpSpLocks/>
            </p:cNvGrpSpPr>
            <p:nvPr/>
          </p:nvGrpSpPr>
          <p:grpSpPr bwMode="auto">
            <a:xfrm>
              <a:off x="4887" y="1299"/>
              <a:ext cx="397" cy="397"/>
              <a:chOff x="4116" y="930"/>
              <a:chExt cx="782" cy="771"/>
            </a:xfrm>
          </p:grpSpPr>
          <p:sp>
            <p:nvSpPr>
              <p:cNvPr id="22" name="Line 195"/>
              <p:cNvSpPr>
                <a:spLocks noChangeShapeType="1"/>
              </p:cNvSpPr>
              <p:nvPr/>
            </p:nvSpPr>
            <p:spPr bwMode="auto">
              <a:xfrm>
                <a:off x="4230" y="1314"/>
                <a:ext cx="0" cy="226"/>
              </a:xfrm>
              <a:prstGeom prst="line">
                <a:avLst/>
              </a:prstGeom>
              <a:noFill/>
              <a:ln w="9525">
                <a:solidFill>
                  <a:srgbClr val="4D4D4D"/>
                </a:solidFill>
                <a:round/>
                <a:headEnd/>
                <a:tailEnd/>
              </a:ln>
              <a:effectLst/>
            </p:spPr>
            <p:txBody>
              <a:bodyPr wrap="none" anchor="ctr"/>
              <a:lstStyle/>
              <a:p>
                <a:endParaRPr lang="en-US"/>
              </a:p>
            </p:txBody>
          </p:sp>
          <p:sp>
            <p:nvSpPr>
              <p:cNvPr id="23" name="Line 196"/>
              <p:cNvSpPr>
                <a:spLocks noChangeShapeType="1"/>
              </p:cNvSpPr>
              <p:nvPr/>
            </p:nvSpPr>
            <p:spPr bwMode="auto">
              <a:xfrm>
                <a:off x="4784" y="1319"/>
                <a:ext cx="1" cy="235"/>
              </a:xfrm>
              <a:prstGeom prst="line">
                <a:avLst/>
              </a:prstGeom>
              <a:noFill/>
              <a:ln w="9525">
                <a:solidFill>
                  <a:srgbClr val="4D4D4D"/>
                </a:solidFill>
                <a:round/>
                <a:headEnd/>
                <a:tailEnd/>
              </a:ln>
              <a:effectLst/>
            </p:spPr>
            <p:txBody>
              <a:bodyPr wrap="none" anchor="ctr"/>
              <a:lstStyle/>
              <a:p>
                <a:endParaRPr lang="en-US"/>
              </a:p>
            </p:txBody>
          </p:sp>
          <p:sp>
            <p:nvSpPr>
              <p:cNvPr id="24" name="Line 197"/>
              <p:cNvSpPr>
                <a:spLocks noChangeShapeType="1"/>
              </p:cNvSpPr>
              <p:nvPr/>
            </p:nvSpPr>
            <p:spPr bwMode="auto">
              <a:xfrm>
                <a:off x="4512" y="1044"/>
                <a:ext cx="0" cy="503"/>
              </a:xfrm>
              <a:prstGeom prst="line">
                <a:avLst/>
              </a:prstGeom>
              <a:noFill/>
              <a:ln w="9525">
                <a:solidFill>
                  <a:srgbClr val="4D4D4D"/>
                </a:solidFill>
                <a:round/>
                <a:headEnd/>
                <a:tailEnd/>
              </a:ln>
              <a:effectLst/>
            </p:spPr>
            <p:txBody>
              <a:bodyPr wrap="none" anchor="ctr"/>
              <a:lstStyle/>
              <a:p>
                <a:endParaRPr lang="en-US"/>
              </a:p>
            </p:txBody>
          </p:sp>
          <p:sp>
            <p:nvSpPr>
              <p:cNvPr id="25" name="Line 198"/>
              <p:cNvSpPr>
                <a:spLocks noChangeShapeType="1"/>
              </p:cNvSpPr>
              <p:nvPr/>
            </p:nvSpPr>
            <p:spPr bwMode="auto">
              <a:xfrm flipH="1" flipV="1">
                <a:off x="4231" y="1315"/>
                <a:ext cx="552" cy="2"/>
              </a:xfrm>
              <a:prstGeom prst="line">
                <a:avLst/>
              </a:prstGeom>
              <a:noFill/>
              <a:ln w="9525">
                <a:solidFill>
                  <a:srgbClr val="4D4D4D"/>
                </a:solidFill>
                <a:round/>
                <a:headEnd/>
                <a:tailEnd/>
              </a:ln>
              <a:effectLst/>
            </p:spPr>
            <p:txBody>
              <a:bodyPr wrap="none" anchor="ctr"/>
              <a:lstStyle/>
              <a:p>
                <a:endParaRPr lang="en-US"/>
              </a:p>
            </p:txBody>
          </p:sp>
          <p:sp>
            <p:nvSpPr>
              <p:cNvPr id="26" name="Oval 199"/>
              <p:cNvSpPr>
                <a:spLocks noChangeArrowheads="1"/>
              </p:cNvSpPr>
              <p:nvPr/>
            </p:nvSpPr>
            <p:spPr bwMode="auto">
              <a:xfrm>
                <a:off x="4377" y="930"/>
                <a:ext cx="269" cy="180"/>
              </a:xfrm>
              <a:prstGeom prst="ellipse">
                <a:avLst/>
              </a:prstGeom>
              <a:solidFill>
                <a:srgbClr val="F2C9C2"/>
              </a:solidFill>
              <a:ln w="9525" algn="ctr">
                <a:solidFill>
                  <a:srgbClr val="5F5F5F"/>
                </a:solidFill>
                <a:round/>
                <a:headEnd/>
                <a:tailEnd/>
              </a:ln>
              <a:effectLst>
                <a:outerShdw dist="35921" dir="2700000" algn="ctr" rotWithShape="0">
                  <a:srgbClr val="5F5F5F">
                    <a:alpha val="50000"/>
                  </a:srgbClr>
                </a:outerShdw>
              </a:effectLst>
            </p:spPr>
            <p:txBody>
              <a:bodyPr/>
              <a:lstStyle/>
              <a:p>
                <a:endParaRPr lang="en-US"/>
              </a:p>
            </p:txBody>
          </p:sp>
          <p:sp>
            <p:nvSpPr>
              <p:cNvPr id="27" name="AutoShape 200"/>
              <p:cNvSpPr>
                <a:spLocks noChangeArrowheads="1"/>
              </p:cNvSpPr>
              <p:nvPr/>
            </p:nvSpPr>
            <p:spPr bwMode="auto">
              <a:xfrm>
                <a:off x="4343" y="1218"/>
                <a:ext cx="334" cy="196"/>
              </a:xfrm>
              <a:prstGeom prst="flowChartDecision">
                <a:avLst/>
              </a:prstGeom>
              <a:solidFill>
                <a:srgbClr val="CBEDC3"/>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28" name="AutoShape 201"/>
              <p:cNvSpPr>
                <a:spLocks noChangeArrowheads="1"/>
              </p:cNvSpPr>
              <p:nvPr/>
            </p:nvSpPr>
            <p:spPr bwMode="auto">
              <a:xfrm>
                <a:off x="411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29" name="AutoShape 202"/>
              <p:cNvSpPr>
                <a:spLocks noChangeArrowheads="1"/>
              </p:cNvSpPr>
              <p:nvPr/>
            </p:nvSpPr>
            <p:spPr bwMode="auto">
              <a:xfrm>
                <a:off x="4396"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sp>
            <p:nvSpPr>
              <p:cNvPr id="30" name="AutoShape 203"/>
              <p:cNvSpPr>
                <a:spLocks noChangeArrowheads="1"/>
              </p:cNvSpPr>
              <p:nvPr/>
            </p:nvSpPr>
            <p:spPr bwMode="auto">
              <a:xfrm>
                <a:off x="4670" y="1544"/>
                <a:ext cx="228" cy="157"/>
              </a:xfrm>
              <a:prstGeom prst="flowChartAlternateProcess">
                <a:avLst/>
              </a:prstGeom>
              <a:solidFill>
                <a:srgbClr val="CCB8E4"/>
              </a:solidFill>
              <a:ln w="9525" algn="ctr">
                <a:solidFill>
                  <a:srgbClr val="5F5F5F"/>
                </a:solidFill>
                <a:miter lim="800000"/>
                <a:headEnd/>
                <a:tailEnd/>
              </a:ln>
              <a:effectLst>
                <a:outerShdw dist="35921" dir="2700000" algn="ctr" rotWithShape="0">
                  <a:srgbClr val="5F5F5F">
                    <a:alpha val="50000"/>
                  </a:srgbClr>
                </a:outerShdw>
              </a:effectLst>
            </p:spPr>
            <p:txBody>
              <a:bodyPr wrap="none" anchor="ctr"/>
              <a:lstStyle/>
              <a:p>
                <a:endParaRPr lang="en-US"/>
              </a:p>
            </p:txBody>
          </p:sp>
        </p:grpSp>
      </p:grpSp>
      <p:pic>
        <p:nvPicPr>
          <p:cNvPr id="49" name="Picture 206" descr="UserWithDesktopComputer"/>
          <p:cNvPicPr>
            <a:picLocks noChangeAspect="1" noChangeArrowheads="1"/>
          </p:cNvPicPr>
          <p:nvPr/>
        </p:nvPicPr>
        <p:blipFill>
          <a:blip r:embed="rId5" cstate="print"/>
          <a:srcRect/>
          <a:stretch>
            <a:fillRect/>
          </a:stretch>
        </p:blipFill>
        <p:spPr bwMode="auto">
          <a:xfrm>
            <a:off x="2027238" y="5581650"/>
            <a:ext cx="914400" cy="1060450"/>
          </a:xfrm>
          <a:prstGeom prst="rect">
            <a:avLst/>
          </a:prstGeom>
          <a:noFill/>
        </p:spPr>
      </p:pic>
      <p:pic>
        <p:nvPicPr>
          <p:cNvPr id="50" name="Picture 207" descr="Monitoring02"/>
          <p:cNvPicPr>
            <a:picLocks noChangeAspect="1" noChangeArrowheads="1"/>
          </p:cNvPicPr>
          <p:nvPr/>
        </p:nvPicPr>
        <p:blipFill>
          <a:blip r:embed="rId6" cstate="print"/>
          <a:srcRect/>
          <a:stretch>
            <a:fillRect/>
          </a:stretch>
        </p:blipFill>
        <p:spPr bwMode="auto">
          <a:xfrm>
            <a:off x="5229225" y="5549900"/>
            <a:ext cx="1238250" cy="900112"/>
          </a:xfrm>
          <a:prstGeom prst="rect">
            <a:avLst/>
          </a:prstGeom>
          <a:noFill/>
        </p:spPr>
      </p:pic>
      <p:pic>
        <p:nvPicPr>
          <p:cNvPr id="51" name="Picture 208" descr="Monitoring01"/>
          <p:cNvPicPr>
            <a:picLocks noChangeAspect="1" noChangeArrowheads="1"/>
          </p:cNvPicPr>
          <p:nvPr/>
        </p:nvPicPr>
        <p:blipFill>
          <a:blip r:embed="rId7" cstate="print"/>
          <a:srcRect/>
          <a:stretch>
            <a:fillRect/>
          </a:stretch>
        </p:blipFill>
        <p:spPr bwMode="auto">
          <a:xfrm>
            <a:off x="4610100" y="5765800"/>
            <a:ext cx="1238250" cy="900112"/>
          </a:xfrm>
          <a:prstGeom prst="rect">
            <a:avLst/>
          </a:prstGeom>
          <a:noFill/>
        </p:spPr>
      </p:pic>
    </p:spTree>
    <p:extLst>
      <p:ext uri="{BB962C8B-B14F-4D97-AF65-F5344CB8AC3E}">
        <p14:creationId xmlns:p14="http://schemas.microsoft.com/office/powerpoint/2010/main" val="1816644565"/>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Enabling Business Activity Monitoring (Analyst)</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93</a:t>
            </a:fld>
            <a:endParaRPr lang="pt-PT" dirty="0"/>
          </a:p>
        </p:txBody>
      </p:sp>
      <p:sp>
        <p:nvSpPr>
          <p:cNvPr id="7" name="AutoShape 6"/>
          <p:cNvSpPr>
            <a:spLocks noChangeArrowheads="1"/>
          </p:cNvSpPr>
          <p:nvPr/>
        </p:nvSpPr>
        <p:spPr bwMode="auto">
          <a:xfrm>
            <a:off x="1066800" y="1447800"/>
            <a:ext cx="7018338" cy="1452563"/>
          </a:xfrm>
          <a:prstGeom prst="roundRect">
            <a:avLst>
              <a:gd name="adj" fmla="val 7600"/>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a:t>Analyst defines:</a:t>
            </a:r>
          </a:p>
        </p:txBody>
      </p:sp>
      <p:sp>
        <p:nvSpPr>
          <p:cNvPr id="8" name="AutoShape 7"/>
          <p:cNvSpPr>
            <a:spLocks noChangeArrowheads="1"/>
          </p:cNvSpPr>
          <p:nvPr/>
        </p:nvSpPr>
        <p:spPr bwMode="auto">
          <a:xfrm>
            <a:off x="1295400" y="1833563"/>
            <a:ext cx="6561138" cy="858274"/>
          </a:xfrm>
          <a:prstGeom prst="roundRect">
            <a:avLst>
              <a:gd name="adj" fmla="val 9141"/>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Events and data to be tracked</a:t>
            </a:r>
          </a:p>
          <a:p>
            <a:pPr marL="231775" indent="-231775" algn="l">
              <a:lnSpc>
                <a:spcPct val="90000"/>
              </a:lnSpc>
              <a:spcBef>
                <a:spcPct val="40000"/>
              </a:spcBef>
              <a:buClr>
                <a:srgbClr val="8DACD0"/>
              </a:buClr>
              <a:buSzPct val="80000"/>
              <a:buFont typeface="Wingdings" pitchFamily="2" charset="2"/>
              <a:buBlip>
                <a:blip r:embed="rId3"/>
              </a:buBlip>
            </a:pPr>
            <a:r>
              <a:rPr lang="en-US" sz="1600"/>
              <a:t>Logical groupings and aggregations of tracked data views</a:t>
            </a:r>
          </a:p>
        </p:txBody>
      </p:sp>
      <p:sp>
        <p:nvSpPr>
          <p:cNvPr id="9" name="AutoShape 10"/>
          <p:cNvSpPr>
            <a:spLocks noChangeArrowheads="1"/>
          </p:cNvSpPr>
          <p:nvPr/>
        </p:nvSpPr>
        <p:spPr bwMode="auto">
          <a:xfrm>
            <a:off x="4432716" y="3063875"/>
            <a:ext cx="4348162" cy="3032125"/>
          </a:xfrm>
          <a:prstGeom prst="roundRect">
            <a:avLst>
              <a:gd name="adj" fmla="val 3423"/>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Use BAM Activity Wizard to define:</a:t>
            </a:r>
          </a:p>
        </p:txBody>
      </p:sp>
      <p:sp>
        <p:nvSpPr>
          <p:cNvPr id="10" name="AutoShape 13"/>
          <p:cNvSpPr>
            <a:spLocks noChangeArrowheads="1"/>
          </p:cNvSpPr>
          <p:nvPr/>
        </p:nvSpPr>
        <p:spPr bwMode="auto">
          <a:xfrm>
            <a:off x="4661316" y="3501080"/>
            <a:ext cx="3890962" cy="2442520"/>
          </a:xfrm>
          <a:prstGeom prst="roundRect">
            <a:avLst>
              <a:gd name="adj" fmla="val 2952"/>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a:t>Activities</a:t>
            </a:r>
          </a:p>
          <a:p>
            <a:pPr marL="685800" lvl="1" indent="-228600" algn="l">
              <a:lnSpc>
                <a:spcPct val="90000"/>
              </a:lnSpc>
              <a:spcBef>
                <a:spcPct val="40000"/>
              </a:spcBef>
              <a:buClr>
                <a:srgbClr val="8DACD0"/>
              </a:buClr>
              <a:buFont typeface="Wingdings" pitchFamily="2" charset="2"/>
              <a:buChar char=""/>
            </a:pPr>
            <a:r>
              <a:rPr lang="en-US" sz="1600"/>
              <a:t>Milestones</a:t>
            </a:r>
          </a:p>
          <a:p>
            <a:pPr marL="685800" lvl="1" indent="-228600" algn="l">
              <a:lnSpc>
                <a:spcPct val="90000"/>
              </a:lnSpc>
              <a:spcBef>
                <a:spcPct val="40000"/>
              </a:spcBef>
              <a:buClr>
                <a:srgbClr val="8DACD0"/>
              </a:buClr>
              <a:buFont typeface="Wingdings" pitchFamily="2" charset="2"/>
              <a:buChar char=""/>
            </a:pPr>
            <a:r>
              <a:rPr lang="en-US" sz="1600"/>
              <a:t>Data points</a:t>
            </a:r>
          </a:p>
          <a:p>
            <a:pPr marL="231775" indent="-231775" algn="l">
              <a:lnSpc>
                <a:spcPct val="90000"/>
              </a:lnSpc>
              <a:spcBef>
                <a:spcPct val="40000"/>
              </a:spcBef>
              <a:buClr>
                <a:srgbClr val="8DACD0"/>
              </a:buClr>
              <a:buSzPct val="80000"/>
              <a:buFont typeface="Wingdings" pitchFamily="2" charset="2"/>
              <a:buBlip>
                <a:blip r:embed="rId3"/>
              </a:buBlip>
            </a:pPr>
            <a:r>
              <a:rPr lang="en-US" sz="1600"/>
              <a:t>Views</a:t>
            </a:r>
          </a:p>
          <a:p>
            <a:pPr marL="685800" lvl="1" indent="-228600" algn="l">
              <a:lnSpc>
                <a:spcPct val="90000"/>
              </a:lnSpc>
              <a:spcBef>
                <a:spcPct val="40000"/>
              </a:spcBef>
              <a:buClr>
                <a:srgbClr val="8DACD0"/>
              </a:buClr>
              <a:buFont typeface="Wingdings" pitchFamily="2" charset="2"/>
              <a:buChar char=""/>
            </a:pPr>
            <a:r>
              <a:rPr lang="en-US" sz="1600"/>
              <a:t>Durations</a:t>
            </a:r>
          </a:p>
          <a:p>
            <a:pPr marL="685800" lvl="1" indent="-228600" algn="l">
              <a:lnSpc>
                <a:spcPct val="90000"/>
              </a:lnSpc>
              <a:spcBef>
                <a:spcPct val="40000"/>
              </a:spcBef>
              <a:buClr>
                <a:srgbClr val="8DACD0"/>
              </a:buClr>
              <a:buFont typeface="Wingdings" pitchFamily="2" charset="2"/>
              <a:buChar char=""/>
            </a:pPr>
            <a:r>
              <a:rPr lang="en-US" sz="1600"/>
              <a:t>Dimensions</a:t>
            </a:r>
          </a:p>
          <a:p>
            <a:pPr marL="685800" lvl="1" indent="-228600" algn="l">
              <a:lnSpc>
                <a:spcPct val="90000"/>
              </a:lnSpc>
              <a:spcBef>
                <a:spcPct val="40000"/>
              </a:spcBef>
              <a:buClr>
                <a:srgbClr val="8DACD0"/>
              </a:buClr>
              <a:buFont typeface="Wingdings" pitchFamily="2" charset="2"/>
              <a:buChar char=""/>
            </a:pPr>
            <a:r>
              <a:rPr lang="en-US" sz="1600"/>
              <a:t>Measures</a:t>
            </a:r>
          </a:p>
        </p:txBody>
      </p:sp>
      <p:pic>
        <p:nvPicPr>
          <p:cNvPr id="11" name="Picture 2"/>
          <p:cNvPicPr>
            <a:picLocks noChangeAspect="1" noChangeArrowheads="1"/>
          </p:cNvPicPr>
          <p:nvPr/>
        </p:nvPicPr>
        <p:blipFill>
          <a:blip r:embed="rId4" cstate="print"/>
          <a:srcRect/>
          <a:stretch>
            <a:fillRect/>
          </a:stretch>
        </p:blipFill>
        <p:spPr bwMode="auto">
          <a:xfrm>
            <a:off x="609600" y="3124200"/>
            <a:ext cx="3522928" cy="3600450"/>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9756558"/>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Enabling Business Activity Monitoring (Developer)</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94</a:t>
            </a:fld>
            <a:endParaRPr lang="pt-PT" dirty="0"/>
          </a:p>
        </p:txBody>
      </p:sp>
      <p:sp>
        <p:nvSpPr>
          <p:cNvPr id="7" name="AutoShape 6"/>
          <p:cNvSpPr>
            <a:spLocks noChangeArrowheads="1"/>
          </p:cNvSpPr>
          <p:nvPr/>
        </p:nvSpPr>
        <p:spPr bwMode="auto">
          <a:xfrm>
            <a:off x="439647" y="1447800"/>
            <a:ext cx="7180353" cy="1346117"/>
          </a:xfrm>
          <a:prstGeom prst="roundRect">
            <a:avLst>
              <a:gd name="adj" fmla="val 8205"/>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a:t>Tracking Profile:</a:t>
            </a:r>
          </a:p>
        </p:txBody>
      </p:sp>
      <p:sp>
        <p:nvSpPr>
          <p:cNvPr id="8" name="AutoShape 7"/>
          <p:cNvSpPr>
            <a:spLocks noChangeArrowheads="1"/>
          </p:cNvSpPr>
          <p:nvPr/>
        </p:nvSpPr>
        <p:spPr bwMode="auto">
          <a:xfrm>
            <a:off x="668247" y="1826859"/>
            <a:ext cx="6723153" cy="840141"/>
          </a:xfrm>
          <a:prstGeom prst="roundRect">
            <a:avLst>
              <a:gd name="adj" fmla="val 10163"/>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tIns="137160" bIns="137160" anchor="ctr">
            <a:spAutoFit/>
          </a:bodyPr>
          <a:lstStyle/>
          <a:p>
            <a:pPr marL="231775" indent="-231775" algn="l">
              <a:lnSpc>
                <a:spcPct val="90000"/>
              </a:lnSpc>
              <a:spcBef>
                <a:spcPct val="30000"/>
              </a:spcBef>
              <a:buClr>
                <a:srgbClr val="8DACD0"/>
              </a:buClr>
              <a:buSzPct val="80000"/>
              <a:buFont typeface="Wingdings" pitchFamily="2" charset="2"/>
              <a:buBlip>
                <a:blip r:embed="rId3"/>
              </a:buBlip>
            </a:pPr>
            <a:r>
              <a:rPr lang="en-US" sz="1600" dirty="0"/>
              <a:t>Has characteristics that define a business-related process</a:t>
            </a:r>
          </a:p>
          <a:p>
            <a:pPr marL="231775" indent="-231775" algn="l">
              <a:lnSpc>
                <a:spcPct val="90000"/>
              </a:lnSpc>
              <a:spcBef>
                <a:spcPct val="30000"/>
              </a:spcBef>
              <a:buClr>
                <a:srgbClr val="8DACD0"/>
              </a:buClr>
              <a:buSzPct val="80000"/>
              <a:buFont typeface="Wingdings" pitchFamily="2" charset="2"/>
              <a:buBlip>
                <a:blip r:embed="rId3"/>
              </a:buBlip>
            </a:pPr>
            <a:r>
              <a:rPr lang="en-US" sz="1600" dirty="0"/>
              <a:t>Contains a mapping between an orchestration and activity definition</a:t>
            </a:r>
          </a:p>
        </p:txBody>
      </p:sp>
      <p:sp>
        <p:nvSpPr>
          <p:cNvPr id="9" name="AutoShape 8"/>
          <p:cNvSpPr>
            <a:spLocks noChangeArrowheads="1"/>
          </p:cNvSpPr>
          <p:nvPr/>
        </p:nvSpPr>
        <p:spPr bwMode="auto">
          <a:xfrm>
            <a:off x="439647" y="3041650"/>
            <a:ext cx="3769735" cy="3435350"/>
          </a:xfrm>
          <a:prstGeom prst="roundRect">
            <a:avLst>
              <a:gd name="adj" fmla="val 3697"/>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pPr>
            <a:r>
              <a:rPr lang="en-US" b="1" dirty="0"/>
              <a:t>Use Tracking Profile Editor to:</a:t>
            </a:r>
          </a:p>
        </p:txBody>
      </p:sp>
      <p:sp>
        <p:nvSpPr>
          <p:cNvPr id="10" name="AutoShape 9"/>
          <p:cNvSpPr>
            <a:spLocks noChangeArrowheads="1"/>
          </p:cNvSpPr>
          <p:nvPr/>
        </p:nvSpPr>
        <p:spPr bwMode="auto">
          <a:xfrm>
            <a:off x="668247" y="3475883"/>
            <a:ext cx="3312535" cy="2563713"/>
          </a:xfrm>
          <a:prstGeom prst="roundRect">
            <a:avLst>
              <a:gd name="adj" fmla="val 3218"/>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wrap="square"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3"/>
              </a:buBlip>
            </a:pPr>
            <a:r>
              <a:rPr lang="en-US" sz="1600" dirty="0"/>
              <a:t>Create and modify</a:t>
            </a:r>
            <a:br>
              <a:rPr lang="en-US" sz="1600" dirty="0"/>
            </a:br>
            <a:r>
              <a:rPr lang="en-US" sz="1600" dirty="0"/>
              <a:t>tracking profiles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Select orchestration shapes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Select schema elements</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Link multiple activities together</a:t>
            </a:r>
          </a:p>
          <a:p>
            <a:pPr marL="231775" indent="-231775" algn="l">
              <a:lnSpc>
                <a:spcPct val="90000"/>
              </a:lnSpc>
              <a:spcBef>
                <a:spcPct val="40000"/>
              </a:spcBef>
              <a:buClr>
                <a:srgbClr val="8DACD0"/>
              </a:buClr>
              <a:buSzPct val="80000"/>
              <a:buFont typeface="Wingdings" pitchFamily="2" charset="2"/>
              <a:buBlip>
                <a:blip r:embed="rId3"/>
              </a:buBlip>
            </a:pPr>
            <a:r>
              <a:rPr lang="en-US" sz="1600" dirty="0"/>
              <a:t>Modify existing tracking profiles as long as the activity has not changed</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970" y="2928054"/>
            <a:ext cx="4419600" cy="3853746"/>
          </a:xfrm>
          <a:prstGeom prst="rect">
            <a:avLst/>
          </a:prstGeom>
          <a:noFill/>
          <a:ln w="9525">
            <a:solidFill>
              <a:schemeClr val="bg1">
                <a:lumMod val="50000"/>
              </a:schemeClr>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033778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BAM Portal?</a:t>
            </a:r>
            <a:endParaRPr lang="pt-PT" dirty="0"/>
          </a:p>
        </p:txBody>
      </p:sp>
      <p:sp>
        <p:nvSpPr>
          <p:cNvPr id="4" name="Footer Placeholder 3"/>
          <p:cNvSpPr>
            <a:spLocks noGrp="1"/>
          </p:cNvSpPr>
          <p:nvPr>
            <p:ph type="ftr" sz="quarter" idx="13"/>
          </p:nvPr>
        </p:nvSpPr>
        <p:spPr/>
        <p:txBody>
          <a:bodyPr/>
          <a:lstStyle/>
          <a:p>
            <a:r>
              <a:rPr lang="pt-PT" noProof="0" smtClean="0"/>
              <a:t>www.devscope.net</a:t>
            </a:r>
            <a:endParaRPr lang="pt-PT" noProof="0" dirty="0"/>
          </a:p>
        </p:txBody>
      </p:sp>
      <p:sp>
        <p:nvSpPr>
          <p:cNvPr id="5" name="Slide Number Placeholder 4"/>
          <p:cNvSpPr>
            <a:spLocks noGrp="1"/>
          </p:cNvSpPr>
          <p:nvPr>
            <p:ph type="sldNum" sz="quarter" idx="14"/>
          </p:nvPr>
        </p:nvSpPr>
        <p:spPr/>
        <p:txBody>
          <a:bodyPr/>
          <a:lstStyle/>
          <a:p>
            <a:fld id="{406BA5C3-4A3D-4FA7-8EA0-AB15012EA744}" type="slidenum">
              <a:rPr lang="pt-PT" smtClean="0"/>
              <a:pPr/>
              <a:t>95</a:t>
            </a:fld>
            <a:endParaRPr lang="pt-PT"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153" y="1446150"/>
            <a:ext cx="7413248" cy="410064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4"/>
          <p:cNvSpPr>
            <a:spLocks noChangeArrowheads="1"/>
          </p:cNvSpPr>
          <p:nvPr/>
        </p:nvSpPr>
        <p:spPr bwMode="auto">
          <a:xfrm>
            <a:off x="2362200" y="4346628"/>
            <a:ext cx="4054082" cy="149172"/>
          </a:xfrm>
          <a:prstGeom prst="rect">
            <a:avLst/>
          </a:prstGeom>
          <a:noFill/>
          <a:ln w="19050" algn="ctr">
            <a:solidFill>
              <a:srgbClr val="CC3300"/>
            </a:solidFill>
            <a:miter lim="800000"/>
            <a:headEnd/>
            <a:tailEnd/>
          </a:ln>
          <a:effectLst/>
        </p:spPr>
        <p:txBody>
          <a:bodyPr wrap="none" anchor="ctr"/>
          <a:lstStyle/>
          <a:p>
            <a:endParaRPr lang="en-US"/>
          </a:p>
        </p:txBody>
      </p:sp>
      <p:sp>
        <p:nvSpPr>
          <p:cNvPr id="9" name="Freeform 7"/>
          <p:cNvSpPr>
            <a:spLocks/>
          </p:cNvSpPr>
          <p:nvPr/>
        </p:nvSpPr>
        <p:spPr bwMode="auto">
          <a:xfrm rot="10628890" flipH="1">
            <a:off x="3853734" y="4438936"/>
            <a:ext cx="786114" cy="355300"/>
          </a:xfrm>
          <a:custGeom>
            <a:avLst/>
            <a:gdLst/>
            <a:ahLst/>
            <a:cxnLst>
              <a:cxn ang="0">
                <a:pos x="583" y="164"/>
              </a:cxn>
              <a:cxn ang="0">
                <a:pos x="577" y="203"/>
              </a:cxn>
              <a:cxn ang="0">
                <a:pos x="577" y="0"/>
              </a:cxn>
              <a:cxn ang="0">
                <a:pos x="583" y="37"/>
              </a:cxn>
              <a:cxn ang="0">
                <a:pos x="564" y="56"/>
              </a:cxn>
              <a:cxn ang="0">
                <a:pos x="503" y="63"/>
              </a:cxn>
              <a:cxn ang="0">
                <a:pos x="417" y="79"/>
              </a:cxn>
              <a:cxn ang="0">
                <a:pos x="368" y="92"/>
              </a:cxn>
              <a:cxn ang="0">
                <a:pos x="317" y="108"/>
              </a:cxn>
              <a:cxn ang="0">
                <a:pos x="265" y="128"/>
              </a:cxn>
              <a:cxn ang="0">
                <a:pos x="213" y="151"/>
              </a:cxn>
              <a:cxn ang="0">
                <a:pos x="164" y="179"/>
              </a:cxn>
              <a:cxn ang="0">
                <a:pos x="119" y="212"/>
              </a:cxn>
              <a:cxn ang="0">
                <a:pos x="97" y="231"/>
              </a:cxn>
              <a:cxn ang="0">
                <a:pos x="78" y="251"/>
              </a:cxn>
              <a:cxn ang="0">
                <a:pos x="59" y="272"/>
              </a:cxn>
              <a:cxn ang="0">
                <a:pos x="43" y="295"/>
              </a:cxn>
              <a:cxn ang="0">
                <a:pos x="29" y="318"/>
              </a:cxn>
              <a:cxn ang="0">
                <a:pos x="17" y="344"/>
              </a:cxn>
              <a:cxn ang="0">
                <a:pos x="7" y="372"/>
              </a:cxn>
              <a:cxn ang="0">
                <a:pos x="0" y="401"/>
              </a:cxn>
              <a:cxn ang="0">
                <a:pos x="15" y="374"/>
              </a:cxn>
              <a:cxn ang="0">
                <a:pos x="29" y="350"/>
              </a:cxn>
              <a:cxn ang="0">
                <a:pos x="64" y="306"/>
              </a:cxn>
              <a:cxn ang="0">
                <a:pos x="83" y="287"/>
              </a:cxn>
              <a:cxn ang="0">
                <a:pos x="104" y="269"/>
              </a:cxn>
              <a:cxn ang="0">
                <a:pos x="125" y="253"/>
              </a:cxn>
              <a:cxn ang="0">
                <a:pos x="148" y="238"/>
              </a:cxn>
              <a:cxn ang="0">
                <a:pos x="194" y="214"/>
              </a:cxn>
              <a:cxn ang="0">
                <a:pos x="244" y="193"/>
              </a:cxn>
              <a:cxn ang="0">
                <a:pos x="293" y="177"/>
              </a:cxn>
              <a:cxn ang="0">
                <a:pos x="342" y="166"/>
              </a:cxn>
              <a:cxn ang="0">
                <a:pos x="390" y="157"/>
              </a:cxn>
              <a:cxn ang="0">
                <a:pos x="477" y="150"/>
              </a:cxn>
              <a:cxn ang="0">
                <a:pos x="542" y="148"/>
              </a:cxn>
              <a:cxn ang="0">
                <a:pos x="586" y="150"/>
              </a:cxn>
            </a:cxnLst>
            <a:rect l="0" t="0" r="r" b="b"/>
            <a:pathLst>
              <a:path w="826" h="401">
                <a:moveTo>
                  <a:pt x="586" y="150"/>
                </a:moveTo>
                <a:lnTo>
                  <a:pt x="583" y="164"/>
                </a:lnTo>
                <a:lnTo>
                  <a:pt x="580" y="182"/>
                </a:lnTo>
                <a:lnTo>
                  <a:pt x="577" y="203"/>
                </a:lnTo>
                <a:lnTo>
                  <a:pt x="826" y="98"/>
                </a:lnTo>
                <a:lnTo>
                  <a:pt x="577" y="0"/>
                </a:lnTo>
                <a:lnTo>
                  <a:pt x="580" y="19"/>
                </a:lnTo>
                <a:lnTo>
                  <a:pt x="583" y="37"/>
                </a:lnTo>
                <a:lnTo>
                  <a:pt x="586" y="53"/>
                </a:lnTo>
                <a:lnTo>
                  <a:pt x="564" y="56"/>
                </a:lnTo>
                <a:lnTo>
                  <a:pt x="538" y="58"/>
                </a:lnTo>
                <a:lnTo>
                  <a:pt x="503" y="63"/>
                </a:lnTo>
                <a:lnTo>
                  <a:pt x="462" y="70"/>
                </a:lnTo>
                <a:lnTo>
                  <a:pt x="417" y="79"/>
                </a:lnTo>
                <a:lnTo>
                  <a:pt x="393" y="85"/>
                </a:lnTo>
                <a:lnTo>
                  <a:pt x="368" y="92"/>
                </a:lnTo>
                <a:lnTo>
                  <a:pt x="342" y="99"/>
                </a:lnTo>
                <a:lnTo>
                  <a:pt x="317" y="108"/>
                </a:lnTo>
                <a:lnTo>
                  <a:pt x="291" y="116"/>
                </a:lnTo>
                <a:lnTo>
                  <a:pt x="265" y="128"/>
                </a:lnTo>
                <a:lnTo>
                  <a:pt x="239" y="138"/>
                </a:lnTo>
                <a:lnTo>
                  <a:pt x="213" y="151"/>
                </a:lnTo>
                <a:lnTo>
                  <a:pt x="188" y="164"/>
                </a:lnTo>
                <a:lnTo>
                  <a:pt x="164" y="179"/>
                </a:lnTo>
                <a:lnTo>
                  <a:pt x="141" y="195"/>
                </a:lnTo>
                <a:lnTo>
                  <a:pt x="119" y="212"/>
                </a:lnTo>
                <a:lnTo>
                  <a:pt x="107" y="221"/>
                </a:lnTo>
                <a:lnTo>
                  <a:pt x="97" y="231"/>
                </a:lnTo>
                <a:lnTo>
                  <a:pt x="87" y="241"/>
                </a:lnTo>
                <a:lnTo>
                  <a:pt x="78" y="251"/>
                </a:lnTo>
                <a:lnTo>
                  <a:pt x="68" y="261"/>
                </a:lnTo>
                <a:lnTo>
                  <a:pt x="59" y="272"/>
                </a:lnTo>
                <a:lnTo>
                  <a:pt x="52" y="283"/>
                </a:lnTo>
                <a:lnTo>
                  <a:pt x="43" y="295"/>
                </a:lnTo>
                <a:lnTo>
                  <a:pt x="36" y="306"/>
                </a:lnTo>
                <a:lnTo>
                  <a:pt x="29" y="318"/>
                </a:lnTo>
                <a:lnTo>
                  <a:pt x="23" y="331"/>
                </a:lnTo>
                <a:lnTo>
                  <a:pt x="17" y="344"/>
                </a:lnTo>
                <a:lnTo>
                  <a:pt x="13" y="357"/>
                </a:lnTo>
                <a:lnTo>
                  <a:pt x="7" y="372"/>
                </a:lnTo>
                <a:lnTo>
                  <a:pt x="4" y="386"/>
                </a:lnTo>
                <a:lnTo>
                  <a:pt x="0" y="401"/>
                </a:lnTo>
                <a:lnTo>
                  <a:pt x="7" y="387"/>
                </a:lnTo>
                <a:lnTo>
                  <a:pt x="15" y="374"/>
                </a:lnTo>
                <a:lnTo>
                  <a:pt x="22" y="361"/>
                </a:lnTo>
                <a:lnTo>
                  <a:pt x="29" y="350"/>
                </a:lnTo>
                <a:lnTo>
                  <a:pt x="45" y="327"/>
                </a:lnTo>
                <a:lnTo>
                  <a:pt x="64" y="306"/>
                </a:lnTo>
                <a:lnTo>
                  <a:pt x="74" y="296"/>
                </a:lnTo>
                <a:lnTo>
                  <a:pt x="83" y="287"/>
                </a:lnTo>
                <a:lnTo>
                  <a:pt x="93" y="277"/>
                </a:lnTo>
                <a:lnTo>
                  <a:pt x="104" y="269"/>
                </a:lnTo>
                <a:lnTo>
                  <a:pt x="115" y="261"/>
                </a:lnTo>
                <a:lnTo>
                  <a:pt x="125" y="253"/>
                </a:lnTo>
                <a:lnTo>
                  <a:pt x="136" y="245"/>
                </a:lnTo>
                <a:lnTo>
                  <a:pt x="148" y="238"/>
                </a:lnTo>
                <a:lnTo>
                  <a:pt x="171" y="225"/>
                </a:lnTo>
                <a:lnTo>
                  <a:pt x="194" y="214"/>
                </a:lnTo>
                <a:lnTo>
                  <a:pt x="219" y="202"/>
                </a:lnTo>
                <a:lnTo>
                  <a:pt x="244" y="193"/>
                </a:lnTo>
                <a:lnTo>
                  <a:pt x="268" y="185"/>
                </a:lnTo>
                <a:lnTo>
                  <a:pt x="293" y="177"/>
                </a:lnTo>
                <a:lnTo>
                  <a:pt x="317" y="172"/>
                </a:lnTo>
                <a:lnTo>
                  <a:pt x="342" y="166"/>
                </a:lnTo>
                <a:lnTo>
                  <a:pt x="367" y="161"/>
                </a:lnTo>
                <a:lnTo>
                  <a:pt x="390" y="157"/>
                </a:lnTo>
                <a:lnTo>
                  <a:pt x="435" y="153"/>
                </a:lnTo>
                <a:lnTo>
                  <a:pt x="477" y="150"/>
                </a:lnTo>
                <a:lnTo>
                  <a:pt x="513" y="148"/>
                </a:lnTo>
                <a:lnTo>
                  <a:pt x="542" y="148"/>
                </a:lnTo>
                <a:lnTo>
                  <a:pt x="565" y="148"/>
                </a:lnTo>
                <a:lnTo>
                  <a:pt x="586" y="150"/>
                </a:lnTo>
                <a:close/>
              </a:path>
            </a:pathLst>
          </a:custGeom>
          <a:solidFill>
            <a:srgbClr val="FF0000"/>
          </a:solidFill>
          <a:ln w="9525">
            <a:noFill/>
            <a:round/>
            <a:headEnd/>
            <a:tailEnd/>
          </a:ln>
        </p:spPr>
        <p:txBody>
          <a:bodyPr/>
          <a:lstStyle/>
          <a:p>
            <a:endParaRPr lang="en-US"/>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26" y="4486604"/>
            <a:ext cx="4097674" cy="2336546"/>
          </a:xfrm>
          <a:prstGeom prst="rect">
            <a:avLst/>
          </a:prstGeom>
          <a:noFill/>
          <a:ln w="38100">
            <a:solidFill>
              <a:srgbClr val="C00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70263173"/>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Message Routing</a:t>
            </a:r>
          </a:p>
        </p:txBody>
      </p:sp>
      <p:sp>
        <p:nvSpPr>
          <p:cNvPr id="11" name="Subtitle 10"/>
          <p:cNvSpPr>
            <a:spLocks noGrp="1"/>
          </p:cNvSpPr>
          <p:nvPr>
            <p:ph type="subTitle" idx="1"/>
          </p:nvPr>
        </p:nvSpPr>
        <p:spPr/>
        <p:txBody>
          <a:bodyPr/>
          <a:lstStyle/>
          <a:p>
            <a:endParaRPr lang="pt-PT" dirty="0"/>
          </a:p>
        </p:txBody>
      </p:sp>
      <p:sp>
        <p:nvSpPr>
          <p:cNvPr id="5" name="Footer Placeholder 4"/>
          <p:cNvSpPr>
            <a:spLocks noGrp="1"/>
          </p:cNvSpPr>
          <p:nvPr>
            <p:ph type="ftr" sz="quarter" idx="13"/>
          </p:nvPr>
        </p:nvSpPr>
        <p:spPr/>
        <p:txBody>
          <a:bodyPr/>
          <a:lstStyle/>
          <a:p>
            <a:r>
              <a:rPr lang="pt-PT" noProof="0" dirty="0" smtClean="0"/>
              <a:t>www.devscope.net</a:t>
            </a:r>
            <a:endParaRPr lang="pt-PT" noProof="0" dirty="0"/>
          </a:p>
        </p:txBody>
      </p:sp>
      <p:sp>
        <p:nvSpPr>
          <p:cNvPr id="6" name="Slide Number Placeholder 5"/>
          <p:cNvSpPr>
            <a:spLocks noGrp="1"/>
          </p:cNvSpPr>
          <p:nvPr>
            <p:ph type="sldNum" sz="quarter" idx="14"/>
          </p:nvPr>
        </p:nvSpPr>
        <p:spPr/>
        <p:txBody>
          <a:bodyPr/>
          <a:lstStyle/>
          <a:p>
            <a:fld id="{406BA5C3-4A3D-4FA7-8EA0-AB15012EA744}" type="slidenum">
              <a:rPr lang="pt-PT" smtClean="0"/>
              <a:pPr/>
              <a:t>96</a:t>
            </a:fld>
            <a:endParaRPr lang="pt-PT" dirty="0"/>
          </a:p>
        </p:txBody>
      </p:sp>
    </p:spTree>
    <p:extLst>
      <p:ext uri="{BB962C8B-B14F-4D97-AF65-F5344CB8AC3E}">
        <p14:creationId xmlns:p14="http://schemas.microsoft.com/office/powerpoint/2010/main" val="208002854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7"/>
          <p:cNvSpPr>
            <a:spLocks noGrp="1" noChangeArrowheads="1"/>
          </p:cNvSpPr>
          <p:nvPr>
            <p:ph type="title"/>
          </p:nvPr>
        </p:nvSpPr>
        <p:spPr/>
        <p:txBody>
          <a:bodyPr/>
          <a:lstStyle/>
          <a:p>
            <a:r>
              <a:rPr lang="en-US" dirty="0" smtClean="0"/>
              <a:t>The Publish and Subscribe Architecture </a:t>
            </a:r>
          </a:p>
        </p:txBody>
      </p:sp>
      <p:sp>
        <p:nvSpPr>
          <p:cNvPr id="16" name="Footer Placeholder 15"/>
          <p:cNvSpPr>
            <a:spLocks noGrp="1"/>
          </p:cNvSpPr>
          <p:nvPr>
            <p:ph type="ftr" sz="quarter" idx="13"/>
          </p:nvPr>
        </p:nvSpPr>
        <p:spPr/>
        <p:txBody>
          <a:bodyPr/>
          <a:lstStyle/>
          <a:p>
            <a:r>
              <a:rPr lang="pt-PT" noProof="0" smtClean="0"/>
              <a:t>www.devscope.net</a:t>
            </a:r>
            <a:endParaRPr lang="pt-PT" noProof="0" dirty="0"/>
          </a:p>
        </p:txBody>
      </p:sp>
      <p:sp>
        <p:nvSpPr>
          <p:cNvPr id="17" name="Slide Number Placeholder 16"/>
          <p:cNvSpPr>
            <a:spLocks noGrp="1"/>
          </p:cNvSpPr>
          <p:nvPr>
            <p:ph type="sldNum" sz="quarter" idx="14"/>
          </p:nvPr>
        </p:nvSpPr>
        <p:spPr/>
        <p:txBody>
          <a:bodyPr/>
          <a:lstStyle/>
          <a:p>
            <a:fld id="{406BA5C3-4A3D-4FA7-8EA0-AB15012EA744}" type="slidenum">
              <a:rPr lang="pt-PT" smtClean="0"/>
              <a:pPr/>
              <a:t>97</a:t>
            </a:fld>
            <a:endParaRPr lang="pt-PT" dirty="0"/>
          </a:p>
        </p:txBody>
      </p:sp>
      <p:sp>
        <p:nvSpPr>
          <p:cNvPr id="55" name="AutoShape 4"/>
          <p:cNvSpPr>
            <a:spLocks noChangeArrowheads="1"/>
          </p:cNvSpPr>
          <p:nvPr/>
        </p:nvSpPr>
        <p:spPr bwMode="auto">
          <a:xfrm>
            <a:off x="2165045" y="2205038"/>
            <a:ext cx="1457325" cy="2125662"/>
          </a:xfrm>
          <a:prstGeom prst="roundRect">
            <a:avLst>
              <a:gd name="adj" fmla="val 2931"/>
            </a:avLst>
          </a:prstGeom>
          <a:solidFill>
            <a:srgbClr val="EAEAEA"/>
          </a:solidFill>
          <a:ln w="9525" algn="ctr">
            <a:solidFill>
              <a:srgbClr val="808080"/>
            </a:solidFill>
            <a:prstDash val="sysDot"/>
            <a:round/>
            <a:headEnd/>
            <a:tailEnd/>
          </a:ln>
        </p:spPr>
        <p:txBody>
          <a:bodyPr/>
          <a:lstStyle/>
          <a:p>
            <a:pPr algn="ctr">
              <a:lnSpc>
                <a:spcPct val="90000"/>
              </a:lnSpc>
              <a:spcBef>
                <a:spcPct val="40000"/>
              </a:spcBef>
            </a:pPr>
            <a:r>
              <a:rPr lang="en-US" sz="1600" b="1" dirty="0"/>
              <a:t>Receive Location</a:t>
            </a:r>
          </a:p>
        </p:txBody>
      </p:sp>
      <p:grpSp>
        <p:nvGrpSpPr>
          <p:cNvPr id="56" name="Group 55"/>
          <p:cNvGrpSpPr/>
          <p:nvPr/>
        </p:nvGrpSpPr>
        <p:grpSpPr>
          <a:xfrm>
            <a:off x="76200" y="2078155"/>
            <a:ext cx="1920250" cy="1280017"/>
            <a:chOff x="117020" y="2405180"/>
            <a:chExt cx="1920250" cy="1280017"/>
          </a:xfrm>
        </p:grpSpPr>
        <p:sp>
          <p:nvSpPr>
            <p:cNvPr id="57" name="AutoShape 5"/>
            <p:cNvSpPr>
              <a:spLocks noChangeArrowheads="1"/>
            </p:cNvSpPr>
            <p:nvPr/>
          </p:nvSpPr>
          <p:spPr bwMode="auto">
            <a:xfrm>
              <a:off x="234495" y="2405180"/>
              <a:ext cx="1802775" cy="1280017"/>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wrap="square" lIns="274320" anchor="ctr">
              <a:spAutoFit/>
            </a:bodyPr>
            <a:lstStyle/>
            <a:p>
              <a:pPr algn="l">
                <a:lnSpc>
                  <a:spcPct val="90000"/>
                </a:lnSpc>
                <a:spcBef>
                  <a:spcPct val="40000"/>
                </a:spcBef>
                <a:buClr>
                  <a:srgbClr val="8DACD0"/>
                </a:buClr>
                <a:buSzPct val="70000"/>
                <a:buFont typeface="Wingdings" pitchFamily="2" charset="2"/>
                <a:buNone/>
                <a:defRPr/>
              </a:pPr>
              <a:r>
                <a:rPr lang="en-US" sz="1400" dirty="0"/>
                <a:t>Messages received, processed, and published to the </a:t>
              </a:r>
              <a:r>
                <a:rPr lang="en-US" sz="1400" dirty="0" err="1"/>
                <a:t>MessageBox</a:t>
              </a:r>
              <a:r>
                <a:rPr lang="en-US" sz="1400" dirty="0"/>
                <a:t> database</a:t>
              </a:r>
            </a:p>
          </p:txBody>
        </p:sp>
        <p:sp>
          <p:nvSpPr>
            <p:cNvPr id="58" name="AutoShape 6"/>
            <p:cNvSpPr>
              <a:spLocks noChangeArrowheads="1"/>
            </p:cNvSpPr>
            <p:nvPr/>
          </p:nvSpPr>
          <p:spPr bwMode="auto">
            <a:xfrm>
              <a:off x="117020" y="2855483"/>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dirty="0">
                  <a:solidFill>
                    <a:srgbClr val="990033"/>
                  </a:solidFill>
                </a:rPr>
                <a:t>2</a:t>
              </a:r>
            </a:p>
          </p:txBody>
        </p:sp>
      </p:grpSp>
      <p:grpSp>
        <p:nvGrpSpPr>
          <p:cNvPr id="59" name="Group 58"/>
          <p:cNvGrpSpPr/>
          <p:nvPr/>
        </p:nvGrpSpPr>
        <p:grpSpPr>
          <a:xfrm>
            <a:off x="3993510" y="1509898"/>
            <a:ext cx="2847975" cy="884718"/>
            <a:chOff x="4773613" y="4863066"/>
            <a:chExt cx="2847975" cy="884718"/>
          </a:xfrm>
        </p:grpSpPr>
        <p:sp>
          <p:nvSpPr>
            <p:cNvPr id="60" name="AutoShape 9"/>
            <p:cNvSpPr>
              <a:spLocks noChangeArrowheads="1"/>
            </p:cNvSpPr>
            <p:nvPr/>
          </p:nvSpPr>
          <p:spPr bwMode="auto">
            <a:xfrm>
              <a:off x="4903788" y="4863066"/>
              <a:ext cx="2717800" cy="884718"/>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4320" anchor="ctr">
              <a:spAutoFit/>
            </a:bodyPr>
            <a:lstStyle/>
            <a:p>
              <a:pPr algn="l">
                <a:lnSpc>
                  <a:spcPct val="90000"/>
                </a:lnSpc>
                <a:spcBef>
                  <a:spcPct val="40000"/>
                </a:spcBef>
                <a:buClr>
                  <a:srgbClr val="8DACD0"/>
                </a:buClr>
                <a:buSzPct val="70000"/>
                <a:buFont typeface="Wingdings" pitchFamily="2" charset="2"/>
                <a:buNone/>
                <a:defRPr/>
              </a:pPr>
              <a:r>
                <a:rPr lang="en-US" sz="1400" dirty="0"/>
                <a:t>A filter expression defines properties of messages in which each subscriber is interested.</a:t>
              </a:r>
            </a:p>
          </p:txBody>
        </p:sp>
        <p:sp>
          <p:nvSpPr>
            <p:cNvPr id="61" name="AutoShape 10"/>
            <p:cNvSpPr>
              <a:spLocks noChangeArrowheads="1"/>
            </p:cNvSpPr>
            <p:nvPr/>
          </p:nvSpPr>
          <p:spPr bwMode="auto">
            <a:xfrm>
              <a:off x="4773613" y="5114925"/>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dirty="0">
                  <a:solidFill>
                    <a:srgbClr val="990033"/>
                  </a:solidFill>
                </a:rPr>
                <a:t>1</a:t>
              </a:r>
            </a:p>
          </p:txBody>
        </p:sp>
      </p:grpSp>
      <p:grpSp>
        <p:nvGrpSpPr>
          <p:cNvPr id="62" name="Group 61"/>
          <p:cNvGrpSpPr/>
          <p:nvPr/>
        </p:nvGrpSpPr>
        <p:grpSpPr>
          <a:xfrm>
            <a:off x="1333195" y="4783850"/>
            <a:ext cx="2947988" cy="1006475"/>
            <a:chOff x="1374015" y="5110875"/>
            <a:chExt cx="2947988" cy="1006475"/>
          </a:xfrm>
        </p:grpSpPr>
        <p:sp>
          <p:nvSpPr>
            <p:cNvPr id="63" name="AutoShape 11"/>
            <p:cNvSpPr>
              <a:spLocks noChangeArrowheads="1"/>
            </p:cNvSpPr>
            <p:nvPr/>
          </p:nvSpPr>
          <p:spPr bwMode="auto">
            <a:xfrm>
              <a:off x="1491490" y="5110875"/>
              <a:ext cx="2830513" cy="1006475"/>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4320" anchor="ctr">
              <a:spAutoFit/>
            </a:bodyPr>
            <a:lstStyle/>
            <a:p>
              <a:pPr algn="l">
                <a:lnSpc>
                  <a:spcPct val="90000"/>
                </a:lnSpc>
                <a:spcBef>
                  <a:spcPct val="40000"/>
                </a:spcBef>
                <a:buClr>
                  <a:srgbClr val="8DACD0"/>
                </a:buClr>
                <a:buSzPct val="70000"/>
                <a:buFont typeface="Wingdings" pitchFamily="2" charset="2"/>
                <a:buNone/>
                <a:defRPr/>
              </a:pPr>
              <a:r>
                <a:rPr lang="en-US" sz="1600" dirty="0"/>
                <a:t>Message properties are evaluated to determine which subscribers require a copy of the message</a:t>
              </a:r>
            </a:p>
          </p:txBody>
        </p:sp>
        <p:sp>
          <p:nvSpPr>
            <p:cNvPr id="64" name="AutoShape 12"/>
            <p:cNvSpPr>
              <a:spLocks noChangeArrowheads="1"/>
            </p:cNvSpPr>
            <p:nvPr/>
          </p:nvSpPr>
          <p:spPr bwMode="auto">
            <a:xfrm>
              <a:off x="1374015" y="5423612"/>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dirty="0">
                  <a:solidFill>
                    <a:srgbClr val="990033"/>
                  </a:solidFill>
                </a:rPr>
                <a:t>3</a:t>
              </a:r>
            </a:p>
          </p:txBody>
        </p:sp>
      </p:grpSp>
      <p:grpSp>
        <p:nvGrpSpPr>
          <p:cNvPr id="65" name="Group 64"/>
          <p:cNvGrpSpPr/>
          <p:nvPr/>
        </p:nvGrpSpPr>
        <p:grpSpPr>
          <a:xfrm>
            <a:off x="1703083" y="1295400"/>
            <a:ext cx="1416050" cy="908050"/>
            <a:chOff x="1743903" y="1622425"/>
            <a:chExt cx="1416050" cy="908050"/>
          </a:xfrm>
        </p:grpSpPr>
        <p:sp>
          <p:nvSpPr>
            <p:cNvPr id="66" name="Text Box 8"/>
            <p:cNvSpPr txBox="1">
              <a:spLocks noChangeArrowheads="1"/>
            </p:cNvSpPr>
            <p:nvPr/>
          </p:nvSpPr>
          <p:spPr bwMode="auto">
            <a:xfrm>
              <a:off x="1743903" y="1660525"/>
              <a:ext cx="1016000" cy="533400"/>
            </a:xfrm>
            <a:prstGeom prst="rect">
              <a:avLst/>
            </a:prstGeom>
            <a:noFill/>
            <a:ln w="9525" algn="ctr">
              <a:noFill/>
              <a:miter lim="800000"/>
              <a:headEnd/>
              <a:tailEnd/>
            </a:ln>
          </p:spPr>
          <p:txBody>
            <a:bodyPr>
              <a:spAutoFit/>
            </a:bodyPr>
            <a:lstStyle/>
            <a:p>
              <a:pPr algn="r">
                <a:lnSpc>
                  <a:spcPct val="90000"/>
                </a:lnSpc>
                <a:spcBef>
                  <a:spcPct val="40000"/>
                </a:spcBef>
              </a:pPr>
              <a:r>
                <a:rPr lang="en-US" sz="1600"/>
                <a:t>XML or Flat File</a:t>
              </a:r>
            </a:p>
          </p:txBody>
        </p:sp>
        <p:sp>
          <p:nvSpPr>
            <p:cNvPr id="67" name="Line 24"/>
            <p:cNvSpPr>
              <a:spLocks noChangeShapeType="1"/>
            </p:cNvSpPr>
            <p:nvPr/>
          </p:nvSpPr>
          <p:spPr bwMode="auto">
            <a:xfrm flipV="1">
              <a:off x="2936115" y="1960563"/>
              <a:ext cx="0" cy="569912"/>
            </a:xfrm>
            <a:prstGeom prst="line">
              <a:avLst/>
            </a:prstGeom>
            <a:noFill/>
            <a:ln w="38100">
              <a:solidFill>
                <a:srgbClr val="CC0000"/>
              </a:solidFill>
              <a:round/>
              <a:headEnd type="triangle" w="med" len="med"/>
              <a:tailEnd/>
            </a:ln>
          </p:spPr>
          <p:txBody>
            <a:bodyPr anchor="ctr"/>
            <a:lstStyle/>
            <a:p>
              <a:endParaRPr lang="en-US"/>
            </a:p>
          </p:txBody>
        </p:sp>
        <p:pic>
          <p:nvPicPr>
            <p:cNvPr id="68" name="Picture 25" descr="Documen_Writing01"/>
            <p:cNvPicPr>
              <a:picLocks noChangeAspect="1" noChangeArrowheads="1"/>
            </p:cNvPicPr>
            <p:nvPr/>
          </p:nvPicPr>
          <p:blipFill>
            <a:blip r:embed="rId3" cstate="print"/>
            <a:srcRect/>
            <a:stretch>
              <a:fillRect/>
            </a:stretch>
          </p:blipFill>
          <p:spPr bwMode="auto">
            <a:xfrm>
              <a:off x="2712278" y="1622425"/>
              <a:ext cx="447675" cy="731838"/>
            </a:xfrm>
            <a:prstGeom prst="rect">
              <a:avLst/>
            </a:prstGeom>
            <a:noFill/>
            <a:ln w="9525">
              <a:noFill/>
              <a:miter lim="800000"/>
              <a:headEnd/>
              <a:tailEnd/>
            </a:ln>
          </p:spPr>
        </p:pic>
      </p:grpSp>
      <p:sp>
        <p:nvSpPr>
          <p:cNvPr id="69" name="Line 26"/>
          <p:cNvSpPr>
            <a:spLocks noChangeShapeType="1"/>
          </p:cNvSpPr>
          <p:nvPr/>
        </p:nvSpPr>
        <p:spPr bwMode="auto">
          <a:xfrm flipV="1">
            <a:off x="2893708" y="3213100"/>
            <a:ext cx="0" cy="455613"/>
          </a:xfrm>
          <a:prstGeom prst="line">
            <a:avLst/>
          </a:prstGeom>
          <a:noFill/>
          <a:ln w="38100">
            <a:solidFill>
              <a:srgbClr val="CC0000"/>
            </a:solidFill>
            <a:round/>
            <a:headEnd type="triangle" w="med" len="med"/>
            <a:tailEnd/>
          </a:ln>
        </p:spPr>
        <p:txBody>
          <a:bodyPr anchor="ctr"/>
          <a:lstStyle/>
          <a:p>
            <a:endParaRPr lang="en-US"/>
          </a:p>
        </p:txBody>
      </p:sp>
      <p:grpSp>
        <p:nvGrpSpPr>
          <p:cNvPr id="70" name="Group 69"/>
          <p:cNvGrpSpPr/>
          <p:nvPr/>
        </p:nvGrpSpPr>
        <p:grpSpPr>
          <a:xfrm>
            <a:off x="6835480" y="3814198"/>
            <a:ext cx="2087562" cy="884718"/>
            <a:chOff x="5157788" y="1800058"/>
            <a:chExt cx="2087562" cy="884718"/>
          </a:xfrm>
        </p:grpSpPr>
        <p:sp>
          <p:nvSpPr>
            <p:cNvPr id="71" name="AutoShape 29"/>
            <p:cNvSpPr>
              <a:spLocks noChangeArrowheads="1"/>
            </p:cNvSpPr>
            <p:nvPr/>
          </p:nvSpPr>
          <p:spPr bwMode="auto">
            <a:xfrm>
              <a:off x="5291138" y="1800058"/>
              <a:ext cx="1954212" cy="884718"/>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4320" anchor="ctr">
              <a:spAutoFit/>
            </a:bodyPr>
            <a:lstStyle/>
            <a:p>
              <a:pPr algn="l">
                <a:lnSpc>
                  <a:spcPct val="90000"/>
                </a:lnSpc>
                <a:spcBef>
                  <a:spcPct val="40000"/>
                </a:spcBef>
                <a:buClr>
                  <a:srgbClr val="8DACD0"/>
                </a:buClr>
                <a:buSzPct val="70000"/>
                <a:buFont typeface="Wingdings" pitchFamily="2" charset="2"/>
                <a:buNone/>
                <a:defRPr/>
              </a:pPr>
              <a:r>
                <a:rPr lang="en-US" sz="1400" dirty="0"/>
                <a:t>A copy of the message is delivered to each subscriber</a:t>
              </a:r>
            </a:p>
          </p:txBody>
        </p:sp>
        <p:sp>
          <p:nvSpPr>
            <p:cNvPr id="72" name="AutoShape 30"/>
            <p:cNvSpPr>
              <a:spLocks noChangeArrowheads="1"/>
            </p:cNvSpPr>
            <p:nvPr/>
          </p:nvSpPr>
          <p:spPr bwMode="auto">
            <a:xfrm>
              <a:off x="5157788" y="2051917"/>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dirty="0">
                  <a:solidFill>
                    <a:srgbClr val="990033"/>
                  </a:solidFill>
                </a:rPr>
                <a:t>4</a:t>
              </a:r>
            </a:p>
          </p:txBody>
        </p:sp>
      </p:grpSp>
      <p:sp>
        <p:nvSpPr>
          <p:cNvPr id="73" name="Line 31"/>
          <p:cNvSpPr>
            <a:spLocks noChangeShapeType="1"/>
          </p:cNvSpPr>
          <p:nvPr/>
        </p:nvSpPr>
        <p:spPr bwMode="auto">
          <a:xfrm>
            <a:off x="5836949" y="4290990"/>
            <a:ext cx="1728226" cy="1305770"/>
          </a:xfrm>
          <a:prstGeom prst="line">
            <a:avLst/>
          </a:prstGeom>
          <a:noFill/>
          <a:ln w="38100">
            <a:solidFill>
              <a:srgbClr val="CC0000"/>
            </a:solidFill>
            <a:round/>
            <a:headEnd/>
            <a:tailEnd type="triangle" w="med" len="med"/>
          </a:ln>
        </p:spPr>
        <p:txBody>
          <a:bodyPr anchor="ctr"/>
          <a:lstStyle/>
          <a:p>
            <a:endParaRPr lang="en-US"/>
          </a:p>
        </p:txBody>
      </p:sp>
      <p:sp>
        <p:nvSpPr>
          <p:cNvPr id="74" name="Line 33"/>
          <p:cNvSpPr>
            <a:spLocks noChangeShapeType="1"/>
          </p:cNvSpPr>
          <p:nvPr/>
        </p:nvSpPr>
        <p:spPr bwMode="auto">
          <a:xfrm rot="3600000" flipH="1" flipV="1">
            <a:off x="6609943" y="1980628"/>
            <a:ext cx="124263" cy="2089072"/>
          </a:xfrm>
          <a:prstGeom prst="line">
            <a:avLst/>
          </a:prstGeom>
          <a:noFill/>
          <a:ln w="38100">
            <a:solidFill>
              <a:srgbClr val="CC0000"/>
            </a:solidFill>
            <a:round/>
            <a:headEnd type="triangle" w="med" len="med"/>
            <a:tailEnd type="none" w="med" len="med"/>
          </a:ln>
        </p:spPr>
        <p:txBody>
          <a:bodyPr anchor="ctr"/>
          <a:lstStyle/>
          <a:p>
            <a:endParaRPr lang="en-US"/>
          </a:p>
        </p:txBody>
      </p:sp>
      <p:sp>
        <p:nvSpPr>
          <p:cNvPr id="75" name="AutoShape 35"/>
          <p:cNvSpPr>
            <a:spLocks noChangeArrowheads="1"/>
          </p:cNvSpPr>
          <p:nvPr/>
        </p:nvSpPr>
        <p:spPr bwMode="auto">
          <a:xfrm>
            <a:off x="2252358" y="2855913"/>
            <a:ext cx="1284287" cy="554037"/>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defRPr/>
            </a:pPr>
            <a:r>
              <a:rPr lang="en-US" sz="1600" dirty="0"/>
              <a:t>Receive</a:t>
            </a:r>
            <a:br>
              <a:rPr lang="en-US" sz="1600" dirty="0"/>
            </a:br>
            <a:r>
              <a:rPr lang="en-US" sz="1600" dirty="0"/>
              <a:t>Adapter</a:t>
            </a:r>
          </a:p>
        </p:txBody>
      </p:sp>
      <p:sp>
        <p:nvSpPr>
          <p:cNvPr id="76" name="AutoShape 36"/>
          <p:cNvSpPr>
            <a:spLocks noChangeArrowheads="1"/>
          </p:cNvSpPr>
          <p:nvPr/>
        </p:nvSpPr>
        <p:spPr bwMode="auto">
          <a:xfrm>
            <a:off x="2252358" y="3671888"/>
            <a:ext cx="1284287" cy="554037"/>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defRPr/>
            </a:pPr>
            <a:r>
              <a:rPr lang="en-US" sz="1600"/>
              <a:t>Receive</a:t>
            </a:r>
            <a:br>
              <a:rPr lang="en-US" sz="1600"/>
            </a:br>
            <a:r>
              <a:rPr lang="en-US" sz="1600"/>
              <a:t>Pipeline</a:t>
            </a:r>
          </a:p>
        </p:txBody>
      </p:sp>
      <p:grpSp>
        <p:nvGrpSpPr>
          <p:cNvPr id="77" name="Group 76"/>
          <p:cNvGrpSpPr/>
          <p:nvPr/>
        </p:nvGrpSpPr>
        <p:grpSpPr>
          <a:xfrm>
            <a:off x="3571055" y="3328988"/>
            <a:ext cx="786328" cy="1009650"/>
            <a:chOff x="3611875" y="3656013"/>
            <a:chExt cx="786328" cy="1009650"/>
          </a:xfrm>
        </p:grpSpPr>
        <p:sp>
          <p:nvSpPr>
            <p:cNvPr id="78" name="Line 3"/>
            <p:cNvSpPr>
              <a:spLocks noChangeShapeType="1"/>
            </p:cNvSpPr>
            <p:nvPr/>
          </p:nvSpPr>
          <p:spPr bwMode="auto">
            <a:xfrm>
              <a:off x="3611875" y="4300538"/>
              <a:ext cx="786328" cy="0"/>
            </a:xfrm>
            <a:prstGeom prst="line">
              <a:avLst/>
            </a:prstGeom>
            <a:noFill/>
            <a:ln w="38100">
              <a:solidFill>
                <a:srgbClr val="CC0000"/>
              </a:solidFill>
              <a:round/>
              <a:headEnd/>
              <a:tailEnd type="triangle" w="med" len="med"/>
            </a:ln>
          </p:spPr>
          <p:txBody>
            <a:bodyPr anchor="ctr"/>
            <a:lstStyle/>
            <a:p>
              <a:endParaRPr lang="en-US"/>
            </a:p>
          </p:txBody>
        </p:sp>
        <p:pic>
          <p:nvPicPr>
            <p:cNvPr id="79" name="Picture 28" descr="Documen_Writing01"/>
            <p:cNvPicPr>
              <a:picLocks noChangeAspect="1" noChangeArrowheads="1"/>
            </p:cNvPicPr>
            <p:nvPr/>
          </p:nvPicPr>
          <p:blipFill>
            <a:blip r:embed="rId3" cstate="print"/>
            <a:srcRect/>
            <a:stretch>
              <a:fillRect/>
            </a:stretch>
          </p:blipFill>
          <p:spPr bwMode="auto">
            <a:xfrm>
              <a:off x="3777490" y="3933825"/>
              <a:ext cx="447675" cy="731838"/>
            </a:xfrm>
            <a:prstGeom prst="rect">
              <a:avLst/>
            </a:prstGeom>
            <a:noFill/>
            <a:ln w="9525">
              <a:noFill/>
              <a:miter lim="800000"/>
              <a:headEnd/>
              <a:tailEnd/>
            </a:ln>
          </p:spPr>
        </p:pic>
        <p:sp>
          <p:nvSpPr>
            <p:cNvPr id="80" name="Text Box 38"/>
            <p:cNvSpPr txBox="1">
              <a:spLocks noChangeArrowheads="1"/>
            </p:cNvSpPr>
            <p:nvPr/>
          </p:nvSpPr>
          <p:spPr bwMode="auto">
            <a:xfrm>
              <a:off x="3699703" y="3656013"/>
              <a:ext cx="682625" cy="312737"/>
            </a:xfrm>
            <a:prstGeom prst="rect">
              <a:avLst/>
            </a:prstGeom>
            <a:noFill/>
            <a:ln w="9525" algn="ctr">
              <a:noFill/>
              <a:miter lim="800000"/>
              <a:headEnd/>
              <a:tailEnd/>
            </a:ln>
          </p:spPr>
          <p:txBody>
            <a:bodyPr>
              <a:spAutoFit/>
            </a:bodyPr>
            <a:lstStyle/>
            <a:p>
              <a:pPr>
                <a:lnSpc>
                  <a:spcPct val="90000"/>
                </a:lnSpc>
                <a:spcBef>
                  <a:spcPct val="40000"/>
                </a:spcBef>
              </a:pPr>
              <a:r>
                <a:rPr lang="en-US" sz="1600" dirty="0"/>
                <a:t>XML</a:t>
              </a:r>
            </a:p>
          </p:txBody>
        </p:sp>
      </p:grpSp>
      <p:sp>
        <p:nvSpPr>
          <p:cNvPr id="81" name="Line 31"/>
          <p:cNvSpPr>
            <a:spLocks noChangeShapeType="1"/>
          </p:cNvSpPr>
          <p:nvPr/>
        </p:nvSpPr>
        <p:spPr bwMode="auto">
          <a:xfrm>
            <a:off x="5721735" y="4444610"/>
            <a:ext cx="1881845" cy="1459390"/>
          </a:xfrm>
          <a:prstGeom prst="line">
            <a:avLst/>
          </a:prstGeom>
          <a:noFill/>
          <a:ln w="38100">
            <a:solidFill>
              <a:srgbClr val="CC0000"/>
            </a:solidFill>
            <a:prstDash val="sysDot"/>
            <a:round/>
            <a:headEnd/>
            <a:tailEnd type="none" w="med" len="med"/>
          </a:ln>
        </p:spPr>
        <p:txBody>
          <a:bodyPr anchor="ctr"/>
          <a:lstStyle/>
          <a:p>
            <a:endParaRPr lang="en-US"/>
          </a:p>
        </p:txBody>
      </p:sp>
      <p:sp>
        <p:nvSpPr>
          <p:cNvPr id="82" name="AutoShape 37"/>
          <p:cNvSpPr>
            <a:spLocks noChangeArrowheads="1"/>
          </p:cNvSpPr>
          <p:nvPr/>
        </p:nvSpPr>
        <p:spPr bwMode="auto">
          <a:xfrm>
            <a:off x="5644925" y="5192103"/>
            <a:ext cx="1250950" cy="320004"/>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defRPr/>
            </a:pPr>
            <a:r>
              <a:rPr lang="en-US" sz="1600" dirty="0"/>
              <a:t>Subscribed</a:t>
            </a:r>
            <a:endParaRPr lang="en-US" dirty="0"/>
          </a:p>
        </p:txBody>
      </p:sp>
      <p:sp>
        <p:nvSpPr>
          <p:cNvPr id="83" name="Line 31"/>
          <p:cNvSpPr>
            <a:spLocks noChangeShapeType="1"/>
          </p:cNvSpPr>
          <p:nvPr/>
        </p:nvSpPr>
        <p:spPr bwMode="auto">
          <a:xfrm flipV="1">
            <a:off x="5737212" y="2756330"/>
            <a:ext cx="1827963" cy="1190555"/>
          </a:xfrm>
          <a:prstGeom prst="line">
            <a:avLst/>
          </a:prstGeom>
          <a:noFill/>
          <a:ln w="38100">
            <a:solidFill>
              <a:srgbClr val="CC0000"/>
            </a:solidFill>
            <a:prstDash val="sysDot"/>
            <a:round/>
            <a:headEnd/>
            <a:tailEnd type="none" w="med" len="med"/>
          </a:ln>
        </p:spPr>
        <p:txBody>
          <a:bodyPr anchor="ctr"/>
          <a:lstStyle/>
          <a:p>
            <a:endParaRPr lang="en-US"/>
          </a:p>
        </p:txBody>
      </p:sp>
      <p:grpSp>
        <p:nvGrpSpPr>
          <p:cNvPr id="84" name="Group 83"/>
          <p:cNvGrpSpPr/>
          <p:nvPr/>
        </p:nvGrpSpPr>
        <p:grpSpPr>
          <a:xfrm>
            <a:off x="7515220" y="1441145"/>
            <a:ext cx="1355725" cy="1622425"/>
            <a:chOff x="7556040" y="1768170"/>
            <a:chExt cx="1355725" cy="1622425"/>
          </a:xfrm>
        </p:grpSpPr>
        <p:sp>
          <p:nvSpPr>
            <p:cNvPr id="85" name="AutoShape 13"/>
            <p:cNvSpPr>
              <a:spLocks noChangeArrowheads="1"/>
            </p:cNvSpPr>
            <p:nvPr/>
          </p:nvSpPr>
          <p:spPr bwMode="auto">
            <a:xfrm>
              <a:off x="7556040" y="1768170"/>
              <a:ext cx="1355725" cy="1622425"/>
            </a:xfrm>
            <a:prstGeom prst="roundRect">
              <a:avLst>
                <a:gd name="adj" fmla="val 2931"/>
              </a:avLst>
            </a:prstGeom>
            <a:solidFill>
              <a:srgbClr val="EAEAEA"/>
            </a:solidFill>
            <a:ln w="9525" algn="ctr">
              <a:solidFill>
                <a:srgbClr val="4D4D4D"/>
              </a:solidFill>
              <a:prstDash val="sysDot"/>
              <a:round/>
              <a:headEnd/>
              <a:tailEnd/>
            </a:ln>
          </p:spPr>
          <p:txBody>
            <a:bodyPr/>
            <a:lstStyle/>
            <a:p>
              <a:pPr algn="ctr">
                <a:lnSpc>
                  <a:spcPct val="90000"/>
                </a:lnSpc>
                <a:spcBef>
                  <a:spcPct val="40000"/>
                </a:spcBef>
              </a:pPr>
              <a:r>
                <a:rPr lang="en-US" sz="1600" b="1" dirty="0"/>
                <a:t>Business Process</a:t>
              </a:r>
            </a:p>
          </p:txBody>
        </p:sp>
        <p:grpSp>
          <p:nvGrpSpPr>
            <p:cNvPr id="86" name="Group 14"/>
            <p:cNvGrpSpPr>
              <a:grpSpLocks/>
            </p:cNvGrpSpPr>
            <p:nvPr/>
          </p:nvGrpSpPr>
          <p:grpSpPr bwMode="auto">
            <a:xfrm>
              <a:off x="7703677" y="2325382"/>
              <a:ext cx="1060450" cy="947738"/>
              <a:chOff x="2958" y="1276"/>
              <a:chExt cx="776" cy="694"/>
            </a:xfrm>
          </p:grpSpPr>
          <p:sp>
            <p:nvSpPr>
              <p:cNvPr id="87" name="Line 15"/>
              <p:cNvSpPr>
                <a:spLocks noChangeShapeType="1"/>
              </p:cNvSpPr>
              <p:nvPr/>
            </p:nvSpPr>
            <p:spPr bwMode="auto">
              <a:xfrm>
                <a:off x="3066" y="1624"/>
                <a:ext cx="0" cy="205"/>
              </a:xfrm>
              <a:prstGeom prst="line">
                <a:avLst/>
              </a:prstGeom>
              <a:noFill/>
              <a:ln w="9525">
                <a:solidFill>
                  <a:srgbClr val="4D4D4D"/>
                </a:solidFill>
                <a:round/>
                <a:headEnd/>
                <a:tailEnd/>
              </a:ln>
            </p:spPr>
            <p:txBody>
              <a:bodyPr wrap="none" anchor="ctr"/>
              <a:lstStyle/>
              <a:p>
                <a:pPr algn="ctr"/>
                <a:endParaRPr lang="en-US" sz="1600"/>
              </a:p>
            </p:txBody>
          </p:sp>
          <p:sp>
            <p:nvSpPr>
              <p:cNvPr id="88" name="Line 16"/>
              <p:cNvSpPr>
                <a:spLocks noChangeShapeType="1"/>
              </p:cNvSpPr>
              <p:nvPr/>
            </p:nvSpPr>
            <p:spPr bwMode="auto">
              <a:xfrm>
                <a:off x="3620" y="1628"/>
                <a:ext cx="1" cy="214"/>
              </a:xfrm>
              <a:prstGeom prst="line">
                <a:avLst/>
              </a:prstGeom>
              <a:noFill/>
              <a:ln w="9525">
                <a:solidFill>
                  <a:srgbClr val="4D4D4D"/>
                </a:solidFill>
                <a:round/>
                <a:headEnd/>
                <a:tailEnd/>
              </a:ln>
            </p:spPr>
            <p:txBody>
              <a:bodyPr wrap="none" anchor="ctr"/>
              <a:lstStyle/>
              <a:p>
                <a:pPr algn="ctr"/>
                <a:endParaRPr lang="en-US" sz="1600"/>
              </a:p>
            </p:txBody>
          </p:sp>
          <p:sp>
            <p:nvSpPr>
              <p:cNvPr id="89" name="Line 17"/>
              <p:cNvSpPr>
                <a:spLocks noChangeShapeType="1"/>
              </p:cNvSpPr>
              <p:nvPr/>
            </p:nvSpPr>
            <p:spPr bwMode="auto">
              <a:xfrm>
                <a:off x="3348" y="1379"/>
                <a:ext cx="0" cy="456"/>
              </a:xfrm>
              <a:prstGeom prst="line">
                <a:avLst/>
              </a:prstGeom>
              <a:noFill/>
              <a:ln w="9525">
                <a:solidFill>
                  <a:srgbClr val="4D4D4D"/>
                </a:solidFill>
                <a:round/>
                <a:headEnd/>
                <a:tailEnd/>
              </a:ln>
            </p:spPr>
            <p:txBody>
              <a:bodyPr wrap="none" anchor="ctr"/>
              <a:lstStyle/>
              <a:p>
                <a:pPr algn="ctr"/>
                <a:endParaRPr lang="en-US" sz="1600"/>
              </a:p>
            </p:txBody>
          </p:sp>
          <p:sp>
            <p:nvSpPr>
              <p:cNvPr id="90" name="Line 18"/>
              <p:cNvSpPr>
                <a:spLocks noChangeShapeType="1"/>
              </p:cNvSpPr>
              <p:nvPr/>
            </p:nvSpPr>
            <p:spPr bwMode="auto">
              <a:xfrm flipH="1" flipV="1">
                <a:off x="3067" y="1625"/>
                <a:ext cx="552" cy="2"/>
              </a:xfrm>
              <a:prstGeom prst="line">
                <a:avLst/>
              </a:prstGeom>
              <a:noFill/>
              <a:ln w="9525">
                <a:solidFill>
                  <a:srgbClr val="4D4D4D"/>
                </a:solidFill>
                <a:round/>
                <a:headEnd/>
                <a:tailEnd/>
              </a:ln>
            </p:spPr>
            <p:txBody>
              <a:bodyPr wrap="none" anchor="ctr"/>
              <a:lstStyle/>
              <a:p>
                <a:pPr algn="ctr"/>
                <a:endParaRPr lang="en-US" sz="1600"/>
              </a:p>
            </p:txBody>
          </p:sp>
          <p:sp>
            <p:nvSpPr>
              <p:cNvPr id="91" name="Oval 19"/>
              <p:cNvSpPr>
                <a:spLocks noChangeArrowheads="1"/>
              </p:cNvSpPr>
              <p:nvPr/>
            </p:nvSpPr>
            <p:spPr bwMode="auto">
              <a:xfrm>
                <a:off x="3214" y="1276"/>
                <a:ext cx="268"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pPr algn="ctr">
                  <a:defRPr/>
                </a:pPr>
                <a:endParaRPr lang="en-US" sz="1600"/>
              </a:p>
            </p:txBody>
          </p:sp>
          <p:sp>
            <p:nvSpPr>
              <p:cNvPr id="92" name="AutoShape 20"/>
              <p:cNvSpPr>
                <a:spLocks noChangeArrowheads="1"/>
              </p:cNvSpPr>
              <p:nvPr/>
            </p:nvSpPr>
            <p:spPr bwMode="auto">
              <a:xfrm>
                <a:off x="3179" y="1538"/>
                <a:ext cx="336" cy="179"/>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00"/>
              </a:p>
            </p:txBody>
          </p:sp>
          <p:sp>
            <p:nvSpPr>
              <p:cNvPr id="93" name="AutoShape 21"/>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00"/>
              </a:p>
            </p:txBody>
          </p:sp>
          <p:sp>
            <p:nvSpPr>
              <p:cNvPr id="94" name="AutoShape 22"/>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00"/>
              </a:p>
            </p:txBody>
          </p:sp>
          <p:sp>
            <p:nvSpPr>
              <p:cNvPr id="95" name="AutoShape 23"/>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00"/>
              </a:p>
            </p:txBody>
          </p:sp>
        </p:grpSp>
      </p:grpSp>
      <p:sp>
        <p:nvSpPr>
          <p:cNvPr id="96" name="Line 33"/>
          <p:cNvSpPr>
            <a:spLocks noChangeShapeType="1"/>
          </p:cNvSpPr>
          <p:nvPr/>
        </p:nvSpPr>
        <p:spPr bwMode="auto">
          <a:xfrm rot="3600000" flipH="1" flipV="1">
            <a:off x="6404065" y="1656661"/>
            <a:ext cx="149293" cy="2506580"/>
          </a:xfrm>
          <a:prstGeom prst="line">
            <a:avLst/>
          </a:prstGeom>
          <a:noFill/>
          <a:ln w="38100">
            <a:solidFill>
              <a:srgbClr val="CC0000"/>
            </a:solidFill>
            <a:round/>
            <a:headEnd type="none" w="med" len="med"/>
            <a:tailEnd type="triangle" w="med" len="med"/>
          </a:ln>
        </p:spPr>
        <p:txBody>
          <a:bodyPr anchor="ctr"/>
          <a:lstStyle/>
          <a:p>
            <a:endParaRPr lang="en-US"/>
          </a:p>
        </p:txBody>
      </p:sp>
      <p:sp>
        <p:nvSpPr>
          <p:cNvPr id="97" name="AutoShape 34"/>
          <p:cNvSpPr>
            <a:spLocks noChangeArrowheads="1"/>
          </p:cNvSpPr>
          <p:nvPr/>
        </p:nvSpPr>
        <p:spPr bwMode="auto">
          <a:xfrm>
            <a:off x="6528240" y="3273393"/>
            <a:ext cx="1250950" cy="320004"/>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defRPr/>
            </a:pPr>
            <a:r>
              <a:rPr lang="en-US" sz="1600" dirty="0"/>
              <a:t>Subscribed</a:t>
            </a:r>
            <a:endParaRPr lang="en-US" dirty="0"/>
          </a:p>
        </p:txBody>
      </p:sp>
      <p:grpSp>
        <p:nvGrpSpPr>
          <p:cNvPr id="98" name="Group 97"/>
          <p:cNvGrpSpPr/>
          <p:nvPr/>
        </p:nvGrpSpPr>
        <p:grpSpPr>
          <a:xfrm>
            <a:off x="4372148" y="3432445"/>
            <a:ext cx="1492173" cy="1205730"/>
            <a:chOff x="4412968" y="3338555"/>
            <a:chExt cx="1492173" cy="1205730"/>
          </a:xfrm>
        </p:grpSpPr>
        <p:pic>
          <p:nvPicPr>
            <p:cNvPr id="99" name="Picture 32" descr="Database"/>
            <p:cNvPicPr>
              <a:picLocks noChangeAspect="1" noChangeArrowheads="1"/>
            </p:cNvPicPr>
            <p:nvPr/>
          </p:nvPicPr>
          <p:blipFill>
            <a:blip r:embed="rId4" cstate="print"/>
            <a:srcRect/>
            <a:stretch>
              <a:fillRect/>
            </a:stretch>
          </p:blipFill>
          <p:spPr bwMode="auto">
            <a:xfrm>
              <a:off x="4412968" y="3338555"/>
              <a:ext cx="1492173" cy="1205730"/>
            </a:xfrm>
            <a:prstGeom prst="rect">
              <a:avLst/>
            </a:prstGeom>
            <a:noFill/>
            <a:ln w="9525">
              <a:noFill/>
              <a:miter lim="800000"/>
              <a:headEnd/>
              <a:tailEnd/>
            </a:ln>
          </p:spPr>
        </p:pic>
        <p:sp>
          <p:nvSpPr>
            <p:cNvPr id="100" name="Text Box 2"/>
            <p:cNvSpPr txBox="1">
              <a:spLocks noChangeArrowheads="1"/>
            </p:cNvSpPr>
            <p:nvPr/>
          </p:nvSpPr>
          <p:spPr bwMode="auto">
            <a:xfrm>
              <a:off x="4610405" y="3392135"/>
              <a:ext cx="1082675" cy="533400"/>
            </a:xfrm>
            <a:prstGeom prst="rect">
              <a:avLst/>
            </a:prstGeom>
            <a:noFill/>
            <a:ln w="9525" algn="ctr">
              <a:noFill/>
              <a:miter lim="800000"/>
              <a:headEnd/>
              <a:tailEnd/>
            </a:ln>
          </p:spPr>
          <p:txBody>
            <a:bodyPr>
              <a:spAutoFit/>
            </a:bodyPr>
            <a:lstStyle/>
            <a:p>
              <a:pPr algn="ctr">
                <a:lnSpc>
                  <a:spcPct val="90000"/>
                </a:lnSpc>
                <a:spcBef>
                  <a:spcPct val="40000"/>
                </a:spcBef>
              </a:pPr>
              <a:r>
                <a:rPr lang="en-US" sz="1600" b="1" dirty="0"/>
                <a:t>Message</a:t>
              </a:r>
              <a:br>
                <a:rPr lang="en-US" sz="1600" b="1" dirty="0"/>
              </a:br>
              <a:r>
                <a:rPr lang="en-US" sz="1600" b="1" dirty="0"/>
                <a:t>Database</a:t>
              </a:r>
            </a:p>
          </p:txBody>
        </p:sp>
      </p:grpSp>
      <p:sp>
        <p:nvSpPr>
          <p:cNvPr id="101" name="AutoShape 27"/>
          <p:cNvSpPr>
            <a:spLocks noChangeArrowheads="1"/>
          </p:cNvSpPr>
          <p:nvPr/>
        </p:nvSpPr>
        <p:spPr bwMode="auto">
          <a:xfrm>
            <a:off x="7565175" y="5277117"/>
            <a:ext cx="1282700" cy="742683"/>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noAutofit/>
          </a:bodyPr>
          <a:lstStyle/>
          <a:p>
            <a:pPr algn="ctr">
              <a:lnSpc>
                <a:spcPct val="90000"/>
              </a:lnSpc>
              <a:spcBef>
                <a:spcPct val="40000"/>
              </a:spcBef>
              <a:defRPr/>
            </a:pPr>
            <a:r>
              <a:rPr lang="en-US" sz="1600" dirty="0"/>
              <a:t>Send Port</a:t>
            </a:r>
          </a:p>
        </p:txBody>
      </p:sp>
    </p:spTree>
    <p:extLst>
      <p:ext uri="{BB962C8B-B14F-4D97-AF65-F5344CB8AC3E}">
        <p14:creationId xmlns:p14="http://schemas.microsoft.com/office/powerpoint/2010/main" val="984102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right)">
                                      <p:cBhvr>
                                        <p:cTn id="11" dur="500"/>
                                        <p:tgtEl>
                                          <p:spTgt spid="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right)">
                                      <p:cBhvr>
                                        <p:cTn id="19" dur="500"/>
                                        <p:tgtEl>
                                          <p:spTgt spid="8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up)">
                                      <p:cBhvr>
                                        <p:cTn id="35" dur="500"/>
                                        <p:tgtEl>
                                          <p:spTgt spid="65"/>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up)">
                                      <p:cBhvr>
                                        <p:cTn id="39" dur="500"/>
                                        <p:tgtEl>
                                          <p:spTgt spid="69"/>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left)">
                                      <p:cBhvr>
                                        <p:cTn id="43" dur="500"/>
                                        <p:tgtEl>
                                          <p:spTgt spid="77"/>
                                        </p:tgtEl>
                                      </p:cBhvr>
                                    </p:animEffect>
                                  </p:childTnLst>
                                </p:cTn>
                              </p:par>
                            </p:childTnLst>
                          </p:cTn>
                        </p:par>
                        <p:par>
                          <p:cTn id="44" fill="hold">
                            <p:stCondLst>
                              <p:cond delay="2000"/>
                            </p:stCondLst>
                            <p:childTnLst>
                              <p:par>
                                <p:cTn id="45" presetID="10" presetClass="exit" presetSubtype="0" fill="hold" nodeType="afterEffect">
                                  <p:stCondLst>
                                    <p:cond delay="0"/>
                                  </p:stCondLst>
                                  <p:childTnLst>
                                    <p:animEffect transition="out" filter="fade">
                                      <p:cBhvr>
                                        <p:cTn id="46" dur="500"/>
                                        <p:tgtEl>
                                          <p:spTgt spid="65"/>
                                        </p:tgtEl>
                                      </p:cBhvr>
                                    </p:animEffect>
                                    <p:set>
                                      <p:cBhvr>
                                        <p:cTn id="47" dur="1" fill="hold">
                                          <p:stCondLst>
                                            <p:cond delay="499"/>
                                          </p:stCondLst>
                                        </p:cTn>
                                        <p:tgtEl>
                                          <p:spTgt spid="6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9"/>
                                        </p:tgtEl>
                                      </p:cBhvr>
                                    </p:animEffect>
                                    <p:set>
                                      <p:cBhvr>
                                        <p:cTn id="50" dur="1" fill="hold">
                                          <p:stCondLst>
                                            <p:cond delay="499"/>
                                          </p:stCondLst>
                                        </p:cTn>
                                        <p:tgtEl>
                                          <p:spTgt spid="6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77"/>
                                        </p:tgtEl>
                                      </p:cBhvr>
                                    </p:animEffect>
                                    <p:set>
                                      <p:cBhvr>
                                        <p:cTn id="53" dur="1" fill="hold">
                                          <p:stCondLst>
                                            <p:cond delay="499"/>
                                          </p:stCondLst>
                                        </p:cTn>
                                        <p:tgtEl>
                                          <p:spTgt spid="7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left)">
                                      <p:cBhvr>
                                        <p:cTn id="74" dur="500"/>
                                        <p:tgtEl>
                                          <p:spTgt spid="96"/>
                                        </p:tgtEl>
                                      </p:cBhvr>
                                    </p:animEffect>
                                  </p:childTnLst>
                                </p:cTn>
                              </p:par>
                            </p:childTnLst>
                          </p:cTn>
                        </p:par>
                        <p:par>
                          <p:cTn id="75" fill="hold">
                            <p:stCondLst>
                              <p:cond delay="1500"/>
                            </p:stCondLst>
                            <p:childTnLst>
                              <p:par>
                                <p:cTn id="76" presetID="10" presetClass="exit" presetSubtype="0" fill="hold" grpId="1" nodeType="afterEffect">
                                  <p:stCondLst>
                                    <p:cond delay="0"/>
                                  </p:stCondLst>
                                  <p:childTnLst>
                                    <p:animEffect transition="out" filter="fade">
                                      <p:cBhvr>
                                        <p:cTn id="77" dur="500"/>
                                        <p:tgtEl>
                                          <p:spTgt spid="96"/>
                                        </p:tgtEl>
                                      </p:cBhvr>
                                    </p:animEffect>
                                    <p:set>
                                      <p:cBhvr>
                                        <p:cTn id="78" dur="1" fill="hold">
                                          <p:stCondLst>
                                            <p:cond delay="499"/>
                                          </p:stCondLst>
                                        </p:cTn>
                                        <p:tgtEl>
                                          <p:spTgt spid="9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70"/>
                                        </p:tgtEl>
                                      </p:cBhvr>
                                    </p:animEffect>
                                    <p:set>
                                      <p:cBhvr>
                                        <p:cTn id="83" dur="1" fill="hold">
                                          <p:stCondLst>
                                            <p:cond delay="499"/>
                                          </p:stCondLst>
                                        </p:cTn>
                                        <p:tgtEl>
                                          <p:spTgt spid="70"/>
                                        </p:tgtEl>
                                        <p:attrNameLst>
                                          <p:attrName>style.visibility</p:attrName>
                                        </p:attrNameLst>
                                      </p:cBhvr>
                                      <p:to>
                                        <p:strVal val="hidden"/>
                                      </p:to>
                                    </p:set>
                                  </p:childTnLst>
                                </p:cTn>
                              </p:par>
                            </p:childTnLst>
                          </p:cTn>
                        </p:par>
                        <p:par>
                          <p:cTn id="84" fill="hold">
                            <p:stCondLst>
                              <p:cond delay="500"/>
                            </p:stCondLst>
                            <p:childTnLst>
                              <p:par>
                                <p:cTn id="85" presetID="22" presetClass="entr" presetSubtype="2" fill="hold" grpId="0" nodeType="after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wipe(right)">
                                      <p:cBhvr>
                                        <p:cTn id="87" dur="500"/>
                                        <p:tgtEl>
                                          <p:spTgt spid="74"/>
                                        </p:tgtEl>
                                      </p:cBhvr>
                                    </p:animEffect>
                                  </p:childTnLst>
                                </p:cTn>
                              </p:par>
                            </p:childTnLst>
                          </p:cTn>
                        </p:par>
                        <p:par>
                          <p:cTn id="88" fill="hold">
                            <p:stCondLst>
                              <p:cond delay="1000"/>
                            </p:stCondLst>
                            <p:childTnLst>
                              <p:par>
                                <p:cTn id="89" presetID="10" presetClass="exit" presetSubtype="0" fill="hold" grpId="1" nodeType="afterEffect">
                                  <p:stCondLst>
                                    <p:cond delay="0"/>
                                  </p:stCondLst>
                                  <p:childTnLst>
                                    <p:animEffect transition="out" filter="fade">
                                      <p:cBhvr>
                                        <p:cTn id="90" dur="500"/>
                                        <p:tgtEl>
                                          <p:spTgt spid="74"/>
                                        </p:tgtEl>
                                      </p:cBhvr>
                                    </p:animEffect>
                                    <p:set>
                                      <p:cBhvr>
                                        <p:cTn id="91" dur="1" fill="hold">
                                          <p:stCondLst>
                                            <p:cond delay="499"/>
                                          </p:stCondLst>
                                        </p:cTn>
                                        <p:tgtEl>
                                          <p:spTgt spid="74"/>
                                        </p:tgtEl>
                                        <p:attrNameLst>
                                          <p:attrName>style.visibility</p:attrName>
                                        </p:attrNameLst>
                                      </p:cBhvr>
                                      <p:to>
                                        <p:strVal val="hidden"/>
                                      </p:to>
                                    </p:set>
                                  </p:childTnLst>
                                </p:cTn>
                              </p:par>
                            </p:childTnLst>
                          </p:cTn>
                        </p:par>
                        <p:par>
                          <p:cTn id="92" fill="hold">
                            <p:stCondLst>
                              <p:cond delay="1500"/>
                            </p:stCondLst>
                            <p:childTnLst>
                              <p:par>
                                <p:cTn id="93" presetID="10" presetClass="entr" presetSubtype="0" fill="hold" nodeType="after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fade">
                                      <p:cBhvr>
                                        <p:cTn id="104" dur="500"/>
                                        <p:tgtEl>
                                          <p:spTgt spid="70"/>
                                        </p:tgtEl>
                                      </p:cBhvr>
                                    </p:animEffect>
                                  </p:childTnLst>
                                </p:cTn>
                              </p:par>
                            </p:childTnLst>
                          </p:cTn>
                        </p:par>
                        <p:par>
                          <p:cTn id="105" fill="hold">
                            <p:stCondLst>
                              <p:cond delay="1000"/>
                            </p:stCondLst>
                            <p:childTnLst>
                              <p:par>
                                <p:cTn id="106" presetID="22" presetClass="entr" presetSubtype="8" fill="hold" grpId="1"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wipe(left)">
                                      <p:cBhvr>
                                        <p:cTn id="108" dur="500"/>
                                        <p:tgtEl>
                                          <p:spTgt spid="73"/>
                                        </p:tgtEl>
                                      </p:cBhvr>
                                    </p:animEffect>
                                  </p:childTnLst>
                                </p:cTn>
                              </p:par>
                            </p:childTnLst>
                          </p:cTn>
                        </p:par>
                        <p:par>
                          <p:cTn id="109" fill="hold">
                            <p:stCondLst>
                              <p:cond delay="1500"/>
                            </p:stCondLst>
                            <p:childTnLst>
                              <p:par>
                                <p:cTn id="110" presetID="10" presetClass="exit" presetSubtype="0" fill="hold" grpId="0" nodeType="afterEffect">
                                  <p:stCondLst>
                                    <p:cond delay="0"/>
                                  </p:stCondLst>
                                  <p:childTnLst>
                                    <p:animEffect transition="out" filter="fade">
                                      <p:cBhvr>
                                        <p:cTn id="111" dur="500"/>
                                        <p:tgtEl>
                                          <p:spTgt spid="73"/>
                                        </p:tgtEl>
                                      </p:cBhvr>
                                    </p:animEffect>
                                    <p:set>
                                      <p:cBhvr>
                                        <p:cTn id="112" dur="1" fill="hold">
                                          <p:stCondLst>
                                            <p:cond delay="499"/>
                                          </p:stCondLst>
                                        </p:cTn>
                                        <p:tgtEl>
                                          <p:spTgt spid="7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59"/>
                                        </p:tgtEl>
                                        <p:attrNameLst>
                                          <p:attrName>style.visibility</p:attrName>
                                        </p:attrNameLst>
                                      </p:cBhvr>
                                      <p:to>
                                        <p:strVal val="visible"/>
                                      </p:to>
                                    </p:set>
                                  </p:childTnLst>
                                </p:cTn>
                              </p:par>
                              <p:par>
                                <p:cTn id="122" presetID="1" presetClass="entr" presetSubtype="0" fill="hold" grpId="1" nodeType="withEffect">
                                  <p:stCondLst>
                                    <p:cond delay="0"/>
                                  </p:stCondLst>
                                  <p:childTnLst>
                                    <p:set>
                                      <p:cBhvr>
                                        <p:cTn id="123" dur="1" fill="hold">
                                          <p:stCondLst>
                                            <p:cond delay="0"/>
                                          </p:stCondLst>
                                        </p:cTn>
                                        <p:tgtEl>
                                          <p:spTgt spid="83"/>
                                        </p:tgtEl>
                                        <p:attrNameLst>
                                          <p:attrName>style.visibility</p:attrName>
                                        </p:attrNameLst>
                                      </p:cBhvr>
                                      <p:to>
                                        <p:strVal val="visible"/>
                                      </p:to>
                                    </p:set>
                                  </p:childTnLst>
                                </p:cTn>
                              </p:par>
                              <p:par>
                                <p:cTn id="124" presetID="1" presetClass="entr" presetSubtype="0" fill="hold" grpId="1" nodeType="withEffect">
                                  <p:stCondLst>
                                    <p:cond delay="0"/>
                                  </p:stCondLst>
                                  <p:childTnLst>
                                    <p:set>
                                      <p:cBhvr>
                                        <p:cTn id="125" dur="1" fill="hold">
                                          <p:stCondLst>
                                            <p:cond delay="0"/>
                                          </p:stCondLst>
                                        </p:cTn>
                                        <p:tgtEl>
                                          <p:spTgt spid="97"/>
                                        </p:tgtEl>
                                        <p:attrNameLst>
                                          <p:attrName>style.visibility</p:attrName>
                                        </p:attrNameLst>
                                      </p:cBhvr>
                                      <p:to>
                                        <p:strVal val="visible"/>
                                      </p:to>
                                    </p:set>
                                  </p:childTnLst>
                                </p:cTn>
                              </p:par>
                              <p:par>
                                <p:cTn id="126" presetID="1" presetClass="entr" presetSubtype="0" fill="hold" grpId="1" nodeType="withEffect">
                                  <p:stCondLst>
                                    <p:cond delay="0"/>
                                  </p:stCondLst>
                                  <p:childTnLst>
                                    <p:set>
                                      <p:cBhvr>
                                        <p:cTn id="127" dur="1" fill="hold">
                                          <p:stCondLst>
                                            <p:cond delay="0"/>
                                          </p:stCondLst>
                                        </p:cTn>
                                        <p:tgtEl>
                                          <p:spTgt spid="81"/>
                                        </p:tgtEl>
                                        <p:attrNameLst>
                                          <p:attrName>style.visibility</p:attrName>
                                        </p:attrNameLst>
                                      </p:cBhvr>
                                      <p:to>
                                        <p:strVal val="visible"/>
                                      </p:to>
                                    </p:set>
                                  </p:childTnLst>
                                </p:cTn>
                              </p:par>
                              <p:par>
                                <p:cTn id="128" presetID="1" presetClass="entr" presetSubtype="0" fill="hold" grpId="1"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5"/>
                                        </p:tgtEl>
                                        <p:attrNameLst>
                                          <p:attrName>style.visibility</p:attrName>
                                        </p:attrNameLst>
                                      </p:cBhvr>
                                      <p:to>
                                        <p:strVal val="visible"/>
                                      </p:to>
                                    </p:set>
                                  </p:childTnLst>
                                </p:cTn>
                              </p:par>
                              <p:par>
                                <p:cTn id="134" presetID="1" presetClass="entr" presetSubtype="0" fill="hold" grpId="2" nodeType="withEffect">
                                  <p:stCondLst>
                                    <p:cond delay="0"/>
                                  </p:stCondLst>
                                  <p:childTnLst>
                                    <p:set>
                                      <p:cBhvr>
                                        <p:cTn id="135" dur="1" fill="hold">
                                          <p:stCondLst>
                                            <p:cond delay="0"/>
                                          </p:stCondLst>
                                        </p:cTn>
                                        <p:tgtEl>
                                          <p:spTgt spid="6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77"/>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70"/>
                                        </p:tgtEl>
                                        <p:attrNameLst>
                                          <p:attrName>style.visibility</p:attrName>
                                        </p:attrNameLst>
                                      </p:cBhvr>
                                      <p:to>
                                        <p:strVal val="visible"/>
                                      </p:to>
                                    </p:set>
                                  </p:childTnLst>
                                </p:cTn>
                              </p:par>
                              <p:par>
                                <p:cTn id="142" presetID="1" presetClass="entr" presetSubtype="0" fill="hold" grpId="2" nodeType="withEffect">
                                  <p:stCondLst>
                                    <p:cond delay="0"/>
                                  </p:stCondLst>
                                  <p:childTnLst>
                                    <p:set>
                                      <p:cBhvr>
                                        <p:cTn id="143" dur="1" fill="hold">
                                          <p:stCondLst>
                                            <p:cond delay="0"/>
                                          </p:stCondLst>
                                        </p:cTn>
                                        <p:tgtEl>
                                          <p:spTgt spid="96"/>
                                        </p:tgtEl>
                                        <p:attrNameLst>
                                          <p:attrName>style.visibility</p:attrName>
                                        </p:attrNameLst>
                                      </p:cBhvr>
                                      <p:to>
                                        <p:strVal val="visible"/>
                                      </p:to>
                                    </p:set>
                                  </p:childTnLst>
                                </p:cTn>
                              </p:par>
                              <p:par>
                                <p:cTn id="144" presetID="1" presetClass="entr" presetSubtype="0" fill="hold" grpId="2" nodeType="withEffect">
                                  <p:stCondLst>
                                    <p:cond delay="0"/>
                                  </p:stCondLst>
                                  <p:childTnLst>
                                    <p:set>
                                      <p:cBhvr>
                                        <p:cTn id="145" dur="1" fill="hold">
                                          <p:stCondLst>
                                            <p:cond delay="0"/>
                                          </p:stCondLst>
                                        </p:cTn>
                                        <p:tgtEl>
                                          <p:spTgt spid="74"/>
                                        </p:tgtEl>
                                        <p:attrNameLst>
                                          <p:attrName>style.visibility</p:attrName>
                                        </p:attrNameLst>
                                      </p:cBhvr>
                                      <p:to>
                                        <p:strVal val="visible"/>
                                      </p:to>
                                    </p:set>
                                  </p:childTnLst>
                                </p:cTn>
                              </p:par>
                              <p:par>
                                <p:cTn id="146" presetID="1" presetClass="entr" presetSubtype="0" fill="hold" grpId="2" nodeType="withEffect">
                                  <p:stCondLst>
                                    <p:cond delay="0"/>
                                  </p:stCondLst>
                                  <p:childTnLst>
                                    <p:set>
                                      <p:cBhvr>
                                        <p:cTn id="147"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69" grpId="2" animBg="1"/>
      <p:bldP spid="73" grpId="0" animBg="1"/>
      <p:bldP spid="73" grpId="1" animBg="1"/>
      <p:bldP spid="73" grpId="2" animBg="1"/>
      <p:bldP spid="74" grpId="0" animBg="1"/>
      <p:bldP spid="74" grpId="1" animBg="1"/>
      <p:bldP spid="74" grpId="2" animBg="1"/>
      <p:bldP spid="81" grpId="0" animBg="1"/>
      <p:bldP spid="81" grpId="1" animBg="1"/>
      <p:bldP spid="82" grpId="0" animBg="1"/>
      <p:bldP spid="82" grpId="1" animBg="1"/>
      <p:bldP spid="83" grpId="0" animBg="1"/>
      <p:bldP spid="83" grpId="1" animBg="1"/>
      <p:bldP spid="96" grpId="0" animBg="1"/>
      <p:bldP spid="96" grpId="1" animBg="1"/>
      <p:bldP spid="96" grpId="2" animBg="1"/>
      <p:bldP spid="97" grpId="0" animBg="1"/>
      <p:bldP spid="97"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smtClean="0"/>
              <a:t>What Is the MessageBox Database?</a:t>
            </a:r>
            <a:endParaRPr lang="en-US" dirty="0" smtClean="0"/>
          </a:p>
        </p:txBody>
      </p:sp>
      <p:sp>
        <p:nvSpPr>
          <p:cNvPr id="8" name="Footer Placeholder 7"/>
          <p:cNvSpPr>
            <a:spLocks noGrp="1"/>
          </p:cNvSpPr>
          <p:nvPr>
            <p:ph type="ftr" sz="quarter" idx="13"/>
          </p:nvPr>
        </p:nvSpPr>
        <p:spPr/>
        <p:txBody>
          <a:bodyPr/>
          <a:lstStyle/>
          <a:p>
            <a:r>
              <a:rPr lang="pt-PT" noProof="0" smtClean="0"/>
              <a:t>www.devscope.net</a:t>
            </a:r>
            <a:endParaRPr lang="pt-PT" noProof="0" dirty="0"/>
          </a:p>
        </p:txBody>
      </p:sp>
      <p:sp>
        <p:nvSpPr>
          <p:cNvPr id="9" name="Slide Number Placeholder 8"/>
          <p:cNvSpPr>
            <a:spLocks noGrp="1"/>
          </p:cNvSpPr>
          <p:nvPr>
            <p:ph type="sldNum" sz="quarter" idx="14"/>
          </p:nvPr>
        </p:nvSpPr>
        <p:spPr/>
        <p:txBody>
          <a:bodyPr/>
          <a:lstStyle/>
          <a:p>
            <a:fld id="{406BA5C3-4A3D-4FA7-8EA0-AB15012EA744}" type="slidenum">
              <a:rPr lang="pt-PT" smtClean="0"/>
              <a:pPr/>
              <a:t>98</a:t>
            </a:fld>
            <a:endParaRPr lang="pt-PT" dirty="0"/>
          </a:p>
        </p:txBody>
      </p:sp>
      <p:sp>
        <p:nvSpPr>
          <p:cNvPr id="13" name="AutoShape 2"/>
          <p:cNvSpPr>
            <a:spLocks noChangeArrowheads="1"/>
          </p:cNvSpPr>
          <p:nvPr/>
        </p:nvSpPr>
        <p:spPr bwMode="auto">
          <a:xfrm>
            <a:off x="989013" y="4267200"/>
            <a:ext cx="7038975" cy="1890735"/>
          </a:xfrm>
          <a:prstGeom prst="roundRect">
            <a:avLst>
              <a:gd name="adj" fmla="val 6144"/>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a:t>Administration Tasks</a:t>
            </a:r>
          </a:p>
        </p:txBody>
      </p:sp>
      <p:sp>
        <p:nvSpPr>
          <p:cNvPr id="14" name="AutoShape 3"/>
          <p:cNvSpPr>
            <a:spLocks noChangeArrowheads="1"/>
          </p:cNvSpPr>
          <p:nvPr/>
        </p:nvSpPr>
        <p:spPr bwMode="auto">
          <a:xfrm>
            <a:off x="1217613" y="4749800"/>
            <a:ext cx="6581775" cy="1103335"/>
          </a:xfrm>
          <a:prstGeom prst="roundRect">
            <a:avLst>
              <a:gd name="adj" fmla="val 661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Adding a new </a:t>
            </a:r>
            <a:r>
              <a:rPr lang="en-US" sz="1600" dirty="0" err="1"/>
              <a:t>MessageBox</a:t>
            </a:r>
            <a:r>
              <a:rPr lang="en-US" sz="1600" dirty="0"/>
              <a:t> database</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Disabling new message publication</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dirty="0"/>
              <a:t>Deleting a </a:t>
            </a:r>
            <a:r>
              <a:rPr lang="en-US" sz="1600" dirty="0" err="1"/>
              <a:t>MessageBox</a:t>
            </a:r>
            <a:r>
              <a:rPr lang="en-US" sz="1600" dirty="0"/>
              <a:t> from a BizTalk group</a:t>
            </a:r>
          </a:p>
        </p:txBody>
      </p:sp>
      <p:sp>
        <p:nvSpPr>
          <p:cNvPr id="15" name="AutoShape 4"/>
          <p:cNvSpPr>
            <a:spLocks noChangeArrowheads="1"/>
          </p:cNvSpPr>
          <p:nvPr/>
        </p:nvSpPr>
        <p:spPr bwMode="auto">
          <a:xfrm>
            <a:off x="989013" y="1500188"/>
            <a:ext cx="7038975" cy="2614612"/>
          </a:xfrm>
          <a:prstGeom prst="roundRect">
            <a:avLst>
              <a:gd name="adj" fmla="val 4558"/>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defRPr/>
            </a:pPr>
            <a:r>
              <a:rPr lang="en-US" b="1" dirty="0" err="1"/>
              <a:t>MessageBox</a:t>
            </a:r>
            <a:r>
              <a:rPr lang="en-US" b="1" dirty="0"/>
              <a:t> Database</a:t>
            </a:r>
          </a:p>
        </p:txBody>
      </p:sp>
      <p:sp>
        <p:nvSpPr>
          <p:cNvPr id="16" name="AutoShape 5"/>
          <p:cNvSpPr>
            <a:spLocks noChangeArrowheads="1"/>
          </p:cNvSpPr>
          <p:nvPr/>
        </p:nvSpPr>
        <p:spPr bwMode="auto">
          <a:xfrm>
            <a:off x="1217613" y="1982788"/>
            <a:ext cx="6581775" cy="1827212"/>
          </a:xfrm>
          <a:prstGeom prst="roundRect">
            <a:avLst>
              <a:gd name="adj" fmla="val 4311"/>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lstStyle/>
          <a:p>
            <a:pPr marL="231775" indent="-231775" algn="l">
              <a:lnSpc>
                <a:spcPct val="90000"/>
              </a:lnSpc>
              <a:spcBef>
                <a:spcPct val="40000"/>
              </a:spcBef>
              <a:buClr>
                <a:srgbClr val="8DACD0"/>
              </a:buClr>
              <a:buSzPct val="80000"/>
              <a:buFont typeface="Wingdings" pitchFamily="2" charset="2"/>
              <a:buBlip>
                <a:blip r:embed="rId3"/>
              </a:buBlip>
              <a:defRPr/>
            </a:pPr>
            <a:r>
              <a:rPr lang="en-US" sz="1600"/>
              <a:t>Stores subscription information</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Delivers messages to subscribers</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Stores the queues and state tables for each</a:t>
            </a:r>
            <a:br>
              <a:rPr lang="en-US" sz="1600"/>
            </a:br>
            <a:r>
              <a:rPr lang="en-US" sz="1600"/>
              <a:t>BizTalk host</a:t>
            </a:r>
          </a:p>
          <a:p>
            <a:pPr marL="231775" indent="-231775" algn="l">
              <a:lnSpc>
                <a:spcPct val="90000"/>
              </a:lnSpc>
              <a:spcBef>
                <a:spcPct val="40000"/>
              </a:spcBef>
              <a:buClr>
                <a:srgbClr val="8DACD0"/>
              </a:buClr>
              <a:buSzPct val="80000"/>
              <a:buFont typeface="Wingdings" pitchFamily="2" charset="2"/>
              <a:buBlip>
                <a:blip r:embed="rId3"/>
              </a:buBlip>
              <a:defRPr/>
            </a:pPr>
            <a:r>
              <a:rPr lang="en-US" sz="1600"/>
              <a:t>Stores messages and message properties</a:t>
            </a:r>
          </a:p>
        </p:txBody>
      </p:sp>
      <p:pic>
        <p:nvPicPr>
          <p:cNvPr id="17" name="Picture 7" descr="Database"/>
          <p:cNvPicPr>
            <a:picLocks noChangeAspect="1" noChangeArrowheads="1"/>
          </p:cNvPicPr>
          <p:nvPr/>
        </p:nvPicPr>
        <p:blipFill>
          <a:blip r:embed="rId4" cstate="print"/>
          <a:srcRect/>
          <a:stretch>
            <a:fillRect/>
          </a:stretch>
        </p:blipFill>
        <p:spPr bwMode="auto">
          <a:xfrm>
            <a:off x="6923088" y="1676399"/>
            <a:ext cx="847725" cy="684212"/>
          </a:xfrm>
          <a:prstGeom prst="rect">
            <a:avLst/>
          </a:prstGeom>
          <a:noFill/>
          <a:ln w="9525">
            <a:noFill/>
            <a:miter lim="800000"/>
            <a:headEnd/>
            <a:tailEnd/>
          </a:ln>
        </p:spPr>
      </p:pic>
      <p:pic>
        <p:nvPicPr>
          <p:cNvPr id="18" name="Picture 8" descr="UserWithDesktopComputer"/>
          <p:cNvPicPr>
            <a:picLocks noChangeAspect="1" noChangeArrowheads="1"/>
          </p:cNvPicPr>
          <p:nvPr/>
        </p:nvPicPr>
        <p:blipFill>
          <a:blip r:embed="rId5" cstate="print"/>
          <a:srcRect/>
          <a:stretch>
            <a:fillRect/>
          </a:stretch>
        </p:blipFill>
        <p:spPr bwMode="auto">
          <a:xfrm>
            <a:off x="6680200" y="4329135"/>
            <a:ext cx="1050925" cy="1220788"/>
          </a:xfrm>
          <a:prstGeom prst="rect">
            <a:avLst/>
          </a:prstGeom>
          <a:noFill/>
          <a:ln w="9525">
            <a:noFill/>
            <a:miter lim="800000"/>
            <a:headEnd/>
            <a:tailEnd/>
          </a:ln>
        </p:spPr>
      </p:pic>
    </p:spTree>
    <p:extLst>
      <p:ext uri="{BB962C8B-B14F-4D97-AF65-F5344CB8AC3E}">
        <p14:creationId xmlns:p14="http://schemas.microsoft.com/office/powerpoint/2010/main" val="17564421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Rectangle 9"/>
          <p:cNvSpPr>
            <a:spLocks noGrp="1" noChangeArrowheads="1"/>
          </p:cNvSpPr>
          <p:nvPr>
            <p:ph type="title"/>
          </p:nvPr>
        </p:nvSpPr>
        <p:spPr/>
        <p:txBody>
          <a:bodyPr/>
          <a:lstStyle/>
          <a:p>
            <a:r>
              <a:rPr lang="en-US" smtClean="0"/>
              <a:t>What Is Message Routing? </a:t>
            </a:r>
            <a:endParaRPr lang="en-US" dirty="0" smtClean="0"/>
          </a:p>
        </p:txBody>
      </p:sp>
      <p:sp>
        <p:nvSpPr>
          <p:cNvPr id="10" name="Footer Placeholder 9"/>
          <p:cNvSpPr>
            <a:spLocks noGrp="1"/>
          </p:cNvSpPr>
          <p:nvPr>
            <p:ph type="ftr" sz="quarter" idx="13"/>
          </p:nvPr>
        </p:nvSpPr>
        <p:spPr/>
        <p:txBody>
          <a:bodyPr/>
          <a:lstStyle/>
          <a:p>
            <a:r>
              <a:rPr lang="pt-PT" noProof="0" smtClean="0"/>
              <a:t>www.devscope.net</a:t>
            </a:r>
            <a:endParaRPr lang="pt-PT" noProof="0" dirty="0"/>
          </a:p>
        </p:txBody>
      </p:sp>
      <p:sp>
        <p:nvSpPr>
          <p:cNvPr id="11" name="Slide Number Placeholder 10"/>
          <p:cNvSpPr>
            <a:spLocks noGrp="1"/>
          </p:cNvSpPr>
          <p:nvPr>
            <p:ph type="sldNum" sz="quarter" idx="14"/>
          </p:nvPr>
        </p:nvSpPr>
        <p:spPr/>
        <p:txBody>
          <a:bodyPr/>
          <a:lstStyle/>
          <a:p>
            <a:fld id="{406BA5C3-4A3D-4FA7-8EA0-AB15012EA744}" type="slidenum">
              <a:rPr lang="pt-PT" smtClean="0"/>
              <a:pPr/>
              <a:t>99</a:t>
            </a:fld>
            <a:endParaRPr lang="pt-PT" dirty="0"/>
          </a:p>
        </p:txBody>
      </p:sp>
      <p:sp>
        <p:nvSpPr>
          <p:cNvPr id="29" name="AutoShape 2"/>
          <p:cNvSpPr>
            <a:spLocks noChangeArrowheads="1"/>
          </p:cNvSpPr>
          <p:nvPr/>
        </p:nvSpPr>
        <p:spPr bwMode="auto">
          <a:xfrm>
            <a:off x="2343150" y="1500188"/>
            <a:ext cx="1992313" cy="2300287"/>
          </a:xfrm>
          <a:prstGeom prst="roundRect">
            <a:avLst>
              <a:gd name="adj" fmla="val 2931"/>
            </a:avLst>
          </a:prstGeom>
          <a:gradFill rotWithShape="1">
            <a:gsLst>
              <a:gs pos="0">
                <a:srgbClr val="FFFFFF"/>
              </a:gs>
              <a:gs pos="100000">
                <a:srgbClr val="EEEFD7"/>
              </a:gs>
            </a:gsLst>
            <a:lin ang="5400000" scaled="1"/>
          </a:gradFill>
          <a:ln w="9525" algn="ctr">
            <a:solidFill>
              <a:srgbClr val="808080"/>
            </a:solidFill>
            <a:prstDash val="sysDot"/>
            <a:round/>
            <a:headEnd/>
            <a:tailEnd/>
          </a:ln>
          <a:effectLst>
            <a:outerShdw dist="35921" dir="2700000" algn="ctr" rotWithShape="0">
              <a:srgbClr val="808080"/>
            </a:outerShdw>
          </a:effectLst>
        </p:spPr>
        <p:txBody>
          <a:bodyPr/>
          <a:lstStyle/>
          <a:p>
            <a:pPr algn="ctr">
              <a:lnSpc>
                <a:spcPct val="90000"/>
              </a:lnSpc>
              <a:spcBef>
                <a:spcPct val="40000"/>
              </a:spcBef>
              <a:defRPr/>
            </a:pPr>
            <a:r>
              <a:rPr lang="en-US" sz="1600" b="1" dirty="0"/>
              <a:t>Receive Location</a:t>
            </a:r>
            <a:endParaRPr lang="en-US" sz="1400" b="1" dirty="0"/>
          </a:p>
        </p:txBody>
      </p:sp>
      <p:sp>
        <p:nvSpPr>
          <p:cNvPr id="30" name="AutoShape 3"/>
          <p:cNvSpPr>
            <a:spLocks noChangeArrowheads="1"/>
          </p:cNvSpPr>
          <p:nvPr/>
        </p:nvSpPr>
        <p:spPr bwMode="auto">
          <a:xfrm>
            <a:off x="2695575" y="1981305"/>
            <a:ext cx="1289050" cy="545890"/>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gn="ctr">
              <a:lnSpc>
                <a:spcPct val="90000"/>
              </a:lnSpc>
              <a:spcBef>
                <a:spcPct val="40000"/>
              </a:spcBef>
              <a:defRPr/>
            </a:pPr>
            <a:r>
              <a:rPr lang="en-US" sz="1600"/>
              <a:t>Receive</a:t>
            </a:r>
            <a:br>
              <a:rPr lang="en-US" sz="1600"/>
            </a:br>
            <a:r>
              <a:rPr lang="en-US" sz="1600"/>
              <a:t>Adapter</a:t>
            </a:r>
          </a:p>
        </p:txBody>
      </p:sp>
      <p:sp>
        <p:nvSpPr>
          <p:cNvPr id="31" name="AutoShape 5"/>
          <p:cNvSpPr>
            <a:spLocks noChangeArrowheads="1"/>
          </p:cNvSpPr>
          <p:nvPr/>
        </p:nvSpPr>
        <p:spPr bwMode="auto">
          <a:xfrm>
            <a:off x="6461125" y="3156286"/>
            <a:ext cx="1282700" cy="320004"/>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600"/>
              <a:t>Send Port C</a:t>
            </a:r>
          </a:p>
        </p:txBody>
      </p:sp>
      <p:sp>
        <p:nvSpPr>
          <p:cNvPr id="32" name="AutoShape 6"/>
          <p:cNvSpPr>
            <a:spLocks noChangeArrowheads="1"/>
          </p:cNvSpPr>
          <p:nvPr/>
        </p:nvSpPr>
        <p:spPr bwMode="auto">
          <a:xfrm>
            <a:off x="2695575" y="3041755"/>
            <a:ext cx="1289050" cy="545890"/>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gn="ctr">
              <a:lnSpc>
                <a:spcPct val="90000"/>
              </a:lnSpc>
              <a:spcBef>
                <a:spcPct val="40000"/>
              </a:spcBef>
              <a:defRPr/>
            </a:pPr>
            <a:r>
              <a:rPr lang="en-US" sz="1600"/>
              <a:t>Receive</a:t>
            </a:r>
            <a:br>
              <a:rPr lang="en-US" sz="1600"/>
            </a:br>
            <a:r>
              <a:rPr lang="en-US" sz="1600"/>
              <a:t>Pipeline</a:t>
            </a:r>
          </a:p>
        </p:txBody>
      </p:sp>
      <p:pic>
        <p:nvPicPr>
          <p:cNvPr id="33" name="Picture 7" descr="Database"/>
          <p:cNvPicPr>
            <a:picLocks noChangeAspect="1" noChangeArrowheads="1"/>
          </p:cNvPicPr>
          <p:nvPr/>
        </p:nvPicPr>
        <p:blipFill>
          <a:blip r:embed="rId3" cstate="print"/>
          <a:srcRect/>
          <a:stretch>
            <a:fillRect/>
          </a:stretch>
        </p:blipFill>
        <p:spPr bwMode="auto">
          <a:xfrm>
            <a:off x="4624388" y="2798763"/>
            <a:ext cx="1279525" cy="1033462"/>
          </a:xfrm>
          <a:prstGeom prst="rect">
            <a:avLst/>
          </a:prstGeom>
          <a:noFill/>
          <a:ln w="9525">
            <a:noFill/>
            <a:miter lim="800000"/>
            <a:headEnd/>
            <a:tailEnd/>
          </a:ln>
        </p:spPr>
      </p:pic>
      <p:sp>
        <p:nvSpPr>
          <p:cNvPr id="34" name="Text Box 8"/>
          <p:cNvSpPr txBox="1">
            <a:spLocks noChangeArrowheads="1"/>
          </p:cNvSpPr>
          <p:nvPr/>
        </p:nvSpPr>
        <p:spPr bwMode="auto">
          <a:xfrm>
            <a:off x="4584700" y="3759200"/>
            <a:ext cx="1358900" cy="480131"/>
          </a:xfrm>
          <a:prstGeom prst="rect">
            <a:avLst/>
          </a:prstGeom>
          <a:noFill/>
          <a:ln w="9525" algn="ctr">
            <a:noFill/>
            <a:miter lim="800000"/>
            <a:headEnd/>
            <a:tailEnd/>
          </a:ln>
        </p:spPr>
        <p:txBody>
          <a:bodyPr>
            <a:spAutoFit/>
          </a:bodyPr>
          <a:lstStyle/>
          <a:p>
            <a:pPr algn="ctr">
              <a:lnSpc>
                <a:spcPct val="90000"/>
              </a:lnSpc>
              <a:spcBef>
                <a:spcPct val="40000"/>
              </a:spcBef>
            </a:pPr>
            <a:r>
              <a:rPr lang="en-US" sz="1400" b="1" dirty="0" err="1"/>
              <a:t>MessageBox</a:t>
            </a:r>
            <a:r>
              <a:rPr lang="en-US" sz="1400" b="1" dirty="0"/>
              <a:t/>
            </a:r>
            <a:br>
              <a:rPr lang="en-US" sz="1400" b="1" dirty="0"/>
            </a:br>
            <a:r>
              <a:rPr lang="en-US" sz="1400" b="1" dirty="0"/>
              <a:t>Database</a:t>
            </a:r>
          </a:p>
        </p:txBody>
      </p:sp>
      <p:sp>
        <p:nvSpPr>
          <p:cNvPr id="35" name="Line 12"/>
          <p:cNvSpPr>
            <a:spLocks noChangeShapeType="1"/>
          </p:cNvSpPr>
          <p:nvPr/>
        </p:nvSpPr>
        <p:spPr bwMode="auto">
          <a:xfrm>
            <a:off x="5892800" y="3314700"/>
            <a:ext cx="568325" cy="0"/>
          </a:xfrm>
          <a:prstGeom prst="line">
            <a:avLst/>
          </a:prstGeom>
          <a:noFill/>
          <a:ln w="38100">
            <a:solidFill>
              <a:srgbClr val="CC0000"/>
            </a:solidFill>
            <a:round/>
            <a:headEnd type="none" w="med" len="med"/>
            <a:tailEnd type="triangle" w="med" len="med"/>
          </a:ln>
        </p:spPr>
        <p:txBody>
          <a:bodyPr anchor="ctr"/>
          <a:lstStyle/>
          <a:p>
            <a:endParaRPr lang="en-US"/>
          </a:p>
        </p:txBody>
      </p:sp>
      <p:sp>
        <p:nvSpPr>
          <p:cNvPr id="36" name="AutoShape 13"/>
          <p:cNvSpPr>
            <a:spLocks noChangeArrowheads="1"/>
          </p:cNvSpPr>
          <p:nvPr/>
        </p:nvSpPr>
        <p:spPr bwMode="auto">
          <a:xfrm>
            <a:off x="6369050" y="2348248"/>
            <a:ext cx="1282700" cy="320004"/>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600"/>
              <a:t>Send Port B</a:t>
            </a:r>
          </a:p>
        </p:txBody>
      </p:sp>
      <p:sp>
        <p:nvSpPr>
          <p:cNvPr id="37" name="AutoShape 14"/>
          <p:cNvSpPr>
            <a:spLocks noChangeArrowheads="1"/>
          </p:cNvSpPr>
          <p:nvPr/>
        </p:nvSpPr>
        <p:spPr bwMode="auto">
          <a:xfrm>
            <a:off x="4622800" y="1884698"/>
            <a:ext cx="1282700" cy="320004"/>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600" dirty="0"/>
              <a:t>Send Port A</a:t>
            </a:r>
          </a:p>
        </p:txBody>
      </p:sp>
      <p:sp>
        <p:nvSpPr>
          <p:cNvPr id="38" name="Line 15"/>
          <p:cNvSpPr>
            <a:spLocks noChangeShapeType="1"/>
          </p:cNvSpPr>
          <p:nvPr/>
        </p:nvSpPr>
        <p:spPr bwMode="auto">
          <a:xfrm rot="-5400000">
            <a:off x="4980781" y="2516982"/>
            <a:ext cx="568325" cy="1588"/>
          </a:xfrm>
          <a:prstGeom prst="line">
            <a:avLst/>
          </a:prstGeom>
          <a:noFill/>
          <a:ln w="38100">
            <a:solidFill>
              <a:srgbClr val="CC0000"/>
            </a:solidFill>
            <a:round/>
            <a:headEnd type="none" w="med" len="med"/>
            <a:tailEnd type="triangle" w="med" len="med"/>
          </a:ln>
        </p:spPr>
        <p:txBody>
          <a:bodyPr anchor="ctr"/>
          <a:lstStyle/>
          <a:p>
            <a:endParaRPr lang="en-US"/>
          </a:p>
        </p:txBody>
      </p:sp>
      <p:grpSp>
        <p:nvGrpSpPr>
          <p:cNvPr id="39" name="Group 38"/>
          <p:cNvGrpSpPr/>
          <p:nvPr/>
        </p:nvGrpSpPr>
        <p:grpSpPr>
          <a:xfrm>
            <a:off x="1149498" y="1854395"/>
            <a:ext cx="3476477" cy="1460305"/>
            <a:chOff x="914548" y="1854395"/>
            <a:chExt cx="3476477" cy="1460305"/>
          </a:xfrm>
        </p:grpSpPr>
        <p:sp>
          <p:nvSpPr>
            <p:cNvPr id="40" name="Line 4"/>
            <p:cNvSpPr>
              <a:spLocks noChangeShapeType="1"/>
            </p:cNvSpPr>
            <p:nvPr/>
          </p:nvSpPr>
          <p:spPr bwMode="auto">
            <a:xfrm flipV="1">
              <a:off x="3103563" y="2584450"/>
              <a:ext cx="0" cy="420688"/>
            </a:xfrm>
            <a:prstGeom prst="line">
              <a:avLst/>
            </a:prstGeom>
            <a:noFill/>
            <a:ln w="38100">
              <a:solidFill>
                <a:srgbClr val="CC0000"/>
              </a:solidFill>
              <a:round/>
              <a:headEnd type="triangle" w="med" len="med"/>
              <a:tailEnd/>
            </a:ln>
          </p:spPr>
          <p:txBody>
            <a:bodyPr anchor="ctr"/>
            <a:lstStyle/>
            <a:p>
              <a:endParaRPr lang="en-US"/>
            </a:p>
          </p:txBody>
        </p:sp>
        <p:sp>
          <p:nvSpPr>
            <p:cNvPr id="41" name="Line 11"/>
            <p:cNvSpPr>
              <a:spLocks noChangeShapeType="1"/>
            </p:cNvSpPr>
            <p:nvPr/>
          </p:nvSpPr>
          <p:spPr bwMode="auto">
            <a:xfrm>
              <a:off x="3752850" y="3314700"/>
              <a:ext cx="638175" cy="0"/>
            </a:xfrm>
            <a:prstGeom prst="line">
              <a:avLst/>
            </a:prstGeom>
            <a:noFill/>
            <a:ln w="38100">
              <a:solidFill>
                <a:srgbClr val="CC0000"/>
              </a:solidFill>
              <a:round/>
              <a:headEnd/>
              <a:tailEnd type="triangle" w="med" len="med"/>
            </a:ln>
          </p:spPr>
          <p:txBody>
            <a:bodyPr anchor="ctr"/>
            <a:lstStyle/>
            <a:p>
              <a:endParaRPr lang="en-US"/>
            </a:p>
          </p:txBody>
        </p:sp>
        <p:grpSp>
          <p:nvGrpSpPr>
            <p:cNvPr id="42" name="Group 41"/>
            <p:cNvGrpSpPr/>
            <p:nvPr/>
          </p:nvGrpSpPr>
          <p:grpSpPr>
            <a:xfrm>
              <a:off x="914548" y="1854395"/>
              <a:ext cx="1545177" cy="1329250"/>
              <a:chOff x="914548" y="1854395"/>
              <a:chExt cx="1545177" cy="1329250"/>
            </a:xfrm>
          </p:grpSpPr>
          <p:sp>
            <p:nvSpPr>
              <p:cNvPr id="43" name="Text Box 10"/>
              <p:cNvSpPr txBox="1">
                <a:spLocks noChangeArrowheads="1"/>
              </p:cNvSpPr>
              <p:nvPr/>
            </p:nvSpPr>
            <p:spPr bwMode="auto">
              <a:xfrm>
                <a:off x="914548" y="2697358"/>
                <a:ext cx="1098550" cy="486287"/>
              </a:xfrm>
              <a:prstGeom prst="rect">
                <a:avLst/>
              </a:prstGeom>
              <a:noFill/>
              <a:ln w="9525" algn="ctr">
                <a:noFill/>
                <a:miter lim="800000"/>
                <a:headEnd/>
                <a:tailEnd/>
              </a:ln>
            </p:spPr>
            <p:txBody>
              <a:bodyPr>
                <a:spAutoFit/>
              </a:bodyPr>
              <a:lstStyle/>
              <a:p>
                <a:pPr>
                  <a:lnSpc>
                    <a:spcPct val="80000"/>
                  </a:lnSpc>
                  <a:spcBef>
                    <a:spcPct val="40000"/>
                  </a:spcBef>
                </a:pPr>
                <a:r>
                  <a:rPr lang="en-US" sz="1600" dirty="0"/>
                  <a:t>PO Message</a:t>
                </a:r>
              </a:p>
            </p:txBody>
          </p:sp>
          <p:sp>
            <p:nvSpPr>
              <p:cNvPr id="44" name="Line 16"/>
              <p:cNvSpPr>
                <a:spLocks noChangeShapeType="1"/>
              </p:cNvSpPr>
              <p:nvPr/>
            </p:nvSpPr>
            <p:spPr bwMode="auto">
              <a:xfrm>
                <a:off x="1622573" y="2222695"/>
                <a:ext cx="837152" cy="0"/>
              </a:xfrm>
              <a:prstGeom prst="line">
                <a:avLst/>
              </a:prstGeom>
              <a:noFill/>
              <a:ln w="38100">
                <a:solidFill>
                  <a:srgbClr val="CC0000"/>
                </a:solidFill>
                <a:round/>
                <a:headEnd/>
                <a:tailEnd type="triangle" w="med" len="med"/>
              </a:ln>
            </p:spPr>
            <p:txBody>
              <a:bodyPr anchor="ctr"/>
              <a:lstStyle/>
              <a:p>
                <a:endParaRPr lang="en-US"/>
              </a:p>
            </p:txBody>
          </p:sp>
          <p:pic>
            <p:nvPicPr>
              <p:cNvPr id="45" name="Picture 17" descr="Documen_Writing01"/>
              <p:cNvPicPr>
                <a:picLocks noChangeAspect="1" noChangeArrowheads="1"/>
              </p:cNvPicPr>
              <p:nvPr/>
            </p:nvPicPr>
            <p:blipFill>
              <a:blip r:embed="rId4" cstate="print"/>
              <a:srcRect/>
              <a:stretch>
                <a:fillRect/>
              </a:stretch>
            </p:blipFill>
            <p:spPr bwMode="auto">
              <a:xfrm>
                <a:off x="1192360" y="1854395"/>
                <a:ext cx="542925" cy="889000"/>
              </a:xfrm>
              <a:prstGeom prst="rect">
                <a:avLst/>
              </a:prstGeom>
              <a:noFill/>
              <a:ln w="9525">
                <a:noFill/>
                <a:miter lim="800000"/>
                <a:headEnd/>
                <a:tailEnd/>
              </a:ln>
            </p:spPr>
          </p:pic>
        </p:grpSp>
      </p:grpSp>
      <p:sp>
        <p:nvSpPr>
          <p:cNvPr id="46" name="Line 18"/>
          <p:cNvSpPr>
            <a:spLocks noChangeShapeType="1"/>
          </p:cNvSpPr>
          <p:nvPr/>
        </p:nvSpPr>
        <p:spPr bwMode="auto">
          <a:xfrm rot="-2291437">
            <a:off x="5651500" y="2620963"/>
            <a:ext cx="762000" cy="119062"/>
          </a:xfrm>
          <a:prstGeom prst="line">
            <a:avLst/>
          </a:prstGeom>
          <a:noFill/>
          <a:ln w="38100">
            <a:solidFill>
              <a:srgbClr val="CC0000"/>
            </a:solidFill>
            <a:round/>
            <a:headEnd type="none" w="med" len="med"/>
            <a:tailEnd type="triangle" w="med" len="med"/>
          </a:ln>
        </p:spPr>
        <p:txBody>
          <a:bodyPr anchor="ctr"/>
          <a:lstStyle/>
          <a:p>
            <a:endParaRPr lang="en-US"/>
          </a:p>
        </p:txBody>
      </p:sp>
      <p:sp>
        <p:nvSpPr>
          <p:cNvPr id="47" name="AutoShape 19"/>
          <p:cNvSpPr>
            <a:spLocks noChangeArrowheads="1"/>
          </p:cNvSpPr>
          <p:nvPr/>
        </p:nvSpPr>
        <p:spPr bwMode="auto">
          <a:xfrm>
            <a:off x="889640" y="4421189"/>
            <a:ext cx="3736975" cy="1827212"/>
          </a:xfrm>
          <a:prstGeom prst="roundRect">
            <a:avLst>
              <a:gd name="adj" fmla="val 6109"/>
            </a:avLst>
          </a:prstGeom>
          <a:solidFill>
            <a:srgbClr val="BBCDE3"/>
          </a:solidFill>
          <a:ln w="9525">
            <a:solidFill>
              <a:srgbClr val="4D4D4D"/>
            </a:solidFill>
            <a:round/>
            <a:headEnd/>
            <a:tailEnd/>
          </a:ln>
          <a:effectLst>
            <a:outerShdw dist="35921" dir="2700000" algn="ctr" rotWithShape="0">
              <a:srgbClr val="AFAFAF"/>
            </a:outerShdw>
          </a:effectLst>
        </p:spPr>
        <p:txBody>
          <a:bodyPr tIns="45720" bIns="45720"/>
          <a:lstStyle/>
          <a:p>
            <a:pPr marL="58738" algn="l">
              <a:lnSpc>
                <a:spcPct val="90000"/>
              </a:lnSpc>
              <a:spcBef>
                <a:spcPct val="40000"/>
              </a:spcBef>
              <a:buClr>
                <a:srgbClr val="8DACD0"/>
              </a:buClr>
              <a:buSzPct val="70000"/>
              <a:buFont typeface="Wingdings" pitchFamily="2" charset="2"/>
              <a:buNone/>
              <a:defRPr/>
            </a:pPr>
            <a:r>
              <a:rPr lang="en-US" b="1" dirty="0"/>
              <a:t>Message Routing</a:t>
            </a:r>
          </a:p>
        </p:txBody>
      </p:sp>
      <p:sp>
        <p:nvSpPr>
          <p:cNvPr id="48" name="AutoShape 20"/>
          <p:cNvSpPr>
            <a:spLocks noChangeArrowheads="1"/>
          </p:cNvSpPr>
          <p:nvPr/>
        </p:nvSpPr>
        <p:spPr bwMode="auto">
          <a:xfrm>
            <a:off x="1118240" y="4876800"/>
            <a:ext cx="3279775" cy="1182826"/>
          </a:xfrm>
          <a:prstGeom prst="roundRect">
            <a:avLst>
              <a:gd name="adj" fmla="val 6440"/>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7160" bIns="137160" anchor="ctr">
            <a:spAutoFit/>
          </a:bodyPr>
          <a:lstStyle/>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Routes directly to a port </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Based on a filter expression</a:t>
            </a:r>
          </a:p>
          <a:p>
            <a:pPr marL="231775" indent="-231775" algn="l">
              <a:lnSpc>
                <a:spcPct val="90000"/>
              </a:lnSpc>
              <a:spcBef>
                <a:spcPct val="40000"/>
              </a:spcBef>
              <a:buClr>
                <a:srgbClr val="8DACD0"/>
              </a:buClr>
              <a:buSzPct val="80000"/>
              <a:buFont typeface="Wingdings" pitchFamily="2" charset="2"/>
              <a:buBlip>
                <a:blip r:embed="rId5"/>
              </a:buBlip>
              <a:defRPr/>
            </a:pPr>
            <a:r>
              <a:rPr lang="en-US" sz="1600" dirty="0"/>
              <a:t>Configured on the send port</a:t>
            </a:r>
          </a:p>
        </p:txBody>
      </p:sp>
      <p:graphicFrame>
        <p:nvGraphicFramePr>
          <p:cNvPr id="49" name="Group 21"/>
          <p:cNvGraphicFramePr>
            <a:graphicFrameLocks/>
          </p:cNvGraphicFramePr>
          <p:nvPr>
            <p:extLst/>
          </p:nvPr>
        </p:nvGraphicFramePr>
        <p:xfrm>
          <a:off x="4975225" y="4424363"/>
          <a:ext cx="3254375" cy="1460692"/>
        </p:xfrm>
        <a:graphic>
          <a:graphicData uri="http://schemas.openxmlformats.org/drawingml/2006/table">
            <a:tbl>
              <a:tblPr/>
              <a:tblGrid>
                <a:gridCol w="2681288"/>
                <a:gridCol w="573087"/>
              </a:tblGrid>
              <a:tr h="136525">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Filter Expression</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0" marR="0" lvl="0" indent="0" algn="ctr" defTabSz="914400" rtl="0" eaLnBrk="0" fontAlgn="base" latinLnBrk="0" hangingPunct="0">
                        <a:lnSpc>
                          <a:spcPct val="90000"/>
                        </a:lnSpc>
                        <a:spcBef>
                          <a:spcPct val="4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Port</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r>
              <a:tr h="38576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dirty="0" smtClean="0">
                          <a:ln>
                            <a:noFill/>
                          </a:ln>
                          <a:solidFill>
                            <a:schemeClr val="tx1"/>
                          </a:solidFill>
                          <a:effectLst/>
                          <a:latin typeface="Arial Narrow" pitchFamily="34" charset="0"/>
                        </a:rPr>
                        <a:t>If </a:t>
                      </a:r>
                      <a:r>
                        <a:rPr kumimoji="0" lang="en-US" sz="1600" b="1" i="0" u="none" strike="noStrike" cap="none" normalizeH="0" baseline="0" dirty="0" err="1" smtClean="0">
                          <a:ln>
                            <a:noFill/>
                          </a:ln>
                          <a:solidFill>
                            <a:schemeClr val="tx1"/>
                          </a:solidFill>
                          <a:effectLst/>
                          <a:latin typeface="Arial Narrow" pitchFamily="34" charset="0"/>
                        </a:rPr>
                        <a:t>CustomerName</a:t>
                      </a:r>
                      <a:r>
                        <a:rPr kumimoji="0" lang="en-US" sz="1600" b="1" i="0" u="none" strike="noStrike" cap="none" normalizeH="0" baseline="0" dirty="0" smtClean="0">
                          <a:ln>
                            <a:noFill/>
                          </a:ln>
                          <a:solidFill>
                            <a:schemeClr val="tx1"/>
                          </a:solidFill>
                          <a:effectLst/>
                          <a:latin typeface="Arial Narrow" pitchFamily="34" charset="0"/>
                        </a:rPr>
                        <a:t> = </a:t>
                      </a:r>
                      <a:r>
                        <a:rPr kumimoji="0" lang="en-US" sz="1600" b="1" i="0" u="none" strike="noStrike" cap="none" normalizeH="0" baseline="0" dirty="0" err="1" smtClean="0">
                          <a:ln>
                            <a:noFill/>
                          </a:ln>
                          <a:solidFill>
                            <a:schemeClr val="tx1"/>
                          </a:solidFill>
                          <a:effectLst/>
                          <a:latin typeface="Arial Narrow" pitchFamily="34" charset="0"/>
                        </a:rPr>
                        <a:t>Contoso</a:t>
                      </a:r>
                      <a:endParaRPr kumimoji="0" lang="en-US" sz="1600" b="1" i="0" u="none" strike="noStrike" cap="none" normalizeH="0" baseline="0" dirty="0" smtClean="0">
                        <a:ln>
                          <a:noFill/>
                        </a:ln>
                        <a:solidFill>
                          <a:schemeClr val="tx1"/>
                        </a:solidFill>
                        <a:effectLst/>
                        <a:latin typeface="Arial Narrow" pitchFamily="34" charset="0"/>
                      </a:endParaRP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Narrow" pitchFamily="34" charset="0"/>
                        </a:rPr>
                        <a:t>A</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344488">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dirty="0" smtClean="0">
                          <a:ln>
                            <a:noFill/>
                          </a:ln>
                          <a:solidFill>
                            <a:schemeClr val="tx1"/>
                          </a:solidFill>
                          <a:effectLst/>
                          <a:latin typeface="Arial Narrow" pitchFamily="34" charset="0"/>
                        </a:rPr>
                        <a:t>If Price &gt; 1000</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223838" marR="0" lvl="0" indent="-223838"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Narrow" pitchFamily="34" charset="0"/>
                        </a:rPr>
                        <a:t>B</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r h="39211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smtClean="0">
                          <a:ln>
                            <a:noFill/>
                          </a:ln>
                          <a:solidFill>
                            <a:schemeClr val="tx1"/>
                          </a:solidFill>
                          <a:effectLst/>
                          <a:latin typeface="Arial Narrow" pitchFamily="34" charset="0"/>
                        </a:rPr>
                        <a:t>If Qty &gt; 500 and Price &lt; 1000</a:t>
                      </a:r>
                    </a:p>
                  </a:txBody>
                  <a:tcPr anchor="ctr" horzOverflow="overflow">
                    <a:lnL w="19050" cap="flat" cmpd="sng" algn="ctr">
                      <a:solidFill>
                        <a:srgbClr val="5F5F5F"/>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1600" b="1" i="0" u="none" strike="noStrike" cap="none" normalizeH="0" baseline="0" dirty="0" smtClean="0">
                          <a:ln>
                            <a:noFill/>
                          </a:ln>
                          <a:solidFill>
                            <a:schemeClr val="tx1"/>
                          </a:solidFill>
                          <a:effectLst/>
                          <a:latin typeface="Arial Narrow" pitchFamily="34" charset="0"/>
                        </a:rPr>
                        <a:t>C</a:t>
                      </a:r>
                    </a:p>
                  </a:txBody>
                  <a:tcPr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
        <p:nvSpPr>
          <p:cNvPr id="50" name="Rectangle 49"/>
          <p:cNvSpPr/>
          <p:nvPr/>
        </p:nvSpPr>
        <p:spPr bwMode="auto">
          <a:xfrm>
            <a:off x="4960570" y="4773175"/>
            <a:ext cx="3264424" cy="384050"/>
          </a:xfrm>
          <a:prstGeom prst="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Narrow" pitchFamily="34" charset="0"/>
            </a:endParaRPr>
          </a:p>
        </p:txBody>
      </p:sp>
      <p:sp>
        <p:nvSpPr>
          <p:cNvPr id="51" name="Rectangle 50"/>
          <p:cNvSpPr/>
          <p:nvPr/>
        </p:nvSpPr>
        <p:spPr bwMode="auto">
          <a:xfrm>
            <a:off x="4960570" y="5502870"/>
            <a:ext cx="3264424" cy="384050"/>
          </a:xfrm>
          <a:prstGeom prst="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Narrow" pitchFamily="34" charset="0"/>
            </a:endParaRPr>
          </a:p>
        </p:txBody>
      </p:sp>
      <p:sp>
        <p:nvSpPr>
          <p:cNvPr id="52" name="Rectangle 51"/>
          <p:cNvSpPr/>
          <p:nvPr/>
        </p:nvSpPr>
        <p:spPr bwMode="auto">
          <a:xfrm>
            <a:off x="4960570" y="5157224"/>
            <a:ext cx="3264424" cy="345645"/>
          </a:xfrm>
          <a:prstGeom prst="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241041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39"/>
                                        </p:tgtEl>
                                      </p:cBhvr>
                                    </p:animEffect>
                                    <p:set>
                                      <p:cBhvr>
                                        <p:cTn id="11" dur="1" fill="hold">
                                          <p:stCondLst>
                                            <p:cond delay="999"/>
                                          </p:stCondLst>
                                        </p:cTn>
                                        <p:tgtEl>
                                          <p:spTgt spid="39"/>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1000"/>
                                        <p:tgtEl>
                                          <p:spTgt spid="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500"/>
                            </p:stCondLst>
                            <p:childTnLst>
                              <p:par>
                                <p:cTn id="27" presetID="10" presetClass="exit" presetSubtype="0" fill="hold" grpId="1" nodeType="afterEffect">
                                  <p:stCondLst>
                                    <p:cond delay="0"/>
                                  </p:stCondLst>
                                  <p:childTnLst>
                                    <p:animEffect transition="out" filter="fad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0"/>
                                        </p:tgtEl>
                                      </p:cBhvr>
                                    </p:animEffect>
                                    <p:set>
                                      <p:cBhvr>
                                        <p:cTn id="35" dur="1" fill="hold">
                                          <p:stCondLst>
                                            <p:cond delay="499"/>
                                          </p:stCondLst>
                                        </p:cTn>
                                        <p:tgtEl>
                                          <p:spTgt spid="5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51"/>
                                        </p:tgtEl>
                                      </p:cBhvr>
                                    </p:animEffect>
                                    <p:set>
                                      <p:cBhvr>
                                        <p:cTn id="38" dur="1" fill="hold">
                                          <p:stCondLst>
                                            <p:cond delay="499"/>
                                          </p:stCondLst>
                                        </p:cTn>
                                        <p:tgtEl>
                                          <p:spTgt spid="5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1000"/>
                                        <p:tgtEl>
                                          <p:spTgt spid="39"/>
                                        </p:tgtEl>
                                      </p:cBhvr>
                                    </p:animEffect>
                                  </p:childTnLst>
                                </p:cTn>
                              </p:par>
                            </p:childTnLst>
                          </p:cTn>
                        </p:par>
                        <p:par>
                          <p:cTn id="44" fill="hold">
                            <p:stCondLst>
                              <p:cond delay="1000"/>
                            </p:stCondLst>
                            <p:childTnLst>
                              <p:par>
                                <p:cTn id="45" presetID="10" presetClass="exit" presetSubtype="0" fill="hold" nodeType="afterEffect">
                                  <p:stCondLst>
                                    <p:cond delay="0"/>
                                  </p:stCondLst>
                                  <p:childTnLst>
                                    <p:animEffect transition="out" filter="fade">
                                      <p:cBhvr>
                                        <p:cTn id="46" dur="1000"/>
                                        <p:tgtEl>
                                          <p:spTgt spid="39"/>
                                        </p:tgtEl>
                                      </p:cBhvr>
                                    </p:animEffect>
                                    <p:set>
                                      <p:cBhvr>
                                        <p:cTn id="47" dur="1" fill="hold">
                                          <p:stCondLst>
                                            <p:cond delay="999"/>
                                          </p:stCondLst>
                                        </p:cTn>
                                        <p:tgtEl>
                                          <p:spTgt spid="39"/>
                                        </p:tgtEl>
                                        <p:attrNameLst>
                                          <p:attrName>style.visibility</p:attrName>
                                        </p:attrNameLst>
                                      </p:cBhvr>
                                      <p:to>
                                        <p:strVal val="hidden"/>
                                      </p:to>
                                    </p:set>
                                  </p:childTnLst>
                                </p:cTn>
                              </p:par>
                              <p:par>
                                <p:cTn id="48" presetID="10" presetClass="entr" presetSubtype="0" fill="hold" grpId="1"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10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500"/>
                            </p:stCondLst>
                            <p:childTnLst>
                              <p:par>
                                <p:cTn id="57" presetID="10" presetClass="exit" presetSubtype="0" fill="hold" grpId="1" nodeType="afterEffect">
                                  <p:stCondLst>
                                    <p:cond delay="0"/>
                                  </p:stCondLst>
                                  <p:childTnLst>
                                    <p:animEffect transition="out" filter="fade">
                                      <p:cBhvr>
                                        <p:cTn id="58" dur="500"/>
                                        <p:tgtEl>
                                          <p:spTgt spid="46"/>
                                        </p:tgtEl>
                                      </p:cBhvr>
                                    </p:animEffect>
                                    <p:set>
                                      <p:cBhvr>
                                        <p:cTn id="59" dur="1" fill="hold">
                                          <p:stCondLst>
                                            <p:cond delay="499"/>
                                          </p:stCondLst>
                                        </p:cTn>
                                        <p:tgtEl>
                                          <p:spTgt spid="46"/>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52"/>
                                        </p:tgtEl>
                                      </p:cBhvr>
                                    </p:animEffect>
                                    <p:set>
                                      <p:cBhvr>
                                        <p:cTn id="6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8" grpId="0" animBg="1"/>
      <p:bldP spid="38" grpId="1" animBg="1"/>
      <p:bldP spid="46" grpId="0" animBg="1"/>
      <p:bldP spid="46" grpId="1" animBg="1"/>
      <p:bldP spid="50" grpId="0" animBg="1"/>
      <p:bldP spid="50" grpId="1" animBg="1"/>
      <p:bldP spid="51" grpId="0" animBg="1"/>
      <p:bldP spid="51" grpId="1" animBg="1"/>
      <p:bldP spid="52" grpId="0" animBg="1"/>
      <p:bldP spid="52" grpId="1" animBg="1"/>
    </p:bldLst>
  </p:timing>
</p:sld>
</file>

<file path=ppt/theme/theme1.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2.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2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6.xml><?xml version="1.0" encoding="utf-8"?>
<a:theme xmlns:a="http://schemas.openxmlformats.org/drawingml/2006/main" name="PPDC09 Breakout Template">
  <a:themeElements>
    <a:clrScheme name="PDC 2009">
      <a:dk1>
        <a:srgbClr val="000000"/>
      </a:dk1>
      <a:lt1>
        <a:srgbClr val="FFFFFF"/>
      </a:lt1>
      <a:dk2>
        <a:srgbClr val="0070C0"/>
      </a:dk2>
      <a:lt2>
        <a:srgbClr val="BDE3FF"/>
      </a:lt2>
      <a:accent1>
        <a:srgbClr val="C3D69B"/>
      </a:accent1>
      <a:accent2>
        <a:srgbClr val="7D706D"/>
      </a:accent2>
      <a:accent3>
        <a:srgbClr val="B8B2AE"/>
      </a:accent3>
      <a:accent4>
        <a:srgbClr val="DF8536"/>
      </a:accent4>
      <a:accent5>
        <a:srgbClr val="5F779C"/>
      </a:accent5>
      <a:accent6>
        <a:srgbClr val="AA534A"/>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5"/>
        </a:lnRef>
        <a:fillRef idx="3">
          <a:schemeClr val="accent5"/>
        </a:fillRef>
        <a:effectRef idx="3">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7.xml><?xml version="1.0" encoding="utf-8"?>
<a:theme xmlns:a="http://schemas.openxmlformats.org/drawingml/2006/main" name="BizTalk_TechEd_Europe_2010_Session">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_dlc_DocId xmlns="ab2dbbf2-781f-4d5f-af06-6a69bfd6db4c">DYKMS2FCZRFJ-80-46</_dlc_DocId>
    <_dlc_DocIdUrl xmlns="ab2dbbf2-781f-4d5f-af06-6a69bfd6db4c">
      <Url>https://intranet.devscope.net/operacional/marketing/_layouts/DocIdRedir.aspx?ID=DYKMS2FCZRFJ-80-46</Url>
      <Description>DYKMS2FCZRFJ-80-46</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Picture" ma:contentTypeID="0x01010200D11D29F6758C194AA657E4A76708D0D5" ma:contentTypeVersion="3" ma:contentTypeDescription="Upload an image or a photograph." ma:contentTypeScope="" ma:versionID="40142f480ac1f670534448d707e7f309">
  <xsd:schema xmlns:xsd="http://www.w3.org/2001/XMLSchema" xmlns:xs="http://www.w3.org/2001/XMLSchema" xmlns:p="http://schemas.microsoft.com/office/2006/metadata/properties" xmlns:ns1="http://schemas.microsoft.com/sharepoint/v3" xmlns:ns2="ab2dbbf2-781f-4d5f-af06-6a69bfd6db4c" targetNamespace="http://schemas.microsoft.com/office/2006/metadata/properties" ma:root="true" ma:fieldsID="bd7566479ea85790a83dd8b366f217bb" ns1:_="" ns2:_="">
    <xsd:import namespace="http://schemas.microsoft.com/sharepoint/v3"/>
    <xsd:import namespace="ab2dbbf2-781f-4d5f-af06-6a69bfd6db4c"/>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dbbf2-781f-4d5f-af06-6a69bfd6db4c"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E0D84E-F06A-4195-A0F7-E5A90EEE7B17}">
  <ds:schemaRefs>
    <ds:schemaRef ds:uri="http://schemas.microsoft.com/office/2006/metadata/properties"/>
    <ds:schemaRef ds:uri="http://schemas.microsoft.com/office/2006/documentManagement/types"/>
    <ds:schemaRef ds:uri="http://purl.org/dc/elements/1.1/"/>
    <ds:schemaRef ds:uri="ab2dbbf2-781f-4d5f-af06-6a69bfd6db4c"/>
    <ds:schemaRef ds:uri="http://schemas.openxmlformats.org/package/2006/metadata/core-properties"/>
    <ds:schemaRef ds:uri="http://purl.org/dc/dcmitype/"/>
    <ds:schemaRef ds:uri="http://purl.org/dc/terms/"/>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17AEC1DB-B00D-4EB5-9FBD-9707EFF7F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2dbbf2-781f-4d5f-af06-6a69bfd6db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98E883-D314-4A40-8DD3-ED4D4CF496A5}">
  <ds:schemaRefs>
    <ds:schemaRef ds:uri="http://schemas.microsoft.com/sharepoint/events"/>
  </ds:schemaRefs>
</ds:datastoreItem>
</file>

<file path=customXml/itemProps4.xml><?xml version="1.0" encoding="utf-8"?>
<ds:datastoreItem xmlns:ds="http://schemas.openxmlformats.org/officeDocument/2006/customXml" ds:itemID="{4181B7A9-72F4-4925-A2E8-18D25AA803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18759</Words>
  <Application>Microsoft Office PowerPoint</Application>
  <PresentationFormat>On-screen Show (4:3)</PresentationFormat>
  <Paragraphs>2285</Paragraphs>
  <Slides>115</Slides>
  <Notes>91</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115</vt:i4>
      </vt:variant>
    </vt:vector>
  </HeadingPairs>
  <TitlesOfParts>
    <vt:vector size="138" baseType="lpstr">
      <vt:lpstr>Arial</vt:lpstr>
      <vt:lpstr>Arial Black</vt:lpstr>
      <vt:lpstr>Arial Narrow</vt:lpstr>
      <vt:lpstr>Calibri</vt:lpstr>
      <vt:lpstr>Castellar</vt:lpstr>
      <vt:lpstr>Consolas</vt:lpstr>
      <vt:lpstr>Lucida Sans Typewriter</vt:lpstr>
      <vt:lpstr>Segoe</vt:lpstr>
      <vt:lpstr>Segoe Light</vt:lpstr>
      <vt:lpstr>Segoe UI</vt:lpstr>
      <vt:lpstr>Segoe UI (Body)</vt:lpstr>
      <vt:lpstr>Segoe UI Light</vt:lpstr>
      <vt:lpstr>Times New Roman</vt:lpstr>
      <vt:lpstr>Wingdings</vt:lpstr>
      <vt:lpstr>Wingdings 2</vt:lpstr>
      <vt:lpstr>Win8_PPT_Template</vt:lpstr>
      <vt:lpstr>TechEd_WindowsAzure_Template_16x9</vt:lpstr>
      <vt:lpstr>1_TechEd_WindowsAzure_Template_16x9</vt:lpstr>
      <vt:lpstr>1_Win8_PPT_Template</vt:lpstr>
      <vt:lpstr>2_Win8_PPT_Template</vt:lpstr>
      <vt:lpstr>PPDC09 Breakout Template</vt:lpstr>
      <vt:lpstr>BizTalk_TechEd_Europe_2010_Session</vt:lpstr>
      <vt:lpstr>Bitmap Image</vt:lpstr>
      <vt:lpstr>Introduction to BizTalk Server 2010</vt:lpstr>
      <vt:lpstr>PowerPoint Presentation</vt:lpstr>
      <vt:lpstr>Agenda</vt:lpstr>
      <vt:lpstr>DevScope</vt:lpstr>
      <vt:lpstr>DevScope's philosophy</vt:lpstr>
      <vt:lpstr>what we are</vt:lpstr>
      <vt:lpstr>consulting</vt:lpstr>
      <vt:lpstr>software</vt:lpstr>
      <vt:lpstr>software as a service</vt:lpstr>
      <vt:lpstr>chronology</vt:lpstr>
      <vt:lpstr>References</vt:lpstr>
      <vt:lpstr>Enterprise Application  Integration Challenges</vt:lpstr>
      <vt:lpstr>Current Integration Challenges</vt:lpstr>
      <vt:lpstr>Evolving Integration Needs</vt:lpstr>
      <vt:lpstr>The Integration Challenge – The need for communication</vt:lpstr>
      <vt:lpstr>Connecting Application is Not Enough Point-to-Point Integration Inhibits Agility</vt:lpstr>
      <vt:lpstr>Application Integration</vt:lpstr>
      <vt:lpstr>Product and frameworks</vt:lpstr>
      <vt:lpstr>Microsoft BizTalk Server 2010</vt:lpstr>
      <vt:lpstr>What is BizTalk Server?</vt:lpstr>
      <vt:lpstr>What is BizTalk Server?</vt:lpstr>
      <vt:lpstr>Microsoft BizTalk Server 2010</vt:lpstr>
      <vt:lpstr>What does BizTalk do?</vt:lpstr>
      <vt:lpstr>What Problems Does BizTalk Server 2010 Solve?</vt:lpstr>
      <vt:lpstr>Why BizTalk?</vt:lpstr>
      <vt:lpstr>Who uses BizTalk Server?</vt:lpstr>
      <vt:lpstr>Evolution of BizTalk Server</vt:lpstr>
      <vt:lpstr>BizTalk Server Roadmap: today Committed to innovation in Integration</vt:lpstr>
      <vt:lpstr>BizTalk Server 2010 Editions</vt:lpstr>
      <vt:lpstr>Key concepts</vt:lpstr>
      <vt:lpstr>BizTalk Server 2010 Capabilities</vt:lpstr>
      <vt:lpstr>BizTalk Server 2010 Integration Scenario</vt:lpstr>
      <vt:lpstr>BizTalk Server 2010 Runtime Architecture</vt:lpstr>
      <vt:lpstr>The BizTalk Server Development Environment</vt:lpstr>
      <vt:lpstr>The BizTalk Server Development Environment</vt:lpstr>
      <vt:lpstr>Project Templates</vt:lpstr>
      <vt:lpstr>Tools for Developers</vt:lpstr>
      <vt:lpstr>Introduction to BizTalk Schemas</vt:lpstr>
      <vt:lpstr>BizTalk Schemas</vt:lpstr>
      <vt:lpstr>What Are XML Namespaces?</vt:lpstr>
      <vt:lpstr>How Does BizTalk Use XML Namespaces?</vt:lpstr>
      <vt:lpstr>Supported BizTalk Schema Types </vt:lpstr>
      <vt:lpstr>Flat File Structures</vt:lpstr>
      <vt:lpstr>Testing a Schema</vt:lpstr>
      <vt:lpstr>Using the Flat File Schema Wizard</vt:lpstr>
      <vt:lpstr>Editor Overview</vt:lpstr>
      <vt:lpstr>Introduction to BizTalk Maps</vt:lpstr>
      <vt:lpstr>What Is a BizTalk Map?</vt:lpstr>
      <vt:lpstr>Creating a Map by Using the BizTalk Mapper</vt:lpstr>
      <vt:lpstr>Creating a Map by Using the BizTalk Mapper</vt:lpstr>
      <vt:lpstr>Basic and Complex Map Links</vt:lpstr>
      <vt:lpstr>Validating, Testing and Debugging a Map</vt:lpstr>
      <vt:lpstr>Data Manipulation with Functoids</vt:lpstr>
      <vt:lpstr>Using Basic Functoids</vt:lpstr>
      <vt:lpstr>Using Map Grid Pages</vt:lpstr>
      <vt:lpstr>Editor Overview</vt:lpstr>
      <vt:lpstr>Introduction to Pipelines</vt:lpstr>
      <vt:lpstr>What Is a Pipeline?</vt:lpstr>
      <vt:lpstr>Pipeline Scenarios</vt:lpstr>
      <vt:lpstr>Receive Pipeline Stages</vt:lpstr>
      <vt:lpstr>Send Pipeline Stages</vt:lpstr>
      <vt:lpstr>What Are the Default Pipelines?</vt:lpstr>
      <vt:lpstr>Using the Pipeline Designer</vt:lpstr>
      <vt:lpstr>Introduction to BizTalk Orchestration</vt:lpstr>
      <vt:lpstr>What Is BizTalk Server Business Process Automation? </vt:lpstr>
      <vt:lpstr>Modeling a Business Process</vt:lpstr>
      <vt:lpstr>What Is an Orchestration?</vt:lpstr>
      <vt:lpstr>How the BizTalk Orchestration Engine Works</vt:lpstr>
      <vt:lpstr>Orchestrating a Business Process</vt:lpstr>
      <vt:lpstr>Scope and Group Shapes</vt:lpstr>
      <vt:lpstr>Orchestration Flow Control Shapes </vt:lpstr>
      <vt:lpstr>Orchestration Flow Control Shapes (continued)</vt:lpstr>
      <vt:lpstr>Expression and Exception Shapes</vt:lpstr>
      <vt:lpstr>Nesting Orchestrations</vt:lpstr>
      <vt:lpstr>What Is the Orchestration Designer?</vt:lpstr>
      <vt:lpstr>Introduction to BizTalk Adapters</vt:lpstr>
      <vt:lpstr>What Is an Adapter? </vt:lpstr>
      <vt:lpstr>Sources of Adapters</vt:lpstr>
      <vt:lpstr>BizTalk 2010 – Adapters</vt:lpstr>
      <vt:lpstr>BizTalk 2010 – Adapters</vt:lpstr>
      <vt:lpstr>Configuring an Adapter </vt:lpstr>
      <vt:lpstr>Integrating with WCF Adapters</vt:lpstr>
      <vt:lpstr>Introduction to Business Rules</vt:lpstr>
      <vt:lpstr>What Are Business Rules?</vt:lpstr>
      <vt:lpstr>What Are Rules, Policies, and Vocabularies?</vt:lpstr>
      <vt:lpstr>How Rules and Facts Work</vt:lpstr>
      <vt:lpstr>Business Rules Orchestration Scenarios</vt:lpstr>
      <vt:lpstr>Identifying Business Rule Personas</vt:lpstr>
      <vt:lpstr>Composing Business Rules</vt:lpstr>
      <vt:lpstr>Introduction to Business Activity Monitoring</vt:lpstr>
      <vt:lpstr>Gaining Visibility into Business Processes</vt:lpstr>
      <vt:lpstr>What Is Business Activity Monitoring (BAM)?</vt:lpstr>
      <vt:lpstr>Enabling Business Activity Monitoring (Analyst)</vt:lpstr>
      <vt:lpstr>Enabling Business Activity Monitoring (Developer)</vt:lpstr>
      <vt:lpstr>What Is the BAM Portal?</vt:lpstr>
      <vt:lpstr>Introduction to Message Routing</vt:lpstr>
      <vt:lpstr>The Publish and Subscribe Architecture </vt:lpstr>
      <vt:lpstr>What Is the MessageBox Database?</vt:lpstr>
      <vt:lpstr>What Is Message Routing? </vt:lpstr>
      <vt:lpstr>What Is a Port? </vt:lpstr>
      <vt:lpstr>What Is Property Promotion?</vt:lpstr>
      <vt:lpstr>Configuring a Receive Port and Receive Location </vt:lpstr>
      <vt:lpstr>Creating and Configuring a Send Port</vt:lpstr>
      <vt:lpstr>Configuring Send Port Filters</vt:lpstr>
      <vt:lpstr>BizTalk Demos</vt:lpstr>
      <vt:lpstr>Job Market</vt:lpstr>
      <vt:lpstr>BizTalk Jobs Profiles</vt:lpstr>
      <vt:lpstr>Job opportunities</vt:lpstr>
      <vt:lpstr>What’s Next?</vt:lpstr>
      <vt:lpstr>BizTalk Server 2013</vt:lpstr>
      <vt:lpstr>BizTalk Server 2013</vt:lpstr>
      <vt:lpstr>Timeline</vt:lpstr>
      <vt:lpstr>Questions?</vt:lpstr>
      <vt:lpstr>Next Events…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2011-12-07T20:39:23Z</dcterms:created>
  <dcterms:modified xsi:type="dcterms:W3CDTF">2012-11-18T22:00:05Z</dcterms:modified>
</cp:coreProperties>
</file>